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4" r:id="rId5"/>
  </p:sldMasterIdLst>
  <p:notesMasterIdLst>
    <p:notesMasterId r:id="rId16"/>
  </p:notesMasterIdLst>
  <p:handoutMasterIdLst>
    <p:handoutMasterId r:id="rId17"/>
  </p:handoutMasterIdLst>
  <p:sldIdLst>
    <p:sldId id="350" r:id="rId6"/>
    <p:sldId id="352" r:id="rId7"/>
    <p:sldId id="361" r:id="rId8"/>
    <p:sldId id="1434" r:id="rId9"/>
    <p:sldId id="283" r:id="rId10"/>
    <p:sldId id="1436" r:id="rId11"/>
    <p:sldId id="1435" r:id="rId12"/>
    <p:sldId id="1437" r:id="rId13"/>
    <p:sldId id="357" r:id="rId14"/>
    <p:sldId id="34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FD6430-9633-4DA9-93D0-AB92885FBC0B}" v="19" dt="2024-02-26T14:56:20.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226" autoAdjust="0"/>
  </p:normalViewPr>
  <p:slideViewPr>
    <p:cSldViewPr snapToGrid="0">
      <p:cViewPr varScale="1">
        <p:scale>
          <a:sx n="114" d="100"/>
          <a:sy n="114" d="100"/>
        </p:scale>
        <p:origin x="474"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3/4/2024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Nate (animated slide)</a:t>
            </a:r>
          </a:p>
          <a:p>
            <a:endParaRPr lang="en-US" dirty="0"/>
          </a:p>
          <a:p>
            <a:r>
              <a:rPr lang="en-US" dirty="0"/>
              <a:t>Click 1 - Collective ambition to achieve low/no unsheltered homelessness</a:t>
            </a:r>
          </a:p>
          <a:p>
            <a:r>
              <a:rPr lang="en-US" dirty="0"/>
              <a:t>Click 2 – to do this, we must have a strategic action plan</a:t>
            </a:r>
          </a:p>
          <a:p>
            <a:r>
              <a:rPr lang="en-US" dirty="0"/>
              <a:t>Click 3 – Together my team and UNITY have prepared that plan – To achieve low or no unsheltered homelessness, we must rehouse 1,500 individuals by the end of 2025.</a:t>
            </a:r>
          </a:p>
          <a:p>
            <a:r>
              <a:rPr lang="en-US" dirty="0"/>
              <a:t>Click 4 – To do this, we are activating three exit pathways – first, is targeted encampment decommissioning of the inner core</a:t>
            </a:r>
          </a:p>
          <a:p>
            <a:r>
              <a:rPr lang="en-US" dirty="0"/>
              <a:t>Click 5 – Second is coordinated </a:t>
            </a:r>
            <a:r>
              <a:rPr lang="en-US" dirty="0" err="1"/>
              <a:t>rehousng</a:t>
            </a:r>
            <a:r>
              <a:rPr lang="en-US" dirty="0"/>
              <a:t> of all other unsheltered persons</a:t>
            </a:r>
          </a:p>
          <a:p>
            <a:r>
              <a:rPr lang="en-US" dirty="0"/>
              <a:t>Click 6 – Third, we will amplify and accelerate exits to housing from the shelters</a:t>
            </a:r>
          </a:p>
          <a:p>
            <a:r>
              <a:rPr lang="en-US" dirty="0"/>
              <a:t>Click 7 – This is also how we will sustain or results.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A29671-BDF2-44F2-B0BE-EC925545E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308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Nate</a:t>
            </a:r>
          </a:p>
          <a:p>
            <a:endParaRPr lang="en-US" dirty="0"/>
          </a:p>
          <a:p>
            <a:r>
              <a:rPr lang="en-US" dirty="0"/>
              <a:t>To accomplish our goal of rehousing 1,500 individuals using our three pathways, I have been working in partnership with UNITY to map our existing and new resources and identify and secure additional resources. This is not the only initiative so we are actively working to balance investments in our existing low barrier shelter, expansion of outreach and this initiative. </a:t>
            </a:r>
          </a:p>
          <a:p>
            <a:endParaRPr lang="en-US" dirty="0"/>
          </a:p>
          <a:p>
            <a:r>
              <a:rPr lang="en-US" dirty="0"/>
              <a:t>Displayed here is our progress. We have secured and activated new resources to house 610 unsheltered individuals. We have the ability to house another 375 individuals from the shelters over our two years using our existing federally funded resources currently administered by UNITY. These resources are allowing us to activate our three pathways now and demonstrate that this plan will can produce the results we all desire while we work to secure the remaining funds from federal, state and local sources. </a:t>
            </a:r>
          </a:p>
          <a:p>
            <a:endParaRPr lang="en-US" dirty="0"/>
          </a:p>
          <a:p>
            <a:r>
              <a:rPr lang="en-US" dirty="0"/>
              <a:t>In addition, our sustainability planning will identify the total investment necessary to maintain low or no unsheltered homelessness. That plan will be complete by May 2024 and presented to this committee.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A29671-BDF2-44F2-B0BE-EC925545E8A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49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10</a:t>
            </a:fld>
            <a:endParaRPr lang="en-US" dirty="0"/>
          </a:p>
        </p:txBody>
      </p:sp>
    </p:spTree>
    <p:extLst>
      <p:ext uri="{BB962C8B-B14F-4D97-AF65-F5344CB8AC3E}">
        <p14:creationId xmlns:p14="http://schemas.microsoft.com/office/powerpoint/2010/main" val="1823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D2060DA6-6E6F-47BF-9680-1B030F525DD2}"/>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id="{9A79B87D-E8CF-49AE-9326-2FEED2392F09}"/>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5">
            <a:extLst>
              <a:ext uri="{FF2B5EF4-FFF2-40B4-BE49-F238E27FC236}">
                <a16:creationId xmlns:a16="http://schemas.microsoft.com/office/drawing/2014/main" id="{2DBF2453-9E16-47FE-A8ED-4661246DE597}"/>
              </a:ext>
            </a:extLst>
          </p:cNvPr>
          <p:cNvSpPr>
            <a:spLocks noGrp="1"/>
          </p:cNvSpPr>
          <p:nvPr>
            <p:ph type="ftr" sz="quarter" idx="22"/>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58FF5-E682-CB65-CAE7-496F6BBBB3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3DBE6F-709E-BC7E-CC42-B8C958C92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5DE7F9-363B-D0AC-D860-30B44CDA7244}"/>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5" name="Footer Placeholder 4">
            <a:extLst>
              <a:ext uri="{FF2B5EF4-FFF2-40B4-BE49-F238E27FC236}">
                <a16:creationId xmlns:a16="http://schemas.microsoft.com/office/drawing/2014/main" id="{E75751A8-0E16-EE67-90D7-5095DE5D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6E16AE-B658-C7E5-6F73-A402F9257B3D}"/>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245983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50CA-894E-2EAA-F0FB-650A58BE28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A9C835-5A39-6F61-3F3B-B245AC005A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227C1-6615-5152-4C73-D035584F1594}"/>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5" name="Footer Placeholder 4">
            <a:extLst>
              <a:ext uri="{FF2B5EF4-FFF2-40B4-BE49-F238E27FC236}">
                <a16:creationId xmlns:a16="http://schemas.microsoft.com/office/drawing/2014/main" id="{F19D082B-B3DF-8F23-EBA0-665FF3758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654C6-58F8-BAF7-C9C5-3788654B8C55}"/>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1049218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7C1C-B8C1-E017-FA34-105C1CF568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DDEA17-75C0-D3BC-0465-42C84A7037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B061AB-E4BC-FF7E-F55D-001260B27E8C}"/>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5" name="Footer Placeholder 4">
            <a:extLst>
              <a:ext uri="{FF2B5EF4-FFF2-40B4-BE49-F238E27FC236}">
                <a16:creationId xmlns:a16="http://schemas.microsoft.com/office/drawing/2014/main" id="{B3F71E40-777A-8E9B-2016-782E5314BE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82E83-3C54-52A6-4E1E-12629BA1E83E}"/>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315195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041F-46C4-6362-B943-6B3F59F334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5CE4A0-F74F-6102-82D2-0B2432489D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B48269-D4BE-7D81-5E09-C4B9D8F988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0A9F05-2297-0FF3-0841-EAE21F20DB83}"/>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6" name="Footer Placeholder 5">
            <a:extLst>
              <a:ext uri="{FF2B5EF4-FFF2-40B4-BE49-F238E27FC236}">
                <a16:creationId xmlns:a16="http://schemas.microsoft.com/office/drawing/2014/main" id="{8787B591-6BA5-D83D-1EE1-8DD2D00C1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D2BB03-D17E-54A8-A92F-BC304265CCF5}"/>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3506205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55C7F-007E-B102-69EC-8C76B7BCCC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A77A1-A213-B4C8-64C8-D4642E0F07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76BF7A-7E81-1230-7134-70335BAE2B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AA007B-33E9-240B-6CF6-9D025B5BD3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2D9BD8-2820-8354-4C08-708D77A21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A2A8C7-DE2F-8134-0929-2D67E179C347}"/>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8" name="Footer Placeholder 7">
            <a:extLst>
              <a:ext uri="{FF2B5EF4-FFF2-40B4-BE49-F238E27FC236}">
                <a16:creationId xmlns:a16="http://schemas.microsoft.com/office/drawing/2014/main" id="{E96254CE-870C-CEA5-2B19-DFAA50D98A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F1C7D-B2F2-306C-3F84-C975B103E7A0}"/>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368532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FBB7-D7A3-DE67-0D6E-72E149B211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CFAFE-86FC-A4E1-625C-F937991B627D}"/>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4" name="Footer Placeholder 3">
            <a:extLst>
              <a:ext uri="{FF2B5EF4-FFF2-40B4-BE49-F238E27FC236}">
                <a16:creationId xmlns:a16="http://schemas.microsoft.com/office/drawing/2014/main" id="{E4630C76-03A2-D277-D61F-2AD14BAC9B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C56863-D927-73F3-2DB4-2EB050C6F61C}"/>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120927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5" name="Footer Placeholder 4">
            <a:extLst>
              <a:ext uri="{FF2B5EF4-FFF2-40B4-BE49-F238E27FC236}">
                <a16:creationId xmlns:a16="http://schemas.microsoft.com/office/drawing/2014/main" id="{FDE10C66-2FF2-41F8-98FA-BE4983369645}"/>
              </a:ext>
            </a:extLst>
          </p:cNvPr>
          <p:cNvSpPr>
            <a:spLocks noGrp="1"/>
          </p:cNvSpPr>
          <p:nvPr>
            <p:ph type="ftr" sz="quarter" idx="26"/>
          </p:nvPr>
        </p:nvSpPr>
        <p:spPr/>
        <p:txBody>
          <a:bodyPr/>
          <a:lstStyle/>
          <a:p>
            <a:r>
              <a:rPr lang="en-US"/>
              <a:t>Annual Review</a:t>
            </a:r>
            <a:endParaRPr lang="en-US" b="0" dirty="0"/>
          </a:p>
        </p:txBody>
      </p:sp>
      <p:sp>
        <p:nvSpPr>
          <p:cNvPr id="19" name="Slide Number Placeholder 18">
            <a:extLst>
              <a:ext uri="{FF2B5EF4-FFF2-40B4-BE49-F238E27FC236}">
                <a16:creationId xmlns:a16="http://schemas.microsoft.com/office/drawing/2014/main"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DA39A8-A04E-5A43-6A91-515288D5E88B}"/>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3" name="Footer Placeholder 2">
            <a:extLst>
              <a:ext uri="{FF2B5EF4-FFF2-40B4-BE49-F238E27FC236}">
                <a16:creationId xmlns:a16="http://schemas.microsoft.com/office/drawing/2014/main" id="{67113C51-2A91-1147-31CA-05250FED3A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E790E7-E1B9-7D25-B884-C6A21FE667C4}"/>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315091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C9FDC-D7DA-10E8-DA6B-0353AECD2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B1DCA1-1B34-D757-38AD-59A0FA7EBE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2F413-19B3-118B-7DF9-02A94D280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54E53D-D1D4-7CF7-0543-EC1876F78EE6}"/>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6" name="Footer Placeholder 5">
            <a:extLst>
              <a:ext uri="{FF2B5EF4-FFF2-40B4-BE49-F238E27FC236}">
                <a16:creationId xmlns:a16="http://schemas.microsoft.com/office/drawing/2014/main" id="{68F8CBCD-E000-2EB4-8B1C-7B0FF3AAF3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C9044-5BCF-0F97-C761-6114BF35B868}"/>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42406001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F5D1-DE68-C8DD-50A2-DDFB878412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7E3E94-6690-D5BE-AD65-5E70C16817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E8B86-5039-09F7-F10A-4B284B175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D43656-9D10-99B8-9CBB-FB1D10475307}"/>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6" name="Footer Placeholder 5">
            <a:extLst>
              <a:ext uri="{FF2B5EF4-FFF2-40B4-BE49-F238E27FC236}">
                <a16:creationId xmlns:a16="http://schemas.microsoft.com/office/drawing/2014/main" id="{20D6C1C1-985D-F767-0A17-B6BBCEFED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7DE756-B7DE-60BE-10FF-9FDA7D064E85}"/>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27692427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D2F8-A543-919B-32C2-4FAFFC64DD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671D01-5A8E-D6B0-8AE9-9DB5025F9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81F6B-DBB9-15F9-8EBA-671414868768}"/>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5" name="Footer Placeholder 4">
            <a:extLst>
              <a:ext uri="{FF2B5EF4-FFF2-40B4-BE49-F238E27FC236}">
                <a16:creationId xmlns:a16="http://schemas.microsoft.com/office/drawing/2014/main" id="{B27E4C85-A9F6-FE8E-EAAD-9669BBE9E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7967D-4890-8D05-A65C-EA6069169D0F}"/>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19884861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FBF75D-ABDD-4C81-A11F-EA1422EF90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44B11E-9E4C-211D-5333-9B709F52F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4650AC-1991-82AA-9902-6725D63F0296}"/>
              </a:ext>
            </a:extLst>
          </p:cNvPr>
          <p:cNvSpPr>
            <a:spLocks noGrp="1"/>
          </p:cNvSpPr>
          <p:nvPr>
            <p:ph type="dt" sz="half" idx="10"/>
          </p:nvPr>
        </p:nvSpPr>
        <p:spPr/>
        <p:txBody>
          <a:bodyPr/>
          <a:lstStyle/>
          <a:p>
            <a:fld id="{BB49CAAE-D067-4956-89DC-DC4B45DEE40F}" type="datetimeFigureOut">
              <a:rPr lang="en-US" smtClean="0"/>
              <a:t>3/4/2024</a:t>
            </a:fld>
            <a:endParaRPr lang="en-US"/>
          </a:p>
        </p:txBody>
      </p:sp>
      <p:sp>
        <p:nvSpPr>
          <p:cNvPr id="5" name="Footer Placeholder 4">
            <a:extLst>
              <a:ext uri="{FF2B5EF4-FFF2-40B4-BE49-F238E27FC236}">
                <a16:creationId xmlns:a16="http://schemas.microsoft.com/office/drawing/2014/main" id="{8A7F7FC4-7A50-7956-D2D4-403585FB5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99FA54-B4A3-E059-409A-27625225873A}"/>
              </a:ext>
            </a:extLst>
          </p:cNvPr>
          <p:cNvSpPr>
            <a:spLocks noGrp="1"/>
          </p:cNvSpPr>
          <p:nvPr>
            <p:ph type="sldNum" sz="quarter" idx="12"/>
          </p:nvPr>
        </p:nvSpPr>
        <p:spPr/>
        <p:txBody>
          <a:bodyPr/>
          <a:lstStyle/>
          <a:p>
            <a:fld id="{97C5042C-8202-4D72-81A2-DB4B7E3DA1B9}" type="slidenum">
              <a:rPr lang="en-US" smtClean="0"/>
              <a:t>‹#›</a:t>
            </a:fld>
            <a:endParaRPr lang="en-US"/>
          </a:p>
        </p:txBody>
      </p:sp>
    </p:spTree>
    <p:extLst>
      <p:ext uri="{BB962C8B-B14F-4D97-AF65-F5344CB8AC3E}">
        <p14:creationId xmlns:p14="http://schemas.microsoft.com/office/powerpoint/2010/main" val="1543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Footer Placeholder 3">
            <a:extLst>
              <a:ext uri="{FF2B5EF4-FFF2-40B4-BE49-F238E27FC236}">
                <a16:creationId xmlns:a16="http://schemas.microsoft.com/office/drawing/2014/main" id="{DB285929-1018-4370-A170-074C414B2281}"/>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1578EA5-216B-41F7-80D1-9ED07FFDB66F}"/>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Footer Placeholder 3">
            <a:extLst>
              <a:ext uri="{FF2B5EF4-FFF2-40B4-BE49-F238E27FC236}">
                <a16:creationId xmlns:a16="http://schemas.microsoft.com/office/drawing/2014/main" id="{DB42D896-6ACC-40D7-8D8B-F9AF3E7DE1A1}"/>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7DE0184F-2619-4333-B49F-C7ACE8B2C3A6}"/>
              </a:ext>
            </a:extLst>
          </p:cNvPr>
          <p:cNvSpPr>
            <a:spLocks noGrp="1"/>
          </p:cNvSpPr>
          <p:nvPr>
            <p:ph type="ftr" sz="quarter" idx="33"/>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FF46DFD4-BF8C-4939-874D-85B7DF956768}"/>
              </a:ext>
            </a:extLst>
          </p:cNvPr>
          <p:cNvSpPr>
            <a:spLocks noGrp="1"/>
          </p:cNvSpPr>
          <p:nvPr>
            <p:ph type="ftr" sz="quarter" idx="37"/>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March 4, 2024</a:t>
            </a:fld>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E19C3E-05CA-91F1-575D-6D0202379C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00BB3-008E-5390-6B61-8BF6DA97BC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46E9E-377E-96B1-AA5C-36148E0E5D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9CAAE-D067-4956-89DC-DC4B45DEE40F}" type="datetimeFigureOut">
              <a:rPr lang="en-US" smtClean="0"/>
              <a:t>3/4/2024</a:t>
            </a:fld>
            <a:endParaRPr lang="en-US"/>
          </a:p>
        </p:txBody>
      </p:sp>
      <p:sp>
        <p:nvSpPr>
          <p:cNvPr id="5" name="Footer Placeholder 4">
            <a:extLst>
              <a:ext uri="{FF2B5EF4-FFF2-40B4-BE49-F238E27FC236}">
                <a16:creationId xmlns:a16="http://schemas.microsoft.com/office/drawing/2014/main" id="{04B2365E-5236-D13F-155D-0E6199A476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90C5D8-2D8D-B9E6-6398-65167D5C55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5042C-8202-4D72-81A2-DB4B7E3DA1B9}" type="slidenum">
              <a:rPr lang="en-US" smtClean="0"/>
              <a:t>‹#›</a:t>
            </a:fld>
            <a:endParaRPr lang="en-US"/>
          </a:p>
        </p:txBody>
      </p:sp>
    </p:spTree>
    <p:extLst>
      <p:ext uri="{BB962C8B-B14F-4D97-AF65-F5344CB8AC3E}">
        <p14:creationId xmlns:p14="http://schemas.microsoft.com/office/powerpoint/2010/main" val="165164757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mailto:Taylor.diles@nola.gov" TargetMode="External"/><Relationship Id="rId4" Type="http://schemas.openxmlformats.org/officeDocument/2006/relationships/hyperlink" Target="mailto:Nathaniel.fields@nol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367055" y="2450290"/>
            <a:ext cx="5491571" cy="1514019"/>
          </a:xfrm>
        </p:spPr>
        <p:txBody>
          <a:bodyPr/>
          <a:lstStyle/>
          <a:p>
            <a:r>
              <a:rPr lang="en-US" sz="4800" dirty="0"/>
              <a:t>Home for Good– Shelter Support NOFA</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a:lstStyle/>
          <a:p>
            <a:r>
              <a:rPr lang="en-US" dirty="0">
                <a:latin typeface="+mj-lt"/>
              </a:rPr>
              <a:t>Nathaniel Fields &amp; Taylor Diles</a:t>
            </a:r>
            <a:endParaRPr lang="en-US" dirty="0"/>
          </a:p>
          <a:p>
            <a:r>
              <a:rPr lang="en-US" dirty="0"/>
              <a:t>Office of Homeless Services &amp; Strategies</a:t>
            </a:r>
          </a:p>
          <a:p>
            <a:r>
              <a:rPr lang="en-US" dirty="0"/>
              <a:t>February 26, 2024</a:t>
            </a:r>
          </a:p>
          <a:p>
            <a:endParaRPr lang="en-US" dirty="0"/>
          </a:p>
        </p:txBody>
      </p:sp>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lstStyle/>
          <a:p>
            <a:r>
              <a:rPr lang="en-US" dirty="0"/>
              <a:t>Questions?</a:t>
            </a:r>
          </a:p>
        </p:txBody>
      </p:sp>
      <p:pic>
        <p:nvPicPr>
          <p:cNvPr id="13" name="Picture Placeholder 12" descr="Person running up stairs">
            <a:extLst>
              <a:ext uri="{FF2B5EF4-FFF2-40B4-BE49-F238E27FC236}">
                <a16:creationId xmlns:a16="http://schemas.microsoft.com/office/drawing/2014/main" id="{EC944911-7CDD-41CC-A7F0-5B0CF85D545C}"/>
              </a:ext>
              <a:ext uri="{C183D7F6-B498-43B3-948B-1728B52AA6E4}">
                <adec:decorative xmlns:adec="http://schemas.microsoft.com/office/drawing/2017/decorative" val="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11"/>
          </p:nvPr>
        </p:nvSpPr>
        <p:spPr>
          <a:xfrm>
            <a:off x="6896100" y="4073480"/>
            <a:ext cx="4914900" cy="588795"/>
          </a:xfrm>
        </p:spPr>
        <p:txBody>
          <a:bodyPr/>
          <a:lstStyle/>
          <a:p>
            <a:r>
              <a:rPr lang="en-US" sz="2400" b="1" dirty="0">
                <a:hlinkClick r:id="rId4"/>
              </a:rPr>
              <a:t>Nathaniel.fields@nola.gov</a:t>
            </a:r>
            <a:endParaRPr lang="en-US" sz="2400" b="1" dirty="0"/>
          </a:p>
          <a:p>
            <a:r>
              <a:rPr lang="en-US" sz="2400" b="1" dirty="0">
                <a:hlinkClick r:id="rId5"/>
              </a:rPr>
              <a:t>Taylor.diles@nola.gov</a:t>
            </a:r>
            <a:endParaRPr lang="en-US" sz="2400" b="1" dirty="0"/>
          </a:p>
          <a:p>
            <a:endParaRPr lang="en-US" b="1" dirty="0"/>
          </a:p>
        </p:txBody>
      </p:sp>
    </p:spTree>
    <p:extLst>
      <p:ext uri="{BB962C8B-B14F-4D97-AF65-F5344CB8AC3E}">
        <p14:creationId xmlns:p14="http://schemas.microsoft.com/office/powerpoint/2010/main" val="233667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4756-A790-C845-A85F-35391529E591}"/>
              </a:ext>
            </a:extLst>
          </p:cNvPr>
          <p:cNvSpPr>
            <a:spLocks noGrp="1"/>
          </p:cNvSpPr>
          <p:nvPr>
            <p:ph type="title"/>
          </p:nvPr>
        </p:nvSpPr>
        <p:spPr>
          <a:xfrm>
            <a:off x="964023" y="879063"/>
            <a:ext cx="4941477" cy="610863"/>
          </a:xfrm>
        </p:spPr>
        <p:txBody>
          <a:bodyPr/>
          <a:lstStyle/>
          <a:p>
            <a:r>
              <a:rPr lang="en-US" dirty="0"/>
              <a:t>Agenda</a:t>
            </a:r>
          </a:p>
        </p:txBody>
      </p:sp>
      <p:sp>
        <p:nvSpPr>
          <p:cNvPr id="3" name="Text Placeholder 2">
            <a:extLst>
              <a:ext uri="{FF2B5EF4-FFF2-40B4-BE49-F238E27FC236}">
                <a16:creationId xmlns:a16="http://schemas.microsoft.com/office/drawing/2014/main" id="{91AA5D8C-0134-F046-A548-3465F817747C}"/>
              </a:ext>
            </a:extLst>
          </p:cNvPr>
          <p:cNvSpPr>
            <a:spLocks noGrp="1"/>
          </p:cNvSpPr>
          <p:nvPr>
            <p:ph type="body" sz="quarter" idx="13"/>
          </p:nvPr>
        </p:nvSpPr>
        <p:spPr>
          <a:xfrm>
            <a:off x="952500" y="2818296"/>
            <a:ext cx="2133600" cy="369332"/>
          </a:xfrm>
        </p:spPr>
        <p:txBody>
          <a:bodyPr/>
          <a:lstStyle/>
          <a:p>
            <a:r>
              <a:rPr lang="en-US" sz="1800" dirty="0"/>
              <a:t>What are our goals? </a:t>
            </a:r>
          </a:p>
        </p:txBody>
      </p:sp>
      <p:sp>
        <p:nvSpPr>
          <p:cNvPr id="4" name="Text Placeholder 3">
            <a:extLst>
              <a:ext uri="{FF2B5EF4-FFF2-40B4-BE49-F238E27FC236}">
                <a16:creationId xmlns:a16="http://schemas.microsoft.com/office/drawing/2014/main" id="{C7EC6698-132B-1143-A2A9-00A97D9572D8}"/>
              </a:ext>
            </a:extLst>
          </p:cNvPr>
          <p:cNvSpPr>
            <a:spLocks noGrp="1"/>
          </p:cNvSpPr>
          <p:nvPr>
            <p:ph type="body" sz="quarter" idx="14"/>
          </p:nvPr>
        </p:nvSpPr>
        <p:spPr>
          <a:xfrm>
            <a:off x="952500" y="2209800"/>
            <a:ext cx="2133600" cy="205837"/>
          </a:xfrm>
        </p:spPr>
        <p:txBody>
          <a:bodyPr/>
          <a:lstStyle/>
          <a:p>
            <a:r>
              <a:rPr lang="en-US" sz="2000" dirty="0"/>
              <a:t>01. Introduction</a:t>
            </a:r>
          </a:p>
        </p:txBody>
      </p:sp>
      <p:sp>
        <p:nvSpPr>
          <p:cNvPr id="5" name="Text Placeholder 4">
            <a:extLst>
              <a:ext uri="{FF2B5EF4-FFF2-40B4-BE49-F238E27FC236}">
                <a16:creationId xmlns:a16="http://schemas.microsoft.com/office/drawing/2014/main" id="{6979C7D4-91CF-6443-91D5-65DC860B407D}"/>
              </a:ext>
            </a:extLst>
          </p:cNvPr>
          <p:cNvSpPr>
            <a:spLocks noGrp="1"/>
          </p:cNvSpPr>
          <p:nvPr>
            <p:ph type="body" sz="quarter" idx="15"/>
          </p:nvPr>
        </p:nvSpPr>
        <p:spPr>
          <a:xfrm>
            <a:off x="3663042" y="2818296"/>
            <a:ext cx="2128157" cy="369332"/>
          </a:xfrm>
        </p:spPr>
        <p:txBody>
          <a:bodyPr/>
          <a:lstStyle/>
          <a:p>
            <a:r>
              <a:rPr lang="en-US" sz="1800" dirty="0"/>
              <a:t>How will we achieve them? </a:t>
            </a:r>
          </a:p>
        </p:txBody>
      </p:sp>
      <p:sp>
        <p:nvSpPr>
          <p:cNvPr id="6" name="Text Placeholder 5">
            <a:extLst>
              <a:ext uri="{FF2B5EF4-FFF2-40B4-BE49-F238E27FC236}">
                <a16:creationId xmlns:a16="http://schemas.microsoft.com/office/drawing/2014/main" id="{C0015C52-08ED-464E-B7E8-24892D9C1319}"/>
              </a:ext>
            </a:extLst>
          </p:cNvPr>
          <p:cNvSpPr>
            <a:spLocks noGrp="1"/>
          </p:cNvSpPr>
          <p:nvPr>
            <p:ph type="body" sz="quarter" idx="16"/>
          </p:nvPr>
        </p:nvSpPr>
        <p:spPr>
          <a:xfrm>
            <a:off x="3663042" y="2209800"/>
            <a:ext cx="2704012" cy="205837"/>
          </a:xfrm>
        </p:spPr>
        <p:txBody>
          <a:bodyPr/>
          <a:lstStyle/>
          <a:p>
            <a:r>
              <a:rPr lang="en-US" sz="2000" dirty="0"/>
              <a:t>02. Rehousing Strategy</a:t>
            </a:r>
          </a:p>
        </p:txBody>
      </p:sp>
      <p:sp>
        <p:nvSpPr>
          <p:cNvPr id="7" name="Text Placeholder 6">
            <a:extLst>
              <a:ext uri="{FF2B5EF4-FFF2-40B4-BE49-F238E27FC236}">
                <a16:creationId xmlns:a16="http://schemas.microsoft.com/office/drawing/2014/main" id="{3E1C152D-1AA6-9242-B5C9-B06EEE4F9661}"/>
              </a:ext>
            </a:extLst>
          </p:cNvPr>
          <p:cNvSpPr>
            <a:spLocks noGrp="1"/>
          </p:cNvSpPr>
          <p:nvPr>
            <p:ph type="body" sz="quarter" idx="19"/>
          </p:nvPr>
        </p:nvSpPr>
        <p:spPr>
          <a:xfrm>
            <a:off x="952500" y="5131299"/>
            <a:ext cx="2133600" cy="369332"/>
          </a:xfrm>
        </p:spPr>
        <p:txBody>
          <a:bodyPr/>
          <a:lstStyle/>
          <a:p>
            <a:r>
              <a:rPr lang="en-US" sz="1800" dirty="0"/>
              <a:t>Creating and expanding services</a:t>
            </a:r>
          </a:p>
        </p:txBody>
      </p:sp>
      <p:sp>
        <p:nvSpPr>
          <p:cNvPr id="8" name="Text Placeholder 7">
            <a:extLst>
              <a:ext uri="{FF2B5EF4-FFF2-40B4-BE49-F238E27FC236}">
                <a16:creationId xmlns:a16="http://schemas.microsoft.com/office/drawing/2014/main" id="{B32B0C1D-C221-7C47-B7D6-77E7BDB41749}"/>
              </a:ext>
            </a:extLst>
          </p:cNvPr>
          <p:cNvSpPr>
            <a:spLocks noGrp="1"/>
          </p:cNvSpPr>
          <p:nvPr>
            <p:ph type="body" sz="quarter" idx="20"/>
          </p:nvPr>
        </p:nvSpPr>
        <p:spPr>
          <a:xfrm>
            <a:off x="952500" y="4522803"/>
            <a:ext cx="2226928" cy="205837"/>
          </a:xfrm>
        </p:spPr>
        <p:txBody>
          <a:bodyPr/>
          <a:lstStyle/>
          <a:p>
            <a:r>
              <a:rPr lang="en-US" sz="2000" dirty="0"/>
              <a:t>03. Shelter Support</a:t>
            </a:r>
          </a:p>
        </p:txBody>
      </p:sp>
      <p:sp>
        <p:nvSpPr>
          <p:cNvPr id="9" name="Text Placeholder 8">
            <a:extLst>
              <a:ext uri="{FF2B5EF4-FFF2-40B4-BE49-F238E27FC236}">
                <a16:creationId xmlns:a16="http://schemas.microsoft.com/office/drawing/2014/main" id="{38FB4732-AB07-C54D-AF44-F8ADB6D2B8B6}"/>
              </a:ext>
            </a:extLst>
          </p:cNvPr>
          <p:cNvSpPr>
            <a:spLocks noGrp="1"/>
          </p:cNvSpPr>
          <p:nvPr>
            <p:ph type="body" sz="quarter" idx="21"/>
          </p:nvPr>
        </p:nvSpPr>
        <p:spPr>
          <a:xfrm>
            <a:off x="3663042" y="5131299"/>
            <a:ext cx="2128157" cy="369332"/>
          </a:xfrm>
        </p:spPr>
        <p:txBody>
          <a:bodyPr/>
          <a:lstStyle/>
          <a:p>
            <a:r>
              <a:rPr lang="en-US" sz="1800" dirty="0"/>
              <a:t>Next steps for you</a:t>
            </a:r>
          </a:p>
        </p:txBody>
      </p:sp>
      <p:sp>
        <p:nvSpPr>
          <p:cNvPr id="10" name="Text Placeholder 9">
            <a:extLst>
              <a:ext uri="{FF2B5EF4-FFF2-40B4-BE49-F238E27FC236}">
                <a16:creationId xmlns:a16="http://schemas.microsoft.com/office/drawing/2014/main" id="{69BD3932-D1D0-1045-BD96-8B26F11B8515}"/>
              </a:ext>
            </a:extLst>
          </p:cNvPr>
          <p:cNvSpPr>
            <a:spLocks noGrp="1"/>
          </p:cNvSpPr>
          <p:nvPr>
            <p:ph type="body" sz="quarter" idx="22"/>
          </p:nvPr>
        </p:nvSpPr>
        <p:spPr>
          <a:xfrm>
            <a:off x="3663042" y="4522803"/>
            <a:ext cx="2128157" cy="111715"/>
          </a:xfrm>
        </p:spPr>
        <p:txBody>
          <a:bodyPr/>
          <a:lstStyle/>
          <a:p>
            <a:r>
              <a:rPr lang="en-US" dirty="0"/>
              <a:t>04. </a:t>
            </a:r>
            <a:r>
              <a:rPr lang="en-US" sz="2000" dirty="0"/>
              <a:t>NOFA</a:t>
            </a:r>
            <a:endParaRPr lang="en-US" dirty="0"/>
          </a:p>
        </p:txBody>
      </p:sp>
      <p:sp>
        <p:nvSpPr>
          <p:cNvPr id="11" name="Text Placeholder 10">
            <a:extLst>
              <a:ext uri="{FF2B5EF4-FFF2-40B4-BE49-F238E27FC236}">
                <a16:creationId xmlns:a16="http://schemas.microsoft.com/office/drawing/2014/main" id="{7F247A08-A350-EF44-9F10-FC72B5466602}"/>
              </a:ext>
            </a:extLst>
          </p:cNvPr>
          <p:cNvSpPr>
            <a:spLocks noGrp="1"/>
          </p:cNvSpPr>
          <p:nvPr>
            <p:ph type="body" sz="quarter" idx="23"/>
          </p:nvPr>
        </p:nvSpPr>
        <p:spPr>
          <a:xfrm>
            <a:off x="6367054" y="5131299"/>
            <a:ext cx="2129245" cy="369332"/>
          </a:xfrm>
        </p:spPr>
        <p:txBody>
          <a:bodyPr/>
          <a:lstStyle/>
          <a:p>
            <a:r>
              <a:rPr lang="en-US" sz="1800" dirty="0"/>
              <a:t>Questions?</a:t>
            </a:r>
          </a:p>
        </p:txBody>
      </p:sp>
      <p:sp>
        <p:nvSpPr>
          <p:cNvPr id="12" name="Text Placeholder 11">
            <a:extLst>
              <a:ext uri="{FF2B5EF4-FFF2-40B4-BE49-F238E27FC236}">
                <a16:creationId xmlns:a16="http://schemas.microsoft.com/office/drawing/2014/main" id="{B115086E-2AC3-4F4D-8F85-104CFA64FECF}"/>
              </a:ext>
            </a:extLst>
          </p:cNvPr>
          <p:cNvSpPr>
            <a:spLocks noGrp="1"/>
          </p:cNvSpPr>
          <p:nvPr>
            <p:ph type="body" sz="quarter" idx="24"/>
          </p:nvPr>
        </p:nvSpPr>
        <p:spPr>
          <a:xfrm>
            <a:off x="6367054" y="4522803"/>
            <a:ext cx="2129245" cy="205837"/>
          </a:xfrm>
        </p:spPr>
        <p:txBody>
          <a:bodyPr/>
          <a:lstStyle/>
          <a:p>
            <a:r>
              <a:rPr lang="en-US" sz="2000" dirty="0"/>
              <a:t>05. Closing</a:t>
            </a:r>
          </a:p>
        </p:txBody>
      </p:sp>
      <p:sp>
        <p:nvSpPr>
          <p:cNvPr id="14" name="Footer Placeholder 13">
            <a:extLst>
              <a:ext uri="{FF2B5EF4-FFF2-40B4-BE49-F238E27FC236}">
                <a16:creationId xmlns:a16="http://schemas.microsoft.com/office/drawing/2014/main" id="{C0BAE34D-BF83-084B-A10C-EB85694B9ACF}"/>
              </a:ext>
            </a:extLst>
          </p:cNvPr>
          <p:cNvSpPr>
            <a:spLocks noGrp="1"/>
          </p:cNvSpPr>
          <p:nvPr>
            <p:ph type="ftr" sz="quarter" idx="26"/>
          </p:nvPr>
        </p:nvSpPr>
        <p:spPr>
          <a:xfrm>
            <a:off x="1494790" y="6332220"/>
            <a:ext cx="1497330" cy="247651"/>
          </a:xfrm>
        </p:spPr>
        <p:txBody>
          <a:bodyPr/>
          <a:lstStyle/>
          <a:p>
            <a:r>
              <a:rPr lang="en-US" dirty="0"/>
              <a:t>Shelter Support NOFA</a:t>
            </a:r>
          </a:p>
        </p:txBody>
      </p:sp>
      <p:sp>
        <p:nvSpPr>
          <p:cNvPr id="15" name="Slide Number Placeholder 14">
            <a:extLst>
              <a:ext uri="{FF2B5EF4-FFF2-40B4-BE49-F238E27FC236}">
                <a16:creationId xmlns:a16="http://schemas.microsoft.com/office/drawing/2014/main" id="{329469AE-B59A-AA41-9085-106D011808F5}"/>
              </a:ext>
            </a:extLst>
          </p:cNvPr>
          <p:cNvSpPr>
            <a:spLocks noGrp="1"/>
          </p:cNvSpPr>
          <p:nvPr>
            <p:ph type="sldNum" sz="quarter" idx="27"/>
          </p:nvPr>
        </p:nvSpPr>
        <p:spPr>
          <a:xfrm>
            <a:off x="971550" y="6332220"/>
            <a:ext cx="523240" cy="247651"/>
          </a:xfrm>
        </p:spPr>
        <p:txBody>
          <a:bodyPr/>
          <a:lstStyle/>
          <a:p>
            <a:fld id="{294A09A9-5501-47C1-A89A-A340965A2BE2}" type="slidenum">
              <a:rPr lang="en-US" smtClean="0"/>
              <a:pPr/>
              <a:t>2</a:t>
            </a:fld>
            <a:endParaRPr lang="en-US" dirty="0"/>
          </a:p>
        </p:txBody>
      </p:sp>
      <p:sp>
        <p:nvSpPr>
          <p:cNvPr id="45" name="Date Placeholder 3">
            <a:extLst>
              <a:ext uri="{FF2B5EF4-FFF2-40B4-BE49-F238E27FC236}">
                <a16:creationId xmlns:a16="http://schemas.microsoft.com/office/drawing/2014/main" id="{3B4069FE-8724-4CE0-9B3C-6D59B9B5FD9D}"/>
              </a:ext>
            </a:extLst>
          </p:cNvPr>
          <p:cNvSpPr txBox="1">
            <a:spLocks/>
          </p:cNvSpPr>
          <p:nvPr/>
        </p:nvSpPr>
        <p:spPr>
          <a:xfrm>
            <a:off x="2992120" y="6332220"/>
            <a:ext cx="1313180" cy="247651"/>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February 26</a:t>
            </a:r>
            <a:r>
              <a:rPr lang="en-US" baseline="30000" dirty="0"/>
              <a:t>th</a:t>
            </a:r>
            <a:r>
              <a:rPr lang="en-US" dirty="0"/>
              <a:t>, 2024</a:t>
            </a:r>
          </a:p>
        </p:txBody>
      </p:sp>
    </p:spTree>
    <p:extLst>
      <p:ext uri="{BB962C8B-B14F-4D97-AF65-F5344CB8AC3E}">
        <p14:creationId xmlns:p14="http://schemas.microsoft.com/office/powerpoint/2010/main" val="289860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lstStyle/>
          <a:p>
            <a:r>
              <a:rPr lang="en-US" dirty="0"/>
              <a:t>Introduction</a:t>
            </a:r>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1148760" y="2289363"/>
            <a:ext cx="4572001" cy="2795232"/>
          </a:xfrm>
        </p:spPr>
        <p:txBody>
          <a:bodyPr/>
          <a:lstStyle/>
          <a:p>
            <a:r>
              <a:rPr lang="en-US" sz="2000" dirty="0"/>
              <a:t>Nearly 50% increase in unsheltered homelessness from ‘22 to ‘23</a:t>
            </a:r>
          </a:p>
          <a:p>
            <a:r>
              <a:rPr lang="en-US" sz="2000" dirty="0"/>
              <a:t>OHSS – established February 2023</a:t>
            </a:r>
          </a:p>
          <a:p>
            <a:pPr marL="285750" indent="-285750">
              <a:buFont typeface="Arial" panose="020B0604020202020204" pitchFamily="34" charset="0"/>
              <a:buChar char="•"/>
            </a:pPr>
            <a:r>
              <a:rPr lang="en-US" dirty="0"/>
              <a:t>City engagement and accountability for the homeless service network.</a:t>
            </a:r>
          </a:p>
          <a:p>
            <a:r>
              <a:rPr lang="en-US" sz="2000" dirty="0"/>
              <a:t>UNITY awarded $15M Unsheltered Grant</a:t>
            </a:r>
          </a:p>
          <a:p>
            <a:r>
              <a:rPr lang="en-US" sz="2000" dirty="0"/>
              <a:t>OHSS partners with Clutch Consulting </a:t>
            </a:r>
          </a:p>
          <a:p>
            <a:pPr marL="285750" indent="-285750">
              <a:buFont typeface="Arial" panose="020B0604020202020204" pitchFamily="34" charset="0"/>
              <a:buChar char="•"/>
            </a:pPr>
            <a:r>
              <a:rPr lang="en-US" dirty="0"/>
              <a:t>Targeted encampment decommissioning</a:t>
            </a:r>
          </a:p>
          <a:p>
            <a:r>
              <a:rPr lang="en-US" dirty="0"/>
              <a:t> </a:t>
            </a: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71550" y="6332220"/>
            <a:ext cx="523240" cy="247651"/>
          </a:xfrm>
        </p:spPr>
        <p:txBody>
          <a:bodyPr/>
          <a:lstStyle/>
          <a:p>
            <a:fld id="{294A09A9-5501-47C1-A89A-A340965A2BE2}" type="slidenum">
              <a:rPr lang="en-US" smtClean="0"/>
              <a:pPr/>
              <a:t>3</a:t>
            </a:fld>
            <a:endParaRPr lang="en-US" dirty="0"/>
          </a:p>
        </p:txBody>
      </p:sp>
      <p:pic>
        <p:nvPicPr>
          <p:cNvPr id="53" name="Picture Placeholder 52" descr="Hanging Lightbulbs">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2" name="Footer Placeholder 13">
            <a:extLst>
              <a:ext uri="{FF2B5EF4-FFF2-40B4-BE49-F238E27FC236}">
                <a16:creationId xmlns:a16="http://schemas.microsoft.com/office/drawing/2014/main" id="{D495A2AC-1287-B3BF-36C1-55683447C4AD}"/>
              </a:ext>
            </a:extLst>
          </p:cNvPr>
          <p:cNvSpPr txBox="1">
            <a:spLocks/>
          </p:cNvSpPr>
          <p:nvPr/>
        </p:nvSpPr>
        <p:spPr>
          <a:xfrm>
            <a:off x="1494790" y="6332219"/>
            <a:ext cx="149733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Shelter Support NOFA</a:t>
            </a:r>
          </a:p>
        </p:txBody>
      </p:sp>
      <p:sp>
        <p:nvSpPr>
          <p:cNvPr id="5" name="Date Placeholder 3">
            <a:extLst>
              <a:ext uri="{FF2B5EF4-FFF2-40B4-BE49-F238E27FC236}">
                <a16:creationId xmlns:a16="http://schemas.microsoft.com/office/drawing/2014/main" id="{51197792-BDAB-CEC9-48D9-3B319A34925C}"/>
              </a:ext>
            </a:extLst>
          </p:cNvPr>
          <p:cNvSpPr txBox="1">
            <a:spLocks/>
          </p:cNvSpPr>
          <p:nvPr/>
        </p:nvSpPr>
        <p:spPr>
          <a:xfrm>
            <a:off x="2992120" y="6371419"/>
            <a:ext cx="1313180" cy="169249"/>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February 26</a:t>
            </a:r>
            <a:r>
              <a:rPr lang="en-US" baseline="30000" dirty="0"/>
              <a:t>th</a:t>
            </a:r>
            <a:r>
              <a:rPr lang="en-US" dirty="0"/>
              <a:t>, 2024</a:t>
            </a:r>
          </a:p>
        </p:txBody>
      </p:sp>
    </p:spTree>
    <p:extLst>
      <p:ext uri="{BB962C8B-B14F-4D97-AF65-F5344CB8AC3E}">
        <p14:creationId xmlns:p14="http://schemas.microsoft.com/office/powerpoint/2010/main" val="39124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F3B0A-44B7-F125-A158-8C1C96C7DA3C}"/>
              </a:ext>
            </a:extLst>
          </p:cNvPr>
          <p:cNvSpPr>
            <a:spLocks noGrp="1"/>
          </p:cNvSpPr>
          <p:nvPr>
            <p:ph type="title"/>
          </p:nvPr>
        </p:nvSpPr>
        <p:spPr>
          <a:xfrm>
            <a:off x="-133005" y="52026"/>
            <a:ext cx="12458007" cy="1325563"/>
          </a:xfrm>
        </p:spPr>
        <p:txBody>
          <a:bodyPr>
            <a:normAutofit/>
          </a:bodyPr>
          <a:lstStyle/>
          <a:p>
            <a:pPr algn="ctr"/>
            <a:r>
              <a:rPr lang="en-US" sz="3400" b="1" dirty="0">
                <a:solidFill>
                  <a:schemeClr val="tx2"/>
                </a:solidFill>
              </a:rPr>
              <a:t>Collective Plan to Systematically Reduce </a:t>
            </a:r>
            <a:r>
              <a:rPr lang="en-US" sz="3400" b="1" i="1" dirty="0">
                <a:solidFill>
                  <a:schemeClr val="accent1"/>
                </a:solidFill>
              </a:rPr>
              <a:t>Street</a:t>
            </a:r>
            <a:r>
              <a:rPr lang="en-US" sz="3400" b="1" dirty="0">
                <a:solidFill>
                  <a:schemeClr val="tx2"/>
                </a:solidFill>
              </a:rPr>
              <a:t> Homelessness</a:t>
            </a:r>
          </a:p>
        </p:txBody>
      </p:sp>
      <p:sp>
        <p:nvSpPr>
          <p:cNvPr id="16" name="Flowchart: Terminator 15">
            <a:extLst>
              <a:ext uri="{FF2B5EF4-FFF2-40B4-BE49-F238E27FC236}">
                <a16:creationId xmlns:a16="http://schemas.microsoft.com/office/drawing/2014/main" id="{092F73DB-F601-3839-E49A-2BB02FFDAB84}"/>
              </a:ext>
            </a:extLst>
          </p:cNvPr>
          <p:cNvSpPr/>
          <p:nvPr/>
        </p:nvSpPr>
        <p:spPr>
          <a:xfrm>
            <a:off x="98354" y="2434937"/>
            <a:ext cx="2439177" cy="3243880"/>
          </a:xfrm>
          <a:prstGeom prst="flowChartTerminator">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5E5E5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418AB3"/>
                </a:solidFill>
                <a:effectLst/>
                <a:uLnTx/>
                <a:uFillTx/>
                <a:latin typeface="Calibri" panose="020F0502020204030204"/>
                <a:ea typeface="+mn-ea"/>
                <a:cs typeface="+mn-cs"/>
              </a:rPr>
              <a:t>Low/No Unsheltered Homelessness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18AB3"/>
                </a:solidFill>
                <a:effectLst/>
                <a:uLnTx/>
                <a:uFillTx/>
                <a:latin typeface="Calibri" panose="020F0502020204030204"/>
                <a:ea typeface="+mn-ea"/>
                <a:cs typeface="+mn-cs"/>
              </a:rPr>
              <a:t> </a:t>
            </a:r>
            <a:r>
              <a:rPr kumimoji="0" lang="en-US" sz="1100" b="0" i="0" u="none" strike="noStrike" kern="1200" cap="none" spc="0" normalizeH="0" baseline="0" noProof="0" dirty="0">
                <a:ln>
                  <a:noFill/>
                </a:ln>
                <a:solidFill>
                  <a:srgbClr val="418AB3"/>
                </a:solidFill>
                <a:effectLst/>
                <a:uLnTx/>
                <a:uFillTx/>
                <a:latin typeface="Calibri" panose="020F0502020204030204"/>
                <a:ea typeface="+mn-ea"/>
                <a:cs typeface="+mn-cs"/>
              </a:rPr>
              <a:t>(Measured by 2025 &amp; 2026 PIT)</a:t>
            </a:r>
            <a:endParaRPr kumimoji="0" lang="en-US" sz="1400" b="0" i="0" u="none" strike="noStrike" kern="1200" cap="none" spc="0" normalizeH="0" baseline="0" noProof="0" dirty="0">
              <a:ln>
                <a:noFill/>
              </a:ln>
              <a:solidFill>
                <a:srgbClr val="418AB3"/>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CF9726-CCB1-A69E-249D-69DB317E8D90}"/>
              </a:ext>
            </a:extLst>
          </p:cNvPr>
          <p:cNvSpPr txBox="1"/>
          <p:nvPr/>
        </p:nvSpPr>
        <p:spPr>
          <a:xfrm>
            <a:off x="151389" y="1300372"/>
            <a:ext cx="271603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18AB3"/>
                </a:solidFill>
                <a:effectLst/>
                <a:uLnTx/>
                <a:uFillTx/>
                <a:latin typeface="Calibri" panose="020F0502020204030204"/>
                <a:ea typeface="+mn-ea"/>
                <a:cs typeface="+mn-cs"/>
              </a:rPr>
              <a:t>Collective Ambition</a:t>
            </a:r>
          </a:p>
        </p:txBody>
      </p:sp>
      <p:sp>
        <p:nvSpPr>
          <p:cNvPr id="31" name="TextBox 30">
            <a:extLst>
              <a:ext uri="{FF2B5EF4-FFF2-40B4-BE49-F238E27FC236}">
                <a16:creationId xmlns:a16="http://schemas.microsoft.com/office/drawing/2014/main" id="{C1875374-EA7A-9355-4661-E0B0D7F5DC2E}"/>
              </a:ext>
            </a:extLst>
          </p:cNvPr>
          <p:cNvSpPr txBox="1"/>
          <p:nvPr/>
        </p:nvSpPr>
        <p:spPr>
          <a:xfrm>
            <a:off x="4672924" y="1300372"/>
            <a:ext cx="299728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18AB3"/>
                </a:solidFill>
                <a:effectLst/>
                <a:uLnTx/>
                <a:uFillTx/>
                <a:latin typeface="Calibri" panose="020F0502020204030204"/>
                <a:ea typeface="+mn-ea"/>
                <a:cs typeface="+mn-cs"/>
              </a:rPr>
              <a:t>Strategic Action Plan</a:t>
            </a:r>
          </a:p>
        </p:txBody>
      </p:sp>
      <p:sp>
        <p:nvSpPr>
          <p:cNvPr id="18" name="Rectangle: Rounded Corners 17">
            <a:extLst>
              <a:ext uri="{FF2B5EF4-FFF2-40B4-BE49-F238E27FC236}">
                <a16:creationId xmlns:a16="http://schemas.microsoft.com/office/drawing/2014/main" id="{122D94DF-F09C-D5B8-750F-9182CE807F2F}"/>
              </a:ext>
            </a:extLst>
          </p:cNvPr>
          <p:cNvSpPr/>
          <p:nvPr/>
        </p:nvSpPr>
        <p:spPr>
          <a:xfrm>
            <a:off x="2867420" y="1897828"/>
            <a:ext cx="6864013" cy="4584533"/>
          </a:xfrm>
          <a:prstGeom prst="roundRect">
            <a:avLst/>
          </a:pr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
        <p:nvSpPr>
          <p:cNvPr id="20" name="Arrow: Right 19">
            <a:extLst>
              <a:ext uri="{FF2B5EF4-FFF2-40B4-BE49-F238E27FC236}">
                <a16:creationId xmlns:a16="http://schemas.microsoft.com/office/drawing/2014/main" id="{5CB595C6-C0F1-7600-D0BB-364D004EAEC1}"/>
              </a:ext>
            </a:extLst>
          </p:cNvPr>
          <p:cNvSpPr/>
          <p:nvPr/>
        </p:nvSpPr>
        <p:spPr>
          <a:xfrm>
            <a:off x="4758165" y="2024727"/>
            <a:ext cx="4155193" cy="1581850"/>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Targeted Encampment Decommissioning (Inner Core)</a:t>
            </a:r>
          </a:p>
        </p:txBody>
      </p:sp>
      <p:sp>
        <p:nvSpPr>
          <p:cNvPr id="22" name="Arrow: Right 21">
            <a:extLst>
              <a:ext uri="{FF2B5EF4-FFF2-40B4-BE49-F238E27FC236}">
                <a16:creationId xmlns:a16="http://schemas.microsoft.com/office/drawing/2014/main" id="{07EBE806-2D44-E64F-3104-024EB63ED4B4}"/>
              </a:ext>
            </a:extLst>
          </p:cNvPr>
          <p:cNvSpPr/>
          <p:nvPr/>
        </p:nvSpPr>
        <p:spPr>
          <a:xfrm>
            <a:off x="4787000" y="3434068"/>
            <a:ext cx="4867469" cy="1581850"/>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Coordinated Housing Navigation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All Other Unsheltered Persons</a:t>
            </a:r>
          </a:p>
        </p:txBody>
      </p:sp>
      <p:sp>
        <p:nvSpPr>
          <p:cNvPr id="27" name="Arrow: Right 26">
            <a:extLst>
              <a:ext uri="{FF2B5EF4-FFF2-40B4-BE49-F238E27FC236}">
                <a16:creationId xmlns:a16="http://schemas.microsoft.com/office/drawing/2014/main" id="{E56DEC3E-B8B1-DD2E-9861-BC2D93F4615C}"/>
              </a:ext>
            </a:extLst>
          </p:cNvPr>
          <p:cNvSpPr/>
          <p:nvPr/>
        </p:nvSpPr>
        <p:spPr>
          <a:xfrm>
            <a:off x="4758165" y="4841370"/>
            <a:ext cx="7006759" cy="1581849"/>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Amplify &amp; Accelerate Exits to Housing from Shelters</a:t>
            </a:r>
          </a:p>
        </p:txBody>
      </p:sp>
      <p:sp>
        <p:nvSpPr>
          <p:cNvPr id="5" name="Rectangle: Rounded Corners 4">
            <a:extLst>
              <a:ext uri="{FF2B5EF4-FFF2-40B4-BE49-F238E27FC236}">
                <a16:creationId xmlns:a16="http://schemas.microsoft.com/office/drawing/2014/main" id="{012BF0E7-16A3-14C2-06DC-4419BCE83482}"/>
              </a:ext>
            </a:extLst>
          </p:cNvPr>
          <p:cNvSpPr/>
          <p:nvPr/>
        </p:nvSpPr>
        <p:spPr>
          <a:xfrm>
            <a:off x="3083375" y="2168174"/>
            <a:ext cx="1753264" cy="4023360"/>
          </a:xfrm>
          <a:prstGeom prst="round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E5E5E">
                    <a:lumMod val="75000"/>
                  </a:srgbClr>
                </a:solidFill>
                <a:effectLst/>
                <a:uLnTx/>
                <a:uFillTx/>
                <a:latin typeface="Calibri" panose="020F0502020204030204"/>
                <a:ea typeface="+mn-ea"/>
                <a:cs typeface="+mn-cs"/>
              </a:rPr>
              <a:t>Rehouse 1,500 Individuals by End 2025</a:t>
            </a:r>
          </a:p>
        </p:txBody>
      </p:sp>
      <p:sp>
        <p:nvSpPr>
          <p:cNvPr id="8" name="TextBox 7">
            <a:extLst>
              <a:ext uri="{FF2B5EF4-FFF2-40B4-BE49-F238E27FC236}">
                <a16:creationId xmlns:a16="http://schemas.microsoft.com/office/drawing/2014/main" id="{D66C589D-4229-F6CC-57BB-A1CC83BF2DF3}"/>
              </a:ext>
            </a:extLst>
          </p:cNvPr>
          <p:cNvSpPr txBox="1"/>
          <p:nvPr/>
        </p:nvSpPr>
        <p:spPr>
          <a:xfrm>
            <a:off x="6127225" y="2084554"/>
            <a:ext cx="1246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5E5E"/>
                </a:solidFill>
                <a:effectLst/>
                <a:uLnTx/>
                <a:uFillTx/>
                <a:latin typeface="Calibri" panose="020F0502020204030204"/>
                <a:ea typeface="+mn-ea"/>
                <a:cs typeface="+mn-cs"/>
              </a:rPr>
              <a:t>2023-2024</a:t>
            </a:r>
          </a:p>
        </p:txBody>
      </p:sp>
      <p:sp>
        <p:nvSpPr>
          <p:cNvPr id="29" name="TextBox 28">
            <a:extLst>
              <a:ext uri="{FF2B5EF4-FFF2-40B4-BE49-F238E27FC236}">
                <a16:creationId xmlns:a16="http://schemas.microsoft.com/office/drawing/2014/main" id="{CB7D7014-A455-15CC-184C-7D69955544EC}"/>
              </a:ext>
            </a:extLst>
          </p:cNvPr>
          <p:cNvSpPr txBox="1"/>
          <p:nvPr/>
        </p:nvSpPr>
        <p:spPr>
          <a:xfrm>
            <a:off x="6171568" y="3486271"/>
            <a:ext cx="12469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5E5E"/>
                </a:solidFill>
                <a:effectLst/>
                <a:uLnTx/>
                <a:uFillTx/>
                <a:latin typeface="Calibri" panose="020F0502020204030204"/>
                <a:ea typeface="+mn-ea"/>
                <a:cs typeface="+mn-cs"/>
              </a:rPr>
              <a:t>2023-2025</a:t>
            </a:r>
          </a:p>
        </p:txBody>
      </p:sp>
      <p:sp>
        <p:nvSpPr>
          <p:cNvPr id="30" name="TextBox 29">
            <a:extLst>
              <a:ext uri="{FF2B5EF4-FFF2-40B4-BE49-F238E27FC236}">
                <a16:creationId xmlns:a16="http://schemas.microsoft.com/office/drawing/2014/main" id="{5ECB415C-BF06-F72F-8F53-15062E5F0874}"/>
              </a:ext>
            </a:extLst>
          </p:cNvPr>
          <p:cNvSpPr txBox="1"/>
          <p:nvPr/>
        </p:nvSpPr>
        <p:spPr>
          <a:xfrm>
            <a:off x="6051490" y="4883560"/>
            <a:ext cx="17621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E5E5E"/>
                </a:solidFill>
                <a:effectLst/>
                <a:uLnTx/>
                <a:uFillTx/>
                <a:latin typeface="Calibri" panose="020F0502020204030204"/>
                <a:ea typeface="+mn-ea"/>
                <a:cs typeface="+mn-cs"/>
              </a:rPr>
              <a:t>2023 &amp; Beyond</a:t>
            </a:r>
          </a:p>
        </p:txBody>
      </p:sp>
      <p:cxnSp>
        <p:nvCxnSpPr>
          <p:cNvPr id="33" name="Straight Arrow Connector 32">
            <a:extLst>
              <a:ext uri="{FF2B5EF4-FFF2-40B4-BE49-F238E27FC236}">
                <a16:creationId xmlns:a16="http://schemas.microsoft.com/office/drawing/2014/main" id="{EAF3A8AC-3CB0-F74F-5BEC-FBA953F58039}"/>
              </a:ext>
            </a:extLst>
          </p:cNvPr>
          <p:cNvCxnSpPr>
            <a:cxnSpLocks/>
            <a:stCxn id="16" idx="3"/>
          </p:cNvCxnSpPr>
          <p:nvPr/>
        </p:nvCxnSpPr>
        <p:spPr>
          <a:xfrm>
            <a:off x="2537531" y="4056877"/>
            <a:ext cx="3298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3F04577-6978-4B4A-D19A-3E37CE1689E0}"/>
              </a:ext>
            </a:extLst>
          </p:cNvPr>
          <p:cNvSpPr txBox="1"/>
          <p:nvPr/>
        </p:nvSpPr>
        <p:spPr>
          <a:xfrm>
            <a:off x="9654469" y="1295628"/>
            <a:ext cx="24463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18AB3"/>
                </a:solidFill>
                <a:effectLst/>
                <a:uLnTx/>
                <a:uFillTx/>
                <a:latin typeface="Calibri" panose="020F0502020204030204"/>
                <a:ea typeface="+mn-ea"/>
                <a:cs typeface="+mn-cs"/>
              </a:rPr>
              <a:t>Sustained Results</a:t>
            </a:r>
          </a:p>
        </p:txBody>
      </p:sp>
      <p:cxnSp>
        <p:nvCxnSpPr>
          <p:cNvPr id="39" name="Straight Arrow Connector 38">
            <a:extLst>
              <a:ext uri="{FF2B5EF4-FFF2-40B4-BE49-F238E27FC236}">
                <a16:creationId xmlns:a16="http://schemas.microsoft.com/office/drawing/2014/main" id="{D3CD6D52-1F25-A203-5FA4-04AA57AD0EA3}"/>
              </a:ext>
            </a:extLst>
          </p:cNvPr>
          <p:cNvCxnSpPr>
            <a:cxnSpLocks/>
            <a:stCxn id="4" idx="3"/>
            <a:endCxn id="31" idx="1"/>
          </p:cNvCxnSpPr>
          <p:nvPr/>
        </p:nvCxnSpPr>
        <p:spPr>
          <a:xfrm>
            <a:off x="2867420" y="1531205"/>
            <a:ext cx="1805504" cy="0"/>
          </a:xfrm>
          <a:prstGeom prst="straightConnector1">
            <a:avLst/>
          </a:prstGeom>
          <a:ln w="38100">
            <a:solidFill>
              <a:schemeClr val="accent1"/>
            </a:solidFill>
            <a:tailEnd type="triangle"/>
          </a:ln>
        </p:spPr>
        <p:style>
          <a:lnRef idx="3">
            <a:schemeClr val="accent4"/>
          </a:lnRef>
          <a:fillRef idx="0">
            <a:schemeClr val="accent4"/>
          </a:fillRef>
          <a:effectRef idx="2">
            <a:schemeClr val="accent4"/>
          </a:effectRef>
          <a:fontRef idx="minor">
            <a:schemeClr val="tx1"/>
          </a:fontRef>
        </p:style>
      </p:cxnSp>
      <p:cxnSp>
        <p:nvCxnSpPr>
          <p:cNvPr id="44" name="Straight Arrow Connector 43">
            <a:extLst>
              <a:ext uri="{FF2B5EF4-FFF2-40B4-BE49-F238E27FC236}">
                <a16:creationId xmlns:a16="http://schemas.microsoft.com/office/drawing/2014/main" id="{907177A5-05E3-5BB9-9224-7462B711AFE3}"/>
              </a:ext>
            </a:extLst>
          </p:cNvPr>
          <p:cNvCxnSpPr>
            <a:cxnSpLocks/>
            <a:stCxn id="31" idx="3"/>
            <a:endCxn id="36" idx="1"/>
          </p:cNvCxnSpPr>
          <p:nvPr/>
        </p:nvCxnSpPr>
        <p:spPr>
          <a:xfrm flipV="1">
            <a:off x="7670211" y="1526461"/>
            <a:ext cx="1984258" cy="4744"/>
          </a:xfrm>
          <a:prstGeom prst="straightConnector1">
            <a:avLst/>
          </a:prstGeom>
          <a:ln w="38100">
            <a:solidFill>
              <a:schemeClr val="accent1"/>
            </a:solidFill>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85510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31" grpId="0"/>
      <p:bldP spid="18" grpId="0" animBg="1"/>
      <p:bldP spid="20" grpId="0" animBg="1"/>
      <p:bldP spid="22" grpId="0" animBg="1"/>
      <p:bldP spid="27" grpId="0" animBg="1"/>
      <p:bldP spid="5" grpId="0" animBg="1"/>
      <p:bldP spid="8" grpId="0"/>
      <p:bldP spid="29" grpId="0"/>
      <p:bldP spid="30"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7450-708F-D23A-D480-CACB773B9F97}"/>
              </a:ext>
            </a:extLst>
          </p:cNvPr>
          <p:cNvSpPr>
            <a:spLocks noGrp="1"/>
          </p:cNvSpPr>
          <p:nvPr>
            <p:ph type="title"/>
          </p:nvPr>
        </p:nvSpPr>
        <p:spPr>
          <a:xfrm>
            <a:off x="453043" y="152573"/>
            <a:ext cx="11650288" cy="815701"/>
          </a:xfrm>
        </p:spPr>
        <p:txBody>
          <a:bodyPr>
            <a:normAutofit/>
          </a:bodyPr>
          <a:lstStyle/>
          <a:p>
            <a:r>
              <a:rPr lang="en-US" b="1" dirty="0">
                <a:solidFill>
                  <a:schemeClr val="tx2"/>
                </a:solidFill>
              </a:rPr>
              <a:t>Resourcing the Initiative </a:t>
            </a:r>
            <a:r>
              <a:rPr lang="en-US" sz="2800" b="1" dirty="0">
                <a:solidFill>
                  <a:schemeClr val="tx2"/>
                </a:solidFill>
              </a:rPr>
              <a:t>(In Progress)</a:t>
            </a:r>
            <a:endParaRPr lang="en-US" dirty="0"/>
          </a:p>
        </p:txBody>
      </p:sp>
      <p:grpSp>
        <p:nvGrpSpPr>
          <p:cNvPr id="15" name="Group 14">
            <a:extLst>
              <a:ext uri="{FF2B5EF4-FFF2-40B4-BE49-F238E27FC236}">
                <a16:creationId xmlns:a16="http://schemas.microsoft.com/office/drawing/2014/main" id="{A44E5764-A688-95FB-F3FD-FE6DB685A407}"/>
              </a:ext>
            </a:extLst>
          </p:cNvPr>
          <p:cNvGrpSpPr/>
          <p:nvPr/>
        </p:nvGrpSpPr>
        <p:grpSpPr>
          <a:xfrm>
            <a:off x="681647" y="1153524"/>
            <a:ext cx="10828706" cy="5486614"/>
            <a:chOff x="809110" y="3147751"/>
            <a:chExt cx="10828706" cy="5395420"/>
          </a:xfrm>
        </p:grpSpPr>
        <p:grpSp>
          <p:nvGrpSpPr>
            <p:cNvPr id="9" name="Group 8">
              <a:extLst>
                <a:ext uri="{FF2B5EF4-FFF2-40B4-BE49-F238E27FC236}">
                  <a16:creationId xmlns:a16="http://schemas.microsoft.com/office/drawing/2014/main" id="{A1324E59-02AB-EC22-D396-F3055426D1CF}"/>
                </a:ext>
              </a:extLst>
            </p:cNvPr>
            <p:cNvGrpSpPr/>
            <p:nvPr/>
          </p:nvGrpSpPr>
          <p:grpSpPr>
            <a:xfrm>
              <a:off x="809110" y="3147751"/>
              <a:ext cx="10828706" cy="5395420"/>
              <a:chOff x="2926079" y="5358935"/>
              <a:chExt cx="8168637" cy="5262752"/>
            </a:xfrm>
          </p:grpSpPr>
          <p:sp>
            <p:nvSpPr>
              <p:cNvPr id="10" name="Rectangle: Rounded Corners 9">
                <a:extLst>
                  <a:ext uri="{FF2B5EF4-FFF2-40B4-BE49-F238E27FC236}">
                    <a16:creationId xmlns:a16="http://schemas.microsoft.com/office/drawing/2014/main" id="{39BED844-57A7-D949-E6CA-D319959D644E}"/>
                  </a:ext>
                </a:extLst>
              </p:cNvPr>
              <p:cNvSpPr/>
              <p:nvPr/>
            </p:nvSpPr>
            <p:spPr>
              <a:xfrm>
                <a:off x="2926079" y="5358935"/>
                <a:ext cx="8168637" cy="5262752"/>
              </a:xfrm>
              <a:prstGeom prst="roundRect">
                <a:avLst/>
              </a:prstGeom>
              <a:solidFill>
                <a:schemeClr val="accent1">
                  <a:alpha val="20000"/>
                </a:schemeClr>
              </a:solidFill>
              <a:ln>
                <a:noFill/>
              </a:ln>
            </p:spPr>
            <p:style>
              <a:lnRef idx="0">
                <a:scrgbClr r="0" g="0" b="0"/>
              </a:lnRef>
              <a:fillRef idx="0">
                <a:scrgbClr r="0" g="0" b="0"/>
              </a:fillRef>
              <a:effectRef idx="0">
                <a:scrgbClr r="0" g="0" b="0"/>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5E5E5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6860D704-62AA-7497-2EF8-8DE8EDBF0D5E}"/>
                  </a:ext>
                </a:extLst>
              </p:cNvPr>
              <p:cNvSpPr/>
              <p:nvPr/>
            </p:nvSpPr>
            <p:spPr>
              <a:xfrm>
                <a:off x="3090951" y="6057939"/>
                <a:ext cx="2560320" cy="1118784"/>
              </a:xfrm>
              <a:prstGeom prst="roundRect">
                <a:avLst/>
              </a:prstGeom>
              <a:ln>
                <a:solidFill>
                  <a:schemeClr val="accent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8AB3"/>
                    </a:solidFill>
                    <a:effectLst/>
                    <a:uLnTx/>
                    <a:uFillTx/>
                    <a:latin typeface="Calibri" panose="020F0502020204030204"/>
                    <a:ea typeface="+mn-ea"/>
                    <a:cs typeface="+mn-cs"/>
                  </a:rPr>
                  <a:t>2023-2024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Targeted Encampment Decommissioning (Inner Core)</a:t>
                </a:r>
              </a:p>
            </p:txBody>
          </p:sp>
          <p:sp>
            <p:nvSpPr>
              <p:cNvPr id="12" name="Rectangle: Rounded Corners 11">
                <a:extLst>
                  <a:ext uri="{FF2B5EF4-FFF2-40B4-BE49-F238E27FC236}">
                    <a16:creationId xmlns:a16="http://schemas.microsoft.com/office/drawing/2014/main" id="{657C491B-5DBD-E7C8-8A7D-BCDC5CCFC195}"/>
                  </a:ext>
                </a:extLst>
              </p:cNvPr>
              <p:cNvSpPr/>
              <p:nvPr/>
            </p:nvSpPr>
            <p:spPr>
              <a:xfrm>
                <a:off x="5702530" y="6057941"/>
                <a:ext cx="2604655" cy="1118784"/>
              </a:xfrm>
              <a:prstGeom prst="roundRect">
                <a:avLst/>
              </a:prstGeom>
              <a:ln>
                <a:solidFill>
                  <a:schemeClr val="accent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8AB3"/>
                    </a:solidFill>
                    <a:effectLst/>
                    <a:uLnTx/>
                    <a:uFillTx/>
                    <a:latin typeface="Calibri" panose="020F0502020204030204"/>
                    <a:ea typeface="+mn-ea"/>
                    <a:cs typeface="+mn-cs"/>
                  </a:rPr>
                  <a:t>2023 - 2025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Coordinated Outreach &amp; Housing Navigation to All Other Unsheltered Individuals</a:t>
                </a:r>
              </a:p>
            </p:txBody>
          </p:sp>
          <p:sp>
            <p:nvSpPr>
              <p:cNvPr id="13" name="Rectangle: Rounded Corners 12">
                <a:extLst>
                  <a:ext uri="{FF2B5EF4-FFF2-40B4-BE49-F238E27FC236}">
                    <a16:creationId xmlns:a16="http://schemas.microsoft.com/office/drawing/2014/main" id="{A12CAB2E-8444-047E-A6B4-31FC63E021BC}"/>
                  </a:ext>
                </a:extLst>
              </p:cNvPr>
              <p:cNvSpPr/>
              <p:nvPr/>
            </p:nvSpPr>
            <p:spPr>
              <a:xfrm>
                <a:off x="8402778" y="6062677"/>
                <a:ext cx="2560320" cy="1118784"/>
              </a:xfrm>
              <a:prstGeom prst="roundRect">
                <a:avLst/>
              </a:prstGeom>
              <a:ln>
                <a:solidFill>
                  <a:schemeClr val="accent2"/>
                </a:solidFill>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18AB3"/>
                    </a:solidFill>
                    <a:effectLst/>
                    <a:uLnTx/>
                    <a:uFillTx/>
                    <a:latin typeface="Calibri" panose="020F0502020204030204"/>
                    <a:ea typeface="+mn-ea"/>
                    <a:cs typeface="+mn-cs"/>
                  </a:rPr>
                  <a:t>2023 &amp; Beyond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Accelerate Housing Placements from the Shelters</a:t>
                </a:r>
              </a:p>
            </p:txBody>
          </p:sp>
        </p:grpSp>
        <p:sp>
          <p:nvSpPr>
            <p:cNvPr id="14" name="TextBox 13">
              <a:extLst>
                <a:ext uri="{FF2B5EF4-FFF2-40B4-BE49-F238E27FC236}">
                  <a16:creationId xmlns:a16="http://schemas.microsoft.com/office/drawing/2014/main" id="{D13F3D6E-7089-1AEF-3532-E958A89AC8A9}"/>
                </a:ext>
              </a:extLst>
            </p:cNvPr>
            <p:cNvSpPr txBox="1"/>
            <p:nvPr/>
          </p:nvSpPr>
          <p:spPr>
            <a:xfrm>
              <a:off x="3146151" y="3270713"/>
              <a:ext cx="6139935" cy="453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E5E5E"/>
                  </a:solidFill>
                  <a:effectLst/>
                  <a:uLnTx/>
                  <a:uFillTx/>
                  <a:latin typeface="Calibri" panose="020F0502020204030204"/>
                  <a:ea typeface="+mn-ea"/>
                  <a:cs typeface="+mn-cs"/>
                </a:rPr>
                <a:t>Rehouse 1,500 Individuals By End 2025*</a:t>
              </a:r>
            </a:p>
          </p:txBody>
        </p:sp>
      </p:grpSp>
      <p:sp>
        <p:nvSpPr>
          <p:cNvPr id="16" name="Rectangle: Rounded Corners 15">
            <a:extLst>
              <a:ext uri="{FF2B5EF4-FFF2-40B4-BE49-F238E27FC236}">
                <a16:creationId xmlns:a16="http://schemas.microsoft.com/office/drawing/2014/main" id="{914177DB-0FCA-7EA6-5C2F-0419800752A3}"/>
              </a:ext>
            </a:extLst>
          </p:cNvPr>
          <p:cNvSpPr/>
          <p:nvPr/>
        </p:nvSpPr>
        <p:spPr>
          <a:xfrm>
            <a:off x="1690247" y="3195801"/>
            <a:ext cx="5120644" cy="7556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420</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Unsheltered NOFO Award (Secured)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(Includes $500K in committed cash &amp; $14M in leveraged services)</a:t>
            </a:r>
          </a:p>
        </p:txBody>
      </p:sp>
      <p:sp>
        <p:nvSpPr>
          <p:cNvPr id="17" name="Rectangle: Rounded Corners 16">
            <a:extLst>
              <a:ext uri="{FF2B5EF4-FFF2-40B4-BE49-F238E27FC236}">
                <a16:creationId xmlns:a16="http://schemas.microsoft.com/office/drawing/2014/main" id="{3083600C-366D-C550-6EA3-537B83F5395F}"/>
              </a:ext>
            </a:extLst>
          </p:cNvPr>
          <p:cNvSpPr/>
          <p:nvPr/>
        </p:nvSpPr>
        <p:spPr>
          <a:xfrm>
            <a:off x="1690253" y="4019706"/>
            <a:ext cx="5120643" cy="6077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150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UNITY ERA (Secured) + City ARPA (Secured)</a:t>
            </a:r>
          </a:p>
        </p:txBody>
      </p:sp>
      <p:sp>
        <p:nvSpPr>
          <p:cNvPr id="18" name="Rectangle: Rounded Corners 17">
            <a:extLst>
              <a:ext uri="{FF2B5EF4-FFF2-40B4-BE49-F238E27FC236}">
                <a16:creationId xmlns:a16="http://schemas.microsoft.com/office/drawing/2014/main" id="{9D3502D5-ECA6-1AA4-41C3-DF58155CA548}"/>
              </a:ext>
            </a:extLst>
          </p:cNvPr>
          <p:cNvSpPr/>
          <p:nvPr/>
        </p:nvSpPr>
        <p:spPr>
          <a:xfrm>
            <a:off x="1684390" y="4710125"/>
            <a:ext cx="5120642" cy="6034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20</a:t>
            </a:r>
            <a:r>
              <a:rPr kumimoji="0" lang="en-US" sz="1800" b="0" i="0" u="none" strike="noStrike" kern="1200" cap="none" spc="0" normalizeH="0" baseline="0" noProof="0" dirty="0">
                <a:ln>
                  <a:noFill/>
                </a:ln>
                <a:solidFill>
                  <a:srgbClr val="DF5327"/>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French Quarter </a:t>
            </a:r>
            <a:r>
              <a:rPr kumimoji="0" lang="en-US" sz="1800" b="0" i="0" u="none" strike="noStrike" kern="1200" cap="none" spc="0" normalizeH="0" baseline="0" noProof="0" dirty="0" err="1">
                <a:ln>
                  <a:noFill/>
                </a:ln>
                <a:solidFill>
                  <a:srgbClr val="000000"/>
                </a:solidFill>
                <a:effectLst/>
                <a:uLnTx/>
                <a:uFillTx/>
                <a:latin typeface="Calibri" panose="020F0502020204030204"/>
                <a:ea typeface="+mn-ea"/>
                <a:cs typeface="+mn-cs"/>
              </a:rPr>
              <a:t>Mgmt</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District (Secured)</a:t>
            </a:r>
          </a:p>
        </p:txBody>
      </p:sp>
      <p:sp>
        <p:nvSpPr>
          <p:cNvPr id="19" name="Rectangle: Rounded Corners 18">
            <a:extLst>
              <a:ext uri="{FF2B5EF4-FFF2-40B4-BE49-F238E27FC236}">
                <a16:creationId xmlns:a16="http://schemas.microsoft.com/office/drawing/2014/main" id="{B621D587-87FA-D257-1007-6CB71ECFFA78}"/>
              </a:ext>
            </a:extLst>
          </p:cNvPr>
          <p:cNvSpPr/>
          <p:nvPr/>
        </p:nvSpPr>
        <p:spPr>
          <a:xfrm>
            <a:off x="8167484" y="3231259"/>
            <a:ext cx="2942705" cy="101812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375</a:t>
            </a:r>
            <a:r>
              <a:rPr kumimoji="0" lang="en-US" sz="1600" b="0" i="0" u="none" strike="noStrike" kern="1200" cap="none" spc="0" normalizeH="0" baseline="0" noProof="0" dirty="0">
                <a:ln>
                  <a:noFill/>
                </a:ln>
                <a:solidFill>
                  <a:srgbClr val="DF5327"/>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PSH/RRH Turnover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Existing UNITY CoC Funds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mn-cs"/>
              </a:rPr>
              <a:t>(Secured + modest annual expansion)</a:t>
            </a:r>
          </a:p>
        </p:txBody>
      </p:sp>
      <p:cxnSp>
        <p:nvCxnSpPr>
          <p:cNvPr id="33" name="Connector: Elbow 32">
            <a:extLst>
              <a:ext uri="{FF2B5EF4-FFF2-40B4-BE49-F238E27FC236}">
                <a16:creationId xmlns:a16="http://schemas.microsoft.com/office/drawing/2014/main" id="{A32B5862-2B7C-BACA-4931-30A4F5B21D25}"/>
              </a:ext>
            </a:extLst>
          </p:cNvPr>
          <p:cNvCxnSpPr>
            <a:cxnSpLocks/>
            <a:endCxn id="16" idx="1"/>
          </p:cNvCxnSpPr>
          <p:nvPr/>
        </p:nvCxnSpPr>
        <p:spPr>
          <a:xfrm rot="16200000" flipH="1">
            <a:off x="1229409" y="3112769"/>
            <a:ext cx="522666" cy="399010"/>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36" name="Connector: Elbow 35">
            <a:extLst>
              <a:ext uri="{FF2B5EF4-FFF2-40B4-BE49-F238E27FC236}">
                <a16:creationId xmlns:a16="http://schemas.microsoft.com/office/drawing/2014/main" id="{CF069E40-AF4B-8605-9361-532DD4B322C7}"/>
              </a:ext>
            </a:extLst>
          </p:cNvPr>
          <p:cNvCxnSpPr>
            <a:cxnSpLocks/>
            <a:endCxn id="17" idx="1"/>
          </p:cNvCxnSpPr>
          <p:nvPr/>
        </p:nvCxnSpPr>
        <p:spPr>
          <a:xfrm rot="16200000" flipH="1">
            <a:off x="851483" y="3484831"/>
            <a:ext cx="1272660" cy="404880"/>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39" name="Connector: Elbow 38">
            <a:extLst>
              <a:ext uri="{FF2B5EF4-FFF2-40B4-BE49-F238E27FC236}">
                <a16:creationId xmlns:a16="http://schemas.microsoft.com/office/drawing/2014/main" id="{143182AF-1B8E-4EB5-3546-72CC56CBC54D}"/>
              </a:ext>
            </a:extLst>
          </p:cNvPr>
          <p:cNvCxnSpPr>
            <a:cxnSpLocks/>
            <a:endCxn id="18" idx="1"/>
          </p:cNvCxnSpPr>
          <p:nvPr/>
        </p:nvCxnSpPr>
        <p:spPr>
          <a:xfrm rot="16200000" flipH="1">
            <a:off x="504426" y="3831889"/>
            <a:ext cx="1960912" cy="399016"/>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42" name="Connector: Elbow 41">
            <a:extLst>
              <a:ext uri="{FF2B5EF4-FFF2-40B4-BE49-F238E27FC236}">
                <a16:creationId xmlns:a16="http://schemas.microsoft.com/office/drawing/2014/main" id="{074444FE-CE59-B0DA-AC75-CEFEBAE1D935}"/>
              </a:ext>
            </a:extLst>
          </p:cNvPr>
          <p:cNvCxnSpPr>
            <a:cxnSpLocks/>
            <a:endCxn id="16" idx="3"/>
          </p:cNvCxnSpPr>
          <p:nvPr/>
        </p:nvCxnSpPr>
        <p:spPr>
          <a:xfrm rot="5400000">
            <a:off x="6805178" y="3056659"/>
            <a:ext cx="522662" cy="511235"/>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49" name="Connector: Elbow 48">
            <a:extLst>
              <a:ext uri="{FF2B5EF4-FFF2-40B4-BE49-F238E27FC236}">
                <a16:creationId xmlns:a16="http://schemas.microsoft.com/office/drawing/2014/main" id="{3BCB43A4-B591-FE7A-23B1-EDB92609D9CE}"/>
              </a:ext>
            </a:extLst>
          </p:cNvPr>
          <p:cNvCxnSpPr>
            <a:cxnSpLocks/>
            <a:endCxn id="17" idx="3"/>
          </p:cNvCxnSpPr>
          <p:nvPr/>
        </p:nvCxnSpPr>
        <p:spPr>
          <a:xfrm rot="5400000">
            <a:off x="6427248" y="3434589"/>
            <a:ext cx="1272660" cy="505364"/>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52" name="Connector: Elbow 51">
            <a:extLst>
              <a:ext uri="{FF2B5EF4-FFF2-40B4-BE49-F238E27FC236}">
                <a16:creationId xmlns:a16="http://schemas.microsoft.com/office/drawing/2014/main" id="{7F696415-A4BF-0FEA-1D76-F596FA7A24CF}"/>
              </a:ext>
            </a:extLst>
          </p:cNvPr>
          <p:cNvCxnSpPr>
            <a:cxnSpLocks/>
            <a:endCxn id="18" idx="3"/>
          </p:cNvCxnSpPr>
          <p:nvPr/>
        </p:nvCxnSpPr>
        <p:spPr>
          <a:xfrm rot="5400000">
            <a:off x="6080191" y="3775784"/>
            <a:ext cx="1960910" cy="511228"/>
          </a:xfrm>
          <a:prstGeom prst="bentConnector2">
            <a:avLst/>
          </a:prstGeom>
        </p:spPr>
        <p:style>
          <a:lnRef idx="3">
            <a:schemeClr val="accent2"/>
          </a:lnRef>
          <a:fillRef idx="0">
            <a:schemeClr val="accent2"/>
          </a:fillRef>
          <a:effectRef idx="2">
            <a:schemeClr val="accent2"/>
          </a:effectRef>
          <a:fontRef idx="minor">
            <a:schemeClr val="tx1"/>
          </a:fontRef>
        </p:style>
      </p:cxnSp>
      <p:sp>
        <p:nvSpPr>
          <p:cNvPr id="56" name="Rectangle: Rounded Corners 55">
            <a:extLst>
              <a:ext uri="{FF2B5EF4-FFF2-40B4-BE49-F238E27FC236}">
                <a16:creationId xmlns:a16="http://schemas.microsoft.com/office/drawing/2014/main" id="{A40E1300-99AE-101C-FF36-4CDC721C3BB4}"/>
              </a:ext>
            </a:extLst>
          </p:cNvPr>
          <p:cNvSpPr/>
          <p:nvPr/>
        </p:nvSpPr>
        <p:spPr>
          <a:xfrm>
            <a:off x="8174182" y="5165236"/>
            <a:ext cx="2942705" cy="1288780"/>
          </a:xfrm>
          <a:prstGeom prst="round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a:ea typeface="+mn-ea"/>
                <a:cs typeface="+mn-cs"/>
              </a:rPr>
              <a:t>Future Sustainable Funding Allowing &lt;90 day stays in shelter and a safety net to prevent returns</a:t>
            </a:r>
            <a:endPar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58" name="Straight Connector 57">
            <a:extLst>
              <a:ext uri="{FF2B5EF4-FFF2-40B4-BE49-F238E27FC236}">
                <a16:creationId xmlns:a16="http://schemas.microsoft.com/office/drawing/2014/main" id="{319985AE-8D67-E905-AA19-A4C3D714F27D}"/>
              </a:ext>
            </a:extLst>
          </p:cNvPr>
          <p:cNvCxnSpPr>
            <a:cxnSpLocks/>
            <a:stCxn id="13" idx="2"/>
            <a:endCxn id="19" idx="0"/>
          </p:cNvCxnSpPr>
          <p:nvPr/>
        </p:nvCxnSpPr>
        <p:spPr>
          <a:xfrm flipH="1">
            <a:off x="9638837" y="3053575"/>
            <a:ext cx="1" cy="177684"/>
          </a:xfrm>
          <a:prstGeom prst="line">
            <a:avLst/>
          </a:prstGeom>
        </p:spPr>
        <p:style>
          <a:lnRef idx="3">
            <a:schemeClr val="accent2"/>
          </a:lnRef>
          <a:fillRef idx="0">
            <a:schemeClr val="accent2"/>
          </a:fillRef>
          <a:effectRef idx="2">
            <a:schemeClr val="accent2"/>
          </a:effectRef>
          <a:fontRef idx="minor">
            <a:schemeClr val="tx1"/>
          </a:fontRef>
        </p:style>
      </p:cxnSp>
      <p:sp>
        <p:nvSpPr>
          <p:cNvPr id="66" name="TextBox 65">
            <a:extLst>
              <a:ext uri="{FF2B5EF4-FFF2-40B4-BE49-F238E27FC236}">
                <a16:creationId xmlns:a16="http://schemas.microsoft.com/office/drawing/2014/main" id="{9E36F1E2-B761-B727-80A2-59C5E0E6088E}"/>
              </a:ext>
            </a:extLst>
          </p:cNvPr>
          <p:cNvSpPr txBox="1"/>
          <p:nvPr/>
        </p:nvSpPr>
        <p:spPr>
          <a:xfrm>
            <a:off x="1274625" y="6146239"/>
            <a:ext cx="1082870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a:ea typeface="+mn-ea"/>
                <a:cs typeface="+mn-cs"/>
              </a:rPr>
              <a:t>*Rehousing Package = housing navigation + rental subsidy + case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a:ea typeface="+mn-ea"/>
                <a:cs typeface="+mn-cs"/>
              </a:rPr>
              <a:t>Flex Fund established to fund move-in kits and landlord incentives – more details next update.</a:t>
            </a:r>
          </a:p>
        </p:txBody>
      </p:sp>
      <p:sp>
        <p:nvSpPr>
          <p:cNvPr id="20" name="Rectangle: Rounded Corners 19">
            <a:extLst>
              <a:ext uri="{FF2B5EF4-FFF2-40B4-BE49-F238E27FC236}">
                <a16:creationId xmlns:a16="http://schemas.microsoft.com/office/drawing/2014/main" id="{FBF839FB-F7B6-D42E-EF18-AB0C9A420428}"/>
              </a:ext>
            </a:extLst>
          </p:cNvPr>
          <p:cNvSpPr/>
          <p:nvPr/>
        </p:nvSpPr>
        <p:spPr>
          <a:xfrm>
            <a:off x="1684390" y="5428182"/>
            <a:ext cx="5120642" cy="603456"/>
          </a:xfrm>
          <a:prstGeom prst="round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latin typeface="Calibri" panose="020F0502020204030204"/>
              </a:rPr>
              <a:t>410</a:t>
            </a:r>
            <a:r>
              <a:rPr kumimoji="0" lang="en-US" sz="1800" b="0" i="0" u="none" strike="noStrike" kern="1200" cap="none" spc="0" normalizeH="0" baseline="0" noProof="0" dirty="0">
                <a:ln>
                  <a:noFill/>
                </a:ln>
                <a:solidFill>
                  <a:srgbClr val="DF5327"/>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Future Resources</a:t>
            </a:r>
          </a:p>
        </p:txBody>
      </p:sp>
      <p:cxnSp>
        <p:nvCxnSpPr>
          <p:cNvPr id="31" name="Connector: Elbow 30">
            <a:extLst>
              <a:ext uri="{FF2B5EF4-FFF2-40B4-BE49-F238E27FC236}">
                <a16:creationId xmlns:a16="http://schemas.microsoft.com/office/drawing/2014/main" id="{6424586F-B2F1-AA90-9BED-C87DDFA97CA0}"/>
              </a:ext>
            </a:extLst>
          </p:cNvPr>
          <p:cNvCxnSpPr>
            <a:cxnSpLocks/>
            <a:endCxn id="20" idx="3"/>
          </p:cNvCxnSpPr>
          <p:nvPr/>
        </p:nvCxnSpPr>
        <p:spPr>
          <a:xfrm rot="5400000">
            <a:off x="5725156" y="4130820"/>
            <a:ext cx="2678967" cy="519213"/>
          </a:xfrm>
          <a:prstGeom prst="bentConnector2">
            <a:avLst/>
          </a:prstGeom>
        </p:spPr>
        <p:style>
          <a:lnRef idx="3">
            <a:schemeClr val="accent2"/>
          </a:lnRef>
          <a:fillRef idx="0">
            <a:schemeClr val="accent2"/>
          </a:fillRef>
          <a:effectRef idx="2">
            <a:schemeClr val="accent2"/>
          </a:effectRef>
          <a:fontRef idx="minor">
            <a:schemeClr val="tx1"/>
          </a:fontRef>
        </p:style>
      </p:cxnSp>
      <p:cxnSp>
        <p:nvCxnSpPr>
          <p:cNvPr id="35" name="Connector: Elbow 34">
            <a:extLst>
              <a:ext uri="{FF2B5EF4-FFF2-40B4-BE49-F238E27FC236}">
                <a16:creationId xmlns:a16="http://schemas.microsoft.com/office/drawing/2014/main" id="{E4B26239-6516-85D9-746E-62DFF8A644A8}"/>
              </a:ext>
            </a:extLst>
          </p:cNvPr>
          <p:cNvCxnSpPr>
            <a:cxnSpLocks/>
            <a:endCxn id="20" idx="1"/>
          </p:cNvCxnSpPr>
          <p:nvPr/>
        </p:nvCxnSpPr>
        <p:spPr>
          <a:xfrm rot="16200000" flipH="1">
            <a:off x="148326" y="4193845"/>
            <a:ext cx="2678969" cy="393159"/>
          </a:xfrm>
          <a:prstGeom prst="bentConnector2">
            <a:avLst/>
          </a:prstGeom>
        </p:spPr>
        <p:style>
          <a:lnRef idx="3">
            <a:schemeClr val="accent2"/>
          </a:lnRef>
          <a:fillRef idx="0">
            <a:schemeClr val="accent2"/>
          </a:fillRef>
          <a:effectRef idx="2">
            <a:schemeClr val="accent2"/>
          </a:effectRef>
          <a:fontRef idx="minor">
            <a:schemeClr val="tx1"/>
          </a:fontRef>
        </p:style>
      </p:cxnSp>
      <p:sp>
        <p:nvSpPr>
          <p:cNvPr id="5" name="Rectangle: Rounded Corners 4">
            <a:extLst>
              <a:ext uri="{FF2B5EF4-FFF2-40B4-BE49-F238E27FC236}">
                <a16:creationId xmlns:a16="http://schemas.microsoft.com/office/drawing/2014/main" id="{B0A447A4-2FE2-3EF5-3EFC-1253A33E5D60}"/>
              </a:ext>
            </a:extLst>
          </p:cNvPr>
          <p:cNvSpPr/>
          <p:nvPr/>
        </p:nvSpPr>
        <p:spPr>
          <a:xfrm>
            <a:off x="8168045" y="4376529"/>
            <a:ext cx="2936007" cy="603456"/>
          </a:xfrm>
          <a:prstGeom prst="roundRect">
            <a:avLst/>
          </a:prstGeom>
          <a:solidFill>
            <a:schemeClr val="accent1">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125</a:t>
            </a:r>
            <a:r>
              <a:rPr kumimoji="0" lang="en-US" sz="1800" b="0" i="0" u="none" strike="noStrike" kern="1200" cap="none" spc="0" normalizeH="0" baseline="0" noProof="0" dirty="0">
                <a:ln>
                  <a:noFill/>
                </a:ln>
                <a:solidFill>
                  <a:srgbClr val="DF5327"/>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Future Resources</a:t>
            </a:r>
          </a:p>
        </p:txBody>
      </p:sp>
      <p:cxnSp>
        <p:nvCxnSpPr>
          <p:cNvPr id="6" name="Straight Connector 5">
            <a:extLst>
              <a:ext uri="{FF2B5EF4-FFF2-40B4-BE49-F238E27FC236}">
                <a16:creationId xmlns:a16="http://schemas.microsoft.com/office/drawing/2014/main" id="{D177D57B-81AD-74A9-8E9E-CFD8B94F4D6A}"/>
              </a:ext>
            </a:extLst>
          </p:cNvPr>
          <p:cNvCxnSpPr>
            <a:cxnSpLocks/>
            <a:stCxn id="19" idx="2"/>
            <a:endCxn id="5" idx="0"/>
          </p:cNvCxnSpPr>
          <p:nvPr/>
        </p:nvCxnSpPr>
        <p:spPr>
          <a:xfrm flipH="1">
            <a:off x="9636049" y="4249388"/>
            <a:ext cx="2788" cy="12714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164957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EEE3-E321-9A7E-A5D7-97FEDF8460AA}"/>
              </a:ext>
            </a:extLst>
          </p:cNvPr>
          <p:cNvSpPr>
            <a:spLocks noGrp="1"/>
          </p:cNvSpPr>
          <p:nvPr>
            <p:ph type="title"/>
          </p:nvPr>
        </p:nvSpPr>
        <p:spPr/>
        <p:txBody>
          <a:bodyPr/>
          <a:lstStyle/>
          <a:p>
            <a:r>
              <a:rPr lang="en-US" dirty="0"/>
              <a:t>Shelter Support</a:t>
            </a:r>
          </a:p>
        </p:txBody>
      </p:sp>
      <p:sp>
        <p:nvSpPr>
          <p:cNvPr id="14" name="Slide Number Placeholder 13">
            <a:extLst>
              <a:ext uri="{FF2B5EF4-FFF2-40B4-BE49-F238E27FC236}">
                <a16:creationId xmlns:a16="http://schemas.microsoft.com/office/drawing/2014/main" id="{C2B7FF41-5C59-900A-768E-91A0549FC874}"/>
              </a:ext>
            </a:extLst>
          </p:cNvPr>
          <p:cNvSpPr>
            <a:spLocks noGrp="1"/>
          </p:cNvSpPr>
          <p:nvPr>
            <p:ph type="sldNum" sz="quarter" idx="23"/>
          </p:nvPr>
        </p:nvSpPr>
        <p:spPr/>
        <p:txBody>
          <a:bodyPr/>
          <a:lstStyle/>
          <a:p>
            <a:fld id="{294A09A9-5501-47C1-A89A-A340965A2BE2}" type="slidenum">
              <a:rPr lang="en-US" smtClean="0"/>
              <a:pPr/>
              <a:t>6</a:t>
            </a:fld>
            <a:endParaRPr lang="en-US" dirty="0">
              <a:latin typeface="+mn-lt"/>
            </a:endParaRPr>
          </a:p>
        </p:txBody>
      </p:sp>
      <p:sp>
        <p:nvSpPr>
          <p:cNvPr id="4" name="Footer Placeholder 13">
            <a:extLst>
              <a:ext uri="{FF2B5EF4-FFF2-40B4-BE49-F238E27FC236}">
                <a16:creationId xmlns:a16="http://schemas.microsoft.com/office/drawing/2014/main" id="{6C38FB1F-F51B-5081-0388-1B202460A539}"/>
              </a:ext>
            </a:extLst>
          </p:cNvPr>
          <p:cNvSpPr txBox="1">
            <a:spLocks/>
          </p:cNvSpPr>
          <p:nvPr/>
        </p:nvSpPr>
        <p:spPr>
          <a:xfrm>
            <a:off x="1494790" y="6332219"/>
            <a:ext cx="149733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Shelter Support NOFA</a:t>
            </a:r>
          </a:p>
        </p:txBody>
      </p:sp>
      <p:sp>
        <p:nvSpPr>
          <p:cNvPr id="5" name="Date Placeholder 3">
            <a:extLst>
              <a:ext uri="{FF2B5EF4-FFF2-40B4-BE49-F238E27FC236}">
                <a16:creationId xmlns:a16="http://schemas.microsoft.com/office/drawing/2014/main" id="{D7585ABC-103D-32C6-329B-DE54B4AEC96C}"/>
              </a:ext>
            </a:extLst>
          </p:cNvPr>
          <p:cNvSpPr txBox="1">
            <a:spLocks/>
          </p:cNvSpPr>
          <p:nvPr/>
        </p:nvSpPr>
        <p:spPr>
          <a:xfrm>
            <a:off x="2992120" y="6371419"/>
            <a:ext cx="1313180" cy="169249"/>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February 26</a:t>
            </a:r>
            <a:r>
              <a:rPr lang="en-US" baseline="30000" dirty="0"/>
              <a:t>th</a:t>
            </a:r>
            <a:r>
              <a:rPr lang="en-US" dirty="0"/>
              <a:t>, 2024</a:t>
            </a:r>
          </a:p>
        </p:txBody>
      </p:sp>
      <p:sp>
        <p:nvSpPr>
          <p:cNvPr id="8" name="Rectangle 7">
            <a:extLst>
              <a:ext uri="{FF2B5EF4-FFF2-40B4-BE49-F238E27FC236}">
                <a16:creationId xmlns:a16="http://schemas.microsoft.com/office/drawing/2014/main" id="{BCB9F986-FACE-69BA-F2F6-B7A1C8D3D332}"/>
              </a:ext>
            </a:extLst>
          </p:cNvPr>
          <p:cNvSpPr/>
          <p:nvPr/>
        </p:nvSpPr>
        <p:spPr>
          <a:xfrm>
            <a:off x="1635322" y="2424417"/>
            <a:ext cx="3598877" cy="1652631"/>
          </a:xfrm>
          <a:prstGeom prst="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Capital Improvements</a:t>
            </a:r>
          </a:p>
        </p:txBody>
      </p:sp>
      <p:sp>
        <p:nvSpPr>
          <p:cNvPr id="9" name="Rectangle 8">
            <a:extLst>
              <a:ext uri="{FF2B5EF4-FFF2-40B4-BE49-F238E27FC236}">
                <a16:creationId xmlns:a16="http://schemas.microsoft.com/office/drawing/2014/main" id="{146FF1EE-5A8E-8A31-8FE5-7304E952EB45}"/>
              </a:ext>
            </a:extLst>
          </p:cNvPr>
          <p:cNvSpPr/>
          <p:nvPr/>
        </p:nvSpPr>
        <p:spPr>
          <a:xfrm>
            <a:off x="5689135" y="2424418"/>
            <a:ext cx="3598877" cy="1652631"/>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Staffing Support</a:t>
            </a:r>
          </a:p>
        </p:txBody>
      </p:sp>
      <p:sp>
        <p:nvSpPr>
          <p:cNvPr id="10" name="Rectangle 9">
            <a:extLst>
              <a:ext uri="{FF2B5EF4-FFF2-40B4-BE49-F238E27FC236}">
                <a16:creationId xmlns:a16="http://schemas.microsoft.com/office/drawing/2014/main" id="{4B3E3EC3-0A99-42E6-3B39-75D2CC1F0648}"/>
              </a:ext>
            </a:extLst>
          </p:cNvPr>
          <p:cNvSpPr/>
          <p:nvPr/>
        </p:nvSpPr>
        <p:spPr>
          <a:xfrm>
            <a:off x="1635321" y="4397918"/>
            <a:ext cx="3598877" cy="1652631"/>
          </a:xfrm>
          <a:prstGeom prst="rect">
            <a:avLst/>
          </a:prstGeom>
          <a:solidFill>
            <a:schemeClr val="accent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New Programs</a:t>
            </a:r>
          </a:p>
        </p:txBody>
      </p:sp>
      <p:sp>
        <p:nvSpPr>
          <p:cNvPr id="11" name="Rectangle 10">
            <a:extLst>
              <a:ext uri="{FF2B5EF4-FFF2-40B4-BE49-F238E27FC236}">
                <a16:creationId xmlns:a16="http://schemas.microsoft.com/office/drawing/2014/main" id="{69D7AE1F-057C-5423-B82A-E10E4E0DC283}"/>
              </a:ext>
            </a:extLst>
          </p:cNvPr>
          <p:cNvSpPr/>
          <p:nvPr/>
        </p:nvSpPr>
        <p:spPr>
          <a:xfrm>
            <a:off x="5689135" y="4401524"/>
            <a:ext cx="3598877" cy="1652631"/>
          </a:xfrm>
          <a:prstGeom prst="rect">
            <a:avLst/>
          </a:prstGeom>
          <a:solidFill>
            <a:schemeClr val="tx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t>Program Expansion</a:t>
            </a:r>
          </a:p>
        </p:txBody>
      </p:sp>
    </p:spTree>
    <p:extLst>
      <p:ext uri="{BB962C8B-B14F-4D97-AF65-F5344CB8AC3E}">
        <p14:creationId xmlns:p14="http://schemas.microsoft.com/office/powerpoint/2010/main" val="1714533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A701-B6BD-1234-DA4E-453966BE625C}"/>
              </a:ext>
            </a:extLst>
          </p:cNvPr>
          <p:cNvSpPr>
            <a:spLocks noGrp="1"/>
          </p:cNvSpPr>
          <p:nvPr>
            <p:ph type="title"/>
          </p:nvPr>
        </p:nvSpPr>
        <p:spPr/>
        <p:txBody>
          <a:bodyPr>
            <a:normAutofit fontScale="90000"/>
          </a:bodyPr>
          <a:lstStyle/>
          <a:p>
            <a:r>
              <a:rPr lang="en-US" dirty="0"/>
              <a:t>Programs of Interest</a:t>
            </a:r>
          </a:p>
        </p:txBody>
      </p:sp>
      <p:sp>
        <p:nvSpPr>
          <p:cNvPr id="8" name="Slide Number Placeholder 7">
            <a:extLst>
              <a:ext uri="{FF2B5EF4-FFF2-40B4-BE49-F238E27FC236}">
                <a16:creationId xmlns:a16="http://schemas.microsoft.com/office/drawing/2014/main" id="{8672A8E2-0C1C-7530-5D7C-9390E679ED59}"/>
              </a:ext>
            </a:extLst>
          </p:cNvPr>
          <p:cNvSpPr>
            <a:spLocks noGrp="1"/>
          </p:cNvSpPr>
          <p:nvPr>
            <p:ph type="sldNum" sz="quarter" idx="16"/>
          </p:nvPr>
        </p:nvSpPr>
        <p:spPr/>
        <p:txBody>
          <a:bodyPr/>
          <a:lstStyle/>
          <a:p>
            <a:fld id="{294A09A9-5501-47C1-A89A-A340965A2BE2}" type="slidenum">
              <a:rPr lang="en-US" smtClean="0"/>
              <a:pPr/>
              <a:t>7</a:t>
            </a:fld>
            <a:endParaRPr lang="en-US" dirty="0">
              <a:latin typeface="+mn-lt"/>
            </a:endParaRPr>
          </a:p>
        </p:txBody>
      </p:sp>
      <p:sp>
        <p:nvSpPr>
          <p:cNvPr id="7" name="Footer Placeholder 13">
            <a:extLst>
              <a:ext uri="{FF2B5EF4-FFF2-40B4-BE49-F238E27FC236}">
                <a16:creationId xmlns:a16="http://schemas.microsoft.com/office/drawing/2014/main" id="{ED6332F2-07CE-2792-E8E1-83C462E41D54}"/>
              </a:ext>
            </a:extLst>
          </p:cNvPr>
          <p:cNvSpPr txBox="1">
            <a:spLocks/>
          </p:cNvSpPr>
          <p:nvPr/>
        </p:nvSpPr>
        <p:spPr>
          <a:xfrm>
            <a:off x="1494790" y="6332219"/>
            <a:ext cx="149733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Shelter Support NOFA</a:t>
            </a:r>
          </a:p>
        </p:txBody>
      </p:sp>
      <p:sp>
        <p:nvSpPr>
          <p:cNvPr id="10" name="Date Placeholder 3">
            <a:extLst>
              <a:ext uri="{FF2B5EF4-FFF2-40B4-BE49-F238E27FC236}">
                <a16:creationId xmlns:a16="http://schemas.microsoft.com/office/drawing/2014/main" id="{828C036B-C835-25E2-D7CD-6878CC66358B}"/>
              </a:ext>
            </a:extLst>
          </p:cNvPr>
          <p:cNvSpPr txBox="1">
            <a:spLocks/>
          </p:cNvSpPr>
          <p:nvPr/>
        </p:nvSpPr>
        <p:spPr>
          <a:xfrm>
            <a:off x="2992120" y="6371419"/>
            <a:ext cx="1313180" cy="169249"/>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February 26</a:t>
            </a:r>
            <a:r>
              <a:rPr lang="en-US" baseline="30000" dirty="0"/>
              <a:t>th</a:t>
            </a:r>
            <a:r>
              <a:rPr lang="en-US" dirty="0"/>
              <a:t>, 2024</a:t>
            </a:r>
          </a:p>
        </p:txBody>
      </p:sp>
      <p:sp>
        <p:nvSpPr>
          <p:cNvPr id="17" name="TextBox 16">
            <a:extLst>
              <a:ext uri="{FF2B5EF4-FFF2-40B4-BE49-F238E27FC236}">
                <a16:creationId xmlns:a16="http://schemas.microsoft.com/office/drawing/2014/main" id="{57E673AB-1D9B-7FB6-EA8B-4AB7E5D78083}"/>
              </a:ext>
            </a:extLst>
          </p:cNvPr>
          <p:cNvSpPr txBox="1"/>
          <p:nvPr/>
        </p:nvSpPr>
        <p:spPr>
          <a:xfrm>
            <a:off x="964023" y="2047430"/>
            <a:ext cx="5807828" cy="461665"/>
          </a:xfrm>
          <a:prstGeom prst="rect">
            <a:avLst/>
          </a:prstGeom>
          <a:noFill/>
        </p:spPr>
        <p:txBody>
          <a:bodyPr wrap="square" rtlCol="0">
            <a:spAutoFit/>
          </a:bodyPr>
          <a:lstStyle/>
          <a:p>
            <a:r>
              <a:rPr lang="en-US" sz="2400" b="1" dirty="0">
                <a:solidFill>
                  <a:schemeClr val="tx2"/>
                </a:solidFill>
              </a:rPr>
              <a:t>Examples include (but are not limited to):</a:t>
            </a:r>
          </a:p>
        </p:txBody>
      </p:sp>
      <p:sp>
        <p:nvSpPr>
          <p:cNvPr id="18" name="Rectangle 17">
            <a:extLst>
              <a:ext uri="{FF2B5EF4-FFF2-40B4-BE49-F238E27FC236}">
                <a16:creationId xmlns:a16="http://schemas.microsoft.com/office/drawing/2014/main" id="{0767FF6C-B1AD-3CB4-51FE-D56505C229C9}"/>
              </a:ext>
            </a:extLst>
          </p:cNvPr>
          <p:cNvSpPr/>
          <p:nvPr/>
        </p:nvSpPr>
        <p:spPr>
          <a:xfrm>
            <a:off x="1972025" y="2751033"/>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24-hour access to shelter</a:t>
            </a:r>
          </a:p>
        </p:txBody>
      </p:sp>
      <p:sp>
        <p:nvSpPr>
          <p:cNvPr id="19" name="Rectangle 18">
            <a:extLst>
              <a:ext uri="{FF2B5EF4-FFF2-40B4-BE49-F238E27FC236}">
                <a16:creationId xmlns:a16="http://schemas.microsoft.com/office/drawing/2014/main" id="{6CD74928-1394-BD7E-40DC-190340D310C8}"/>
              </a:ext>
            </a:extLst>
          </p:cNvPr>
          <p:cNvSpPr/>
          <p:nvPr/>
        </p:nvSpPr>
        <p:spPr>
          <a:xfrm>
            <a:off x="6096000" y="2759007"/>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Daytime programming</a:t>
            </a:r>
          </a:p>
        </p:txBody>
      </p:sp>
      <p:sp>
        <p:nvSpPr>
          <p:cNvPr id="20" name="Rectangle 19">
            <a:extLst>
              <a:ext uri="{FF2B5EF4-FFF2-40B4-BE49-F238E27FC236}">
                <a16:creationId xmlns:a16="http://schemas.microsoft.com/office/drawing/2014/main" id="{E28CFB01-9CC5-15BA-4E69-D30F7560C57E}"/>
              </a:ext>
            </a:extLst>
          </p:cNvPr>
          <p:cNvSpPr/>
          <p:nvPr/>
        </p:nvSpPr>
        <p:spPr>
          <a:xfrm>
            <a:off x="1972025" y="3454636"/>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Housing navigation</a:t>
            </a:r>
          </a:p>
        </p:txBody>
      </p:sp>
      <p:sp>
        <p:nvSpPr>
          <p:cNvPr id="21" name="Rectangle 20">
            <a:extLst>
              <a:ext uri="{FF2B5EF4-FFF2-40B4-BE49-F238E27FC236}">
                <a16:creationId xmlns:a16="http://schemas.microsoft.com/office/drawing/2014/main" id="{19078DEF-6CC8-2FB0-D44B-7D51A103C3BE}"/>
              </a:ext>
            </a:extLst>
          </p:cNvPr>
          <p:cNvSpPr/>
          <p:nvPr/>
        </p:nvSpPr>
        <p:spPr>
          <a:xfrm>
            <a:off x="6096000" y="3454636"/>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Substance abuse support</a:t>
            </a:r>
          </a:p>
        </p:txBody>
      </p:sp>
      <p:sp>
        <p:nvSpPr>
          <p:cNvPr id="22" name="Rectangle 21">
            <a:extLst>
              <a:ext uri="{FF2B5EF4-FFF2-40B4-BE49-F238E27FC236}">
                <a16:creationId xmlns:a16="http://schemas.microsoft.com/office/drawing/2014/main" id="{9CE42F96-96FE-E2AC-AD87-3083CAA2242C}"/>
              </a:ext>
            </a:extLst>
          </p:cNvPr>
          <p:cNvSpPr/>
          <p:nvPr/>
        </p:nvSpPr>
        <p:spPr>
          <a:xfrm>
            <a:off x="1972025" y="4160383"/>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Mental health support</a:t>
            </a:r>
          </a:p>
        </p:txBody>
      </p:sp>
      <p:sp>
        <p:nvSpPr>
          <p:cNvPr id="23" name="Rectangle 22">
            <a:extLst>
              <a:ext uri="{FF2B5EF4-FFF2-40B4-BE49-F238E27FC236}">
                <a16:creationId xmlns:a16="http://schemas.microsoft.com/office/drawing/2014/main" id="{7A0300D9-E033-B207-AE47-48F73149377E}"/>
              </a:ext>
            </a:extLst>
          </p:cNvPr>
          <p:cNvSpPr/>
          <p:nvPr/>
        </p:nvSpPr>
        <p:spPr>
          <a:xfrm>
            <a:off x="6096000" y="4160383"/>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Workforce development</a:t>
            </a:r>
          </a:p>
        </p:txBody>
      </p:sp>
      <p:sp>
        <p:nvSpPr>
          <p:cNvPr id="26" name="Rectangle 25">
            <a:extLst>
              <a:ext uri="{FF2B5EF4-FFF2-40B4-BE49-F238E27FC236}">
                <a16:creationId xmlns:a16="http://schemas.microsoft.com/office/drawing/2014/main" id="{CD3FAEF2-811D-961A-8837-71FC32929EF8}"/>
              </a:ext>
            </a:extLst>
          </p:cNvPr>
          <p:cNvSpPr/>
          <p:nvPr/>
        </p:nvSpPr>
        <p:spPr>
          <a:xfrm>
            <a:off x="1972025" y="4866130"/>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Transportation</a:t>
            </a:r>
          </a:p>
        </p:txBody>
      </p:sp>
      <p:sp>
        <p:nvSpPr>
          <p:cNvPr id="27" name="Rectangle 26">
            <a:extLst>
              <a:ext uri="{FF2B5EF4-FFF2-40B4-BE49-F238E27FC236}">
                <a16:creationId xmlns:a16="http://schemas.microsoft.com/office/drawing/2014/main" id="{1AB18A41-88C9-B1FD-470B-85AB1029B379}"/>
              </a:ext>
            </a:extLst>
          </p:cNvPr>
          <p:cNvSpPr/>
          <p:nvPr/>
        </p:nvSpPr>
        <p:spPr>
          <a:xfrm>
            <a:off x="6096000" y="4866129"/>
            <a:ext cx="3791824" cy="461665"/>
          </a:xfrm>
          <a:prstGeom prst="rect">
            <a:avLst/>
          </a:prstGeom>
          <a:solidFill>
            <a:schemeClr val="bg2">
              <a:lumMod val="50000"/>
            </a:schemeClr>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b="1" dirty="0"/>
              <a:t>Medical care</a:t>
            </a:r>
          </a:p>
        </p:txBody>
      </p:sp>
    </p:spTree>
    <p:extLst>
      <p:ext uri="{BB962C8B-B14F-4D97-AF65-F5344CB8AC3E}">
        <p14:creationId xmlns:p14="http://schemas.microsoft.com/office/powerpoint/2010/main" val="2619033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EEE3-E321-9A7E-A5D7-97FEDF8460AA}"/>
              </a:ext>
            </a:extLst>
          </p:cNvPr>
          <p:cNvSpPr>
            <a:spLocks noGrp="1"/>
          </p:cNvSpPr>
          <p:nvPr>
            <p:ph type="title"/>
          </p:nvPr>
        </p:nvSpPr>
        <p:spPr>
          <a:xfrm>
            <a:off x="964023" y="879063"/>
            <a:ext cx="6360702" cy="610863"/>
          </a:xfrm>
        </p:spPr>
        <p:txBody>
          <a:bodyPr>
            <a:normAutofit/>
          </a:bodyPr>
          <a:lstStyle/>
          <a:p>
            <a:r>
              <a:rPr lang="en-US" dirty="0"/>
              <a:t>Important Notes</a:t>
            </a:r>
          </a:p>
        </p:txBody>
      </p:sp>
      <p:sp>
        <p:nvSpPr>
          <p:cNvPr id="14" name="Slide Number Placeholder 13">
            <a:extLst>
              <a:ext uri="{FF2B5EF4-FFF2-40B4-BE49-F238E27FC236}">
                <a16:creationId xmlns:a16="http://schemas.microsoft.com/office/drawing/2014/main" id="{C2B7FF41-5C59-900A-768E-91A0549FC874}"/>
              </a:ext>
            </a:extLst>
          </p:cNvPr>
          <p:cNvSpPr>
            <a:spLocks noGrp="1"/>
          </p:cNvSpPr>
          <p:nvPr>
            <p:ph type="sldNum" sz="quarter" idx="23"/>
          </p:nvPr>
        </p:nvSpPr>
        <p:spPr/>
        <p:txBody>
          <a:bodyPr/>
          <a:lstStyle/>
          <a:p>
            <a:fld id="{294A09A9-5501-47C1-A89A-A340965A2BE2}" type="slidenum">
              <a:rPr lang="en-US" smtClean="0"/>
              <a:pPr/>
              <a:t>8</a:t>
            </a:fld>
            <a:endParaRPr lang="en-US" dirty="0">
              <a:latin typeface="+mn-lt"/>
            </a:endParaRPr>
          </a:p>
        </p:txBody>
      </p:sp>
      <p:sp>
        <p:nvSpPr>
          <p:cNvPr id="3" name="Footer Placeholder 13">
            <a:extLst>
              <a:ext uri="{FF2B5EF4-FFF2-40B4-BE49-F238E27FC236}">
                <a16:creationId xmlns:a16="http://schemas.microsoft.com/office/drawing/2014/main" id="{5ED3C8B6-9627-2DF6-26B7-5FAF9023A159}"/>
              </a:ext>
            </a:extLst>
          </p:cNvPr>
          <p:cNvSpPr txBox="1">
            <a:spLocks/>
          </p:cNvSpPr>
          <p:nvPr/>
        </p:nvSpPr>
        <p:spPr>
          <a:xfrm>
            <a:off x="1494790" y="6332219"/>
            <a:ext cx="149733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Shelter Support NOFA</a:t>
            </a:r>
          </a:p>
        </p:txBody>
      </p:sp>
      <p:sp>
        <p:nvSpPr>
          <p:cNvPr id="4" name="Date Placeholder 3">
            <a:extLst>
              <a:ext uri="{FF2B5EF4-FFF2-40B4-BE49-F238E27FC236}">
                <a16:creationId xmlns:a16="http://schemas.microsoft.com/office/drawing/2014/main" id="{F7866D74-329B-0F64-0239-924DF69FC5A4}"/>
              </a:ext>
            </a:extLst>
          </p:cNvPr>
          <p:cNvSpPr txBox="1">
            <a:spLocks/>
          </p:cNvSpPr>
          <p:nvPr/>
        </p:nvSpPr>
        <p:spPr>
          <a:xfrm>
            <a:off x="2992120" y="6371419"/>
            <a:ext cx="1313180" cy="169249"/>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February 26</a:t>
            </a:r>
            <a:r>
              <a:rPr lang="en-US" baseline="30000" dirty="0"/>
              <a:t>th</a:t>
            </a:r>
            <a:r>
              <a:rPr lang="en-US" dirty="0"/>
              <a:t>, 2024</a:t>
            </a:r>
          </a:p>
        </p:txBody>
      </p:sp>
      <p:sp>
        <p:nvSpPr>
          <p:cNvPr id="5" name="TextBox 4">
            <a:extLst>
              <a:ext uri="{FF2B5EF4-FFF2-40B4-BE49-F238E27FC236}">
                <a16:creationId xmlns:a16="http://schemas.microsoft.com/office/drawing/2014/main" id="{687A5775-7FAD-DE21-0C9E-D36F96BDED53}"/>
              </a:ext>
            </a:extLst>
          </p:cNvPr>
          <p:cNvSpPr txBox="1"/>
          <p:nvPr/>
        </p:nvSpPr>
        <p:spPr>
          <a:xfrm>
            <a:off x="854966" y="2096567"/>
            <a:ext cx="9916498" cy="132343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chemeClr val="bg1"/>
                </a:solidFill>
              </a:rPr>
              <a:t>Requires &lt;24-month implementation timeline</a:t>
            </a:r>
          </a:p>
          <a:p>
            <a:pPr marL="342900" indent="-342900">
              <a:buFont typeface="Arial" panose="020B0604020202020204" pitchFamily="34" charset="0"/>
              <a:buChar char="•"/>
            </a:pPr>
            <a:r>
              <a:rPr lang="en-US" sz="2000" b="1" dirty="0">
                <a:solidFill>
                  <a:schemeClr val="bg1"/>
                </a:solidFill>
              </a:rPr>
              <a:t>Minimum award: $100,000</a:t>
            </a:r>
          </a:p>
          <a:p>
            <a:pPr marL="342900" indent="-342900">
              <a:buFont typeface="Arial" panose="020B0604020202020204" pitchFamily="34" charset="0"/>
              <a:buChar char="•"/>
            </a:pPr>
            <a:r>
              <a:rPr lang="en-US" sz="2000" b="1" dirty="0">
                <a:solidFill>
                  <a:schemeClr val="bg1"/>
                </a:solidFill>
              </a:rPr>
              <a:t>Maximum award: $500,000</a:t>
            </a:r>
          </a:p>
          <a:p>
            <a:pPr marL="342900" indent="-342900">
              <a:buFont typeface="Arial" panose="020B0604020202020204" pitchFamily="34" charset="0"/>
              <a:buChar char="•"/>
            </a:pPr>
            <a:r>
              <a:rPr lang="en-US" sz="2000" b="1" dirty="0">
                <a:solidFill>
                  <a:schemeClr val="bg1"/>
                </a:solidFill>
              </a:rPr>
              <a:t>Scoring Rubric: </a:t>
            </a:r>
          </a:p>
        </p:txBody>
      </p:sp>
      <p:graphicFrame>
        <p:nvGraphicFramePr>
          <p:cNvPr id="6" name="Table 5">
            <a:extLst>
              <a:ext uri="{FF2B5EF4-FFF2-40B4-BE49-F238E27FC236}">
                <a16:creationId xmlns:a16="http://schemas.microsoft.com/office/drawing/2014/main" id="{B93EF5FF-360D-E62C-969A-2EDBDA633F89}"/>
              </a:ext>
            </a:extLst>
          </p:cNvPr>
          <p:cNvGraphicFramePr>
            <a:graphicFrameLocks noGrp="1"/>
          </p:cNvGraphicFramePr>
          <p:nvPr>
            <p:extLst>
              <p:ext uri="{D42A27DB-BD31-4B8C-83A1-F6EECF244321}">
                <p14:modId xmlns:p14="http://schemas.microsoft.com/office/powerpoint/2010/main" val="3104271963"/>
              </p:ext>
            </p:extLst>
          </p:nvPr>
        </p:nvGraphicFramePr>
        <p:xfrm>
          <a:off x="1233170" y="3459206"/>
          <a:ext cx="8128000" cy="2225040"/>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1991225526"/>
                    </a:ext>
                  </a:extLst>
                </a:gridCol>
                <a:gridCol w="4064000">
                  <a:extLst>
                    <a:ext uri="{9D8B030D-6E8A-4147-A177-3AD203B41FA5}">
                      <a16:colId xmlns:a16="http://schemas.microsoft.com/office/drawing/2014/main" val="834170247"/>
                    </a:ext>
                  </a:extLst>
                </a:gridCol>
              </a:tblGrid>
              <a:tr h="370840">
                <a:tc>
                  <a:txBody>
                    <a:bodyPr/>
                    <a:lstStyle/>
                    <a:p>
                      <a:r>
                        <a:rPr lang="en-US" dirty="0"/>
                        <a:t>Section</a:t>
                      </a:r>
                    </a:p>
                  </a:txBody>
                  <a:tcPr/>
                </a:tc>
                <a:tc>
                  <a:txBody>
                    <a:bodyPr/>
                    <a:lstStyle/>
                    <a:p>
                      <a:r>
                        <a:rPr lang="en-US" dirty="0"/>
                        <a:t>Maximum Points</a:t>
                      </a:r>
                    </a:p>
                  </a:txBody>
                  <a:tcPr/>
                </a:tc>
                <a:extLst>
                  <a:ext uri="{0D108BD9-81ED-4DB2-BD59-A6C34878D82A}">
                    <a16:rowId xmlns:a16="http://schemas.microsoft.com/office/drawing/2014/main" val="1228354845"/>
                  </a:ext>
                </a:extLst>
              </a:tr>
              <a:tr h="370840">
                <a:tc>
                  <a:txBody>
                    <a:bodyPr/>
                    <a:lstStyle/>
                    <a:p>
                      <a:r>
                        <a:rPr lang="en-US" dirty="0"/>
                        <a:t>General Qualifications + Experience</a:t>
                      </a:r>
                    </a:p>
                  </a:txBody>
                  <a:tcPr/>
                </a:tc>
                <a:tc>
                  <a:txBody>
                    <a:bodyPr/>
                    <a:lstStyle/>
                    <a:p>
                      <a:r>
                        <a:rPr lang="en-US" dirty="0"/>
                        <a:t>25</a:t>
                      </a:r>
                    </a:p>
                  </a:txBody>
                  <a:tcPr/>
                </a:tc>
                <a:extLst>
                  <a:ext uri="{0D108BD9-81ED-4DB2-BD59-A6C34878D82A}">
                    <a16:rowId xmlns:a16="http://schemas.microsoft.com/office/drawing/2014/main" val="4235573004"/>
                  </a:ext>
                </a:extLst>
              </a:tr>
              <a:tr h="370840">
                <a:tc>
                  <a:txBody>
                    <a:bodyPr/>
                    <a:lstStyle/>
                    <a:p>
                      <a:r>
                        <a:rPr lang="en-US" dirty="0"/>
                        <a:t>Scope of Work</a:t>
                      </a:r>
                    </a:p>
                  </a:txBody>
                  <a:tcPr/>
                </a:tc>
                <a:tc>
                  <a:txBody>
                    <a:bodyPr/>
                    <a:lstStyle/>
                    <a:p>
                      <a:r>
                        <a:rPr lang="en-US" dirty="0"/>
                        <a:t>30</a:t>
                      </a:r>
                    </a:p>
                  </a:txBody>
                  <a:tcPr/>
                </a:tc>
                <a:extLst>
                  <a:ext uri="{0D108BD9-81ED-4DB2-BD59-A6C34878D82A}">
                    <a16:rowId xmlns:a16="http://schemas.microsoft.com/office/drawing/2014/main" val="1169676765"/>
                  </a:ext>
                </a:extLst>
              </a:tr>
              <a:tr h="370840">
                <a:tc>
                  <a:txBody>
                    <a:bodyPr/>
                    <a:lstStyle/>
                    <a:p>
                      <a:r>
                        <a:rPr lang="en-US" dirty="0"/>
                        <a:t>Budget</a:t>
                      </a:r>
                    </a:p>
                  </a:txBody>
                  <a:tcPr/>
                </a:tc>
                <a:tc>
                  <a:txBody>
                    <a:bodyPr/>
                    <a:lstStyle/>
                    <a:p>
                      <a:r>
                        <a:rPr lang="en-US" dirty="0"/>
                        <a:t>20</a:t>
                      </a:r>
                    </a:p>
                  </a:txBody>
                  <a:tcPr/>
                </a:tc>
                <a:extLst>
                  <a:ext uri="{0D108BD9-81ED-4DB2-BD59-A6C34878D82A}">
                    <a16:rowId xmlns:a16="http://schemas.microsoft.com/office/drawing/2014/main" val="818636189"/>
                  </a:ext>
                </a:extLst>
              </a:tr>
              <a:tr h="370840">
                <a:tc>
                  <a:txBody>
                    <a:bodyPr/>
                    <a:lstStyle/>
                    <a:p>
                      <a:r>
                        <a:rPr lang="en-US" dirty="0"/>
                        <a:t>Funding-Specific Information</a:t>
                      </a:r>
                    </a:p>
                  </a:txBody>
                  <a:tcPr/>
                </a:tc>
                <a:tc>
                  <a:txBody>
                    <a:bodyPr/>
                    <a:lstStyle/>
                    <a:p>
                      <a:r>
                        <a:rPr lang="en-US" dirty="0"/>
                        <a:t>25</a:t>
                      </a:r>
                    </a:p>
                  </a:txBody>
                  <a:tcPr/>
                </a:tc>
                <a:extLst>
                  <a:ext uri="{0D108BD9-81ED-4DB2-BD59-A6C34878D82A}">
                    <a16:rowId xmlns:a16="http://schemas.microsoft.com/office/drawing/2014/main" val="1356826617"/>
                  </a:ext>
                </a:extLst>
              </a:tr>
              <a:tr h="370840">
                <a:tc>
                  <a:txBody>
                    <a:bodyPr/>
                    <a:lstStyle/>
                    <a:p>
                      <a:r>
                        <a:rPr lang="en-US" dirty="0"/>
                        <a:t>Total Points (Maximum)</a:t>
                      </a:r>
                    </a:p>
                  </a:txBody>
                  <a:tcPr/>
                </a:tc>
                <a:tc>
                  <a:txBody>
                    <a:bodyPr/>
                    <a:lstStyle/>
                    <a:p>
                      <a:r>
                        <a:rPr lang="en-US" dirty="0"/>
                        <a:t>100</a:t>
                      </a:r>
                    </a:p>
                  </a:txBody>
                  <a:tcPr/>
                </a:tc>
                <a:extLst>
                  <a:ext uri="{0D108BD9-81ED-4DB2-BD59-A6C34878D82A}">
                    <a16:rowId xmlns:a16="http://schemas.microsoft.com/office/drawing/2014/main" val="1825280466"/>
                  </a:ext>
                </a:extLst>
              </a:tr>
            </a:tbl>
          </a:graphicData>
        </a:graphic>
      </p:graphicFrame>
    </p:spTree>
    <p:extLst>
      <p:ext uri="{BB962C8B-B14F-4D97-AF65-F5344CB8AC3E}">
        <p14:creationId xmlns:p14="http://schemas.microsoft.com/office/powerpoint/2010/main" val="3052483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620-6CCC-A34D-9D45-D6B57F800708}"/>
              </a:ext>
            </a:extLst>
          </p:cNvPr>
          <p:cNvSpPr>
            <a:spLocks noGrp="1"/>
          </p:cNvSpPr>
          <p:nvPr>
            <p:ph type="title"/>
          </p:nvPr>
        </p:nvSpPr>
        <p:spPr>
          <a:xfrm>
            <a:off x="964023" y="879063"/>
            <a:ext cx="4941477" cy="610863"/>
          </a:xfrm>
        </p:spPr>
        <p:txBody>
          <a:bodyPr/>
          <a:lstStyle/>
          <a:p>
            <a:r>
              <a:rPr lang="en-US" dirty="0"/>
              <a:t>NOFA Next Steps</a:t>
            </a:r>
          </a:p>
        </p:txBody>
      </p:sp>
      <p:sp>
        <p:nvSpPr>
          <p:cNvPr id="4" name="Text Placeholder 3">
            <a:extLst>
              <a:ext uri="{FF2B5EF4-FFF2-40B4-BE49-F238E27FC236}">
                <a16:creationId xmlns:a16="http://schemas.microsoft.com/office/drawing/2014/main" id="{86655189-E7B2-3A4A-99EE-997592791F7D}"/>
              </a:ext>
            </a:extLst>
          </p:cNvPr>
          <p:cNvSpPr>
            <a:spLocks noGrp="1"/>
          </p:cNvSpPr>
          <p:nvPr>
            <p:ph type="body" sz="quarter" idx="11"/>
          </p:nvPr>
        </p:nvSpPr>
        <p:spPr>
          <a:xfrm>
            <a:off x="1296955" y="2568686"/>
            <a:ext cx="2419350" cy="249132"/>
          </a:xfrm>
        </p:spPr>
        <p:txBody>
          <a:bodyPr vert="horz" lIns="0" tIns="0" rIns="0" bIns="0" rtlCol="0" anchor="t">
            <a:noAutofit/>
          </a:bodyPr>
          <a:lstStyle/>
          <a:p>
            <a:r>
              <a:rPr lang="en-US" dirty="0"/>
              <a:t>FAQs from Info Session</a:t>
            </a:r>
          </a:p>
        </p:txBody>
      </p:sp>
      <p:sp>
        <p:nvSpPr>
          <p:cNvPr id="3" name="Text Placeholder 2">
            <a:extLst>
              <a:ext uri="{FF2B5EF4-FFF2-40B4-BE49-F238E27FC236}">
                <a16:creationId xmlns:a16="http://schemas.microsoft.com/office/drawing/2014/main" id="{6873C602-BA59-1744-B258-B489E00A3E14}"/>
              </a:ext>
            </a:extLst>
          </p:cNvPr>
          <p:cNvSpPr>
            <a:spLocks noGrp="1"/>
          </p:cNvSpPr>
          <p:nvPr>
            <p:ph type="body" sz="quarter" idx="12"/>
          </p:nvPr>
        </p:nvSpPr>
        <p:spPr>
          <a:xfrm>
            <a:off x="1296955" y="2934856"/>
            <a:ext cx="2133600" cy="369332"/>
          </a:xfrm>
        </p:spPr>
        <p:txBody>
          <a:bodyPr vert="horz" lIns="0" tIns="0" rIns="0" bIns="0" rtlCol="0" anchor="t">
            <a:noAutofit/>
          </a:bodyPr>
          <a:lstStyle/>
          <a:p>
            <a:r>
              <a:rPr lang="en-US" dirty="0"/>
              <a:t>Posted to OHSS Website</a:t>
            </a:r>
          </a:p>
          <a:p>
            <a:endParaRPr lang="en-US" dirty="0"/>
          </a:p>
        </p:txBody>
      </p:sp>
      <p:sp>
        <p:nvSpPr>
          <p:cNvPr id="6" name="Text Placeholder 5">
            <a:extLst>
              <a:ext uri="{FF2B5EF4-FFF2-40B4-BE49-F238E27FC236}">
                <a16:creationId xmlns:a16="http://schemas.microsoft.com/office/drawing/2014/main" id="{8D4284CF-DF13-E947-ADA5-0FD9AAC03C23}"/>
              </a:ext>
            </a:extLst>
          </p:cNvPr>
          <p:cNvSpPr>
            <a:spLocks noGrp="1"/>
          </p:cNvSpPr>
          <p:nvPr>
            <p:ph type="body" sz="quarter" idx="31"/>
          </p:nvPr>
        </p:nvSpPr>
        <p:spPr>
          <a:xfrm>
            <a:off x="3897799" y="4701907"/>
            <a:ext cx="2763060" cy="341619"/>
          </a:xfrm>
        </p:spPr>
        <p:txBody>
          <a:bodyPr vert="horz" lIns="0" tIns="0" rIns="0" bIns="0" rtlCol="0" anchor="t">
            <a:noAutofit/>
          </a:bodyPr>
          <a:lstStyle/>
          <a:p>
            <a:r>
              <a:rPr lang="en-US" dirty="0"/>
              <a:t>Applications Due</a:t>
            </a:r>
          </a:p>
          <a:p>
            <a:r>
              <a:rPr lang="en-US" dirty="0">
                <a:ea typeface="+mj-lt"/>
                <a:cs typeface="+mj-lt"/>
              </a:rPr>
              <a:t>Monday, March 11th, 2024</a:t>
            </a:r>
            <a:endParaRPr lang="en-US" dirty="0"/>
          </a:p>
        </p:txBody>
      </p:sp>
      <p:sp>
        <p:nvSpPr>
          <p:cNvPr id="5" name="Text Placeholder 4">
            <a:extLst>
              <a:ext uri="{FF2B5EF4-FFF2-40B4-BE49-F238E27FC236}">
                <a16:creationId xmlns:a16="http://schemas.microsoft.com/office/drawing/2014/main" id="{FA4FEC49-A0F0-FB4E-9A87-B2EF11364721}"/>
              </a:ext>
            </a:extLst>
          </p:cNvPr>
          <p:cNvSpPr>
            <a:spLocks noGrp="1"/>
          </p:cNvSpPr>
          <p:nvPr>
            <p:ph type="body" sz="quarter" idx="30"/>
          </p:nvPr>
        </p:nvSpPr>
        <p:spPr>
          <a:xfrm>
            <a:off x="3897799" y="5312464"/>
            <a:ext cx="2618509" cy="369332"/>
          </a:xfrm>
        </p:spPr>
        <p:txBody>
          <a:bodyPr vert="horz" lIns="0" tIns="0" rIns="0" bIns="0" rtlCol="0" anchor="t">
            <a:noAutofit/>
          </a:bodyPr>
          <a:lstStyle/>
          <a:p>
            <a:r>
              <a:rPr lang="en-US" dirty="0"/>
              <a:t>Email to </a:t>
            </a:r>
            <a:r>
              <a:rPr lang="en-US" dirty="0">
                <a:ea typeface="+mn-lt"/>
                <a:cs typeface="+mn-lt"/>
              </a:rPr>
              <a:t>taylor.diles@nola.gov</a:t>
            </a:r>
            <a:endParaRPr lang="en-US" dirty="0"/>
          </a:p>
          <a:p>
            <a:endParaRPr lang="en-US" dirty="0"/>
          </a:p>
        </p:txBody>
      </p:sp>
      <p:sp>
        <p:nvSpPr>
          <p:cNvPr id="10" name="Text Placeholder 9">
            <a:extLst>
              <a:ext uri="{FF2B5EF4-FFF2-40B4-BE49-F238E27FC236}">
                <a16:creationId xmlns:a16="http://schemas.microsoft.com/office/drawing/2014/main" id="{9C396C20-F6DF-C940-BE16-6E008BFF9CB9}"/>
              </a:ext>
            </a:extLst>
          </p:cNvPr>
          <p:cNvSpPr>
            <a:spLocks noGrp="1"/>
          </p:cNvSpPr>
          <p:nvPr>
            <p:ph type="body" sz="quarter" idx="35"/>
          </p:nvPr>
        </p:nvSpPr>
        <p:spPr>
          <a:xfrm>
            <a:off x="6438143" y="2568686"/>
            <a:ext cx="3034145" cy="214496"/>
          </a:xfrm>
        </p:spPr>
        <p:txBody>
          <a:bodyPr vert="horz" lIns="0" tIns="0" rIns="0" bIns="0" rtlCol="0" anchor="t">
            <a:noAutofit/>
          </a:bodyPr>
          <a:lstStyle/>
          <a:p>
            <a:r>
              <a:rPr lang="en-US" dirty="0"/>
              <a:t>Winning Applicant Selected</a:t>
            </a:r>
          </a:p>
        </p:txBody>
      </p:sp>
      <p:sp>
        <p:nvSpPr>
          <p:cNvPr id="9" name="Text Placeholder 8">
            <a:extLst>
              <a:ext uri="{FF2B5EF4-FFF2-40B4-BE49-F238E27FC236}">
                <a16:creationId xmlns:a16="http://schemas.microsoft.com/office/drawing/2014/main" id="{55F2A68F-70C1-7F46-9A1C-586701744F58}"/>
              </a:ext>
            </a:extLst>
          </p:cNvPr>
          <p:cNvSpPr>
            <a:spLocks noGrp="1"/>
          </p:cNvSpPr>
          <p:nvPr>
            <p:ph type="body" sz="quarter" idx="34"/>
          </p:nvPr>
        </p:nvSpPr>
        <p:spPr>
          <a:xfrm>
            <a:off x="6438143" y="2934856"/>
            <a:ext cx="2133600" cy="369332"/>
          </a:xfrm>
        </p:spPr>
        <p:txBody>
          <a:bodyPr vert="horz" lIns="0" tIns="0" rIns="0" bIns="0" rtlCol="0" anchor="t">
            <a:noAutofit/>
          </a:bodyPr>
          <a:lstStyle/>
          <a:p>
            <a:r>
              <a:rPr lang="en-US" dirty="0"/>
              <a:t>April 2024</a:t>
            </a:r>
          </a:p>
          <a:p>
            <a:endParaRPr lang="en-US" dirty="0"/>
          </a:p>
        </p:txBody>
      </p:sp>
      <p:sp>
        <p:nvSpPr>
          <p:cNvPr id="8" name="Text Placeholder 7">
            <a:extLst>
              <a:ext uri="{FF2B5EF4-FFF2-40B4-BE49-F238E27FC236}">
                <a16:creationId xmlns:a16="http://schemas.microsoft.com/office/drawing/2014/main" id="{58554997-3B04-634C-A36E-69B03113315A}"/>
              </a:ext>
            </a:extLst>
          </p:cNvPr>
          <p:cNvSpPr>
            <a:spLocks noGrp="1"/>
          </p:cNvSpPr>
          <p:nvPr>
            <p:ph type="body" sz="quarter" idx="33"/>
          </p:nvPr>
        </p:nvSpPr>
        <p:spPr>
          <a:xfrm>
            <a:off x="9001711" y="4701908"/>
            <a:ext cx="2133600" cy="205837"/>
          </a:xfrm>
        </p:spPr>
        <p:txBody>
          <a:bodyPr vert="horz" lIns="0" tIns="0" rIns="0" bIns="0" rtlCol="0" anchor="t">
            <a:noAutofit/>
          </a:bodyPr>
          <a:lstStyle/>
          <a:p>
            <a:r>
              <a:rPr lang="en-US"/>
              <a:t>Execute Subrecipient Agreement</a:t>
            </a:r>
          </a:p>
        </p:txBody>
      </p:sp>
      <p:sp>
        <p:nvSpPr>
          <p:cNvPr id="13" name="Slide Number Placeholder 12">
            <a:extLst>
              <a:ext uri="{FF2B5EF4-FFF2-40B4-BE49-F238E27FC236}">
                <a16:creationId xmlns:a16="http://schemas.microsoft.com/office/drawing/2014/main" id="{B2B0E625-26CC-9744-9B92-56905E797B65}"/>
              </a:ext>
            </a:extLst>
          </p:cNvPr>
          <p:cNvSpPr>
            <a:spLocks noGrp="1"/>
          </p:cNvSpPr>
          <p:nvPr>
            <p:ph type="sldNum" sz="quarter" idx="38"/>
          </p:nvPr>
        </p:nvSpPr>
        <p:spPr>
          <a:xfrm>
            <a:off x="971550" y="6332220"/>
            <a:ext cx="523240" cy="247651"/>
          </a:xfrm>
        </p:spPr>
        <p:txBody>
          <a:bodyPr/>
          <a:lstStyle/>
          <a:p>
            <a:fld id="{294A09A9-5501-47C1-A89A-A340965A2BE2}" type="slidenum">
              <a:rPr lang="en-US" smtClean="0"/>
              <a:pPr/>
              <a:t>9</a:t>
            </a:fld>
            <a:endParaRPr lang="en-US" dirty="0"/>
          </a:p>
        </p:txBody>
      </p:sp>
      <p:sp>
        <p:nvSpPr>
          <p:cNvPr id="7" name="Footer Placeholder 13">
            <a:extLst>
              <a:ext uri="{FF2B5EF4-FFF2-40B4-BE49-F238E27FC236}">
                <a16:creationId xmlns:a16="http://schemas.microsoft.com/office/drawing/2014/main" id="{B07EDD0C-7BC3-FB9B-98DE-2FC3625AB0EE}"/>
              </a:ext>
            </a:extLst>
          </p:cNvPr>
          <p:cNvSpPr txBox="1">
            <a:spLocks/>
          </p:cNvSpPr>
          <p:nvPr/>
        </p:nvSpPr>
        <p:spPr>
          <a:xfrm>
            <a:off x="1494790" y="6332219"/>
            <a:ext cx="1497330" cy="24765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solidFill>
                  <a:schemeClr val="bg1"/>
                </a:solidFill>
              </a:rPr>
              <a:t>Shelter Support NOFA</a:t>
            </a:r>
          </a:p>
        </p:txBody>
      </p:sp>
      <p:sp>
        <p:nvSpPr>
          <p:cNvPr id="12" name="Date Placeholder 3">
            <a:extLst>
              <a:ext uri="{FF2B5EF4-FFF2-40B4-BE49-F238E27FC236}">
                <a16:creationId xmlns:a16="http://schemas.microsoft.com/office/drawing/2014/main" id="{05E8BE88-988F-E66C-E6AD-915962FD91A5}"/>
              </a:ext>
            </a:extLst>
          </p:cNvPr>
          <p:cNvSpPr txBox="1">
            <a:spLocks/>
          </p:cNvSpPr>
          <p:nvPr/>
        </p:nvSpPr>
        <p:spPr>
          <a:xfrm>
            <a:off x="2992120" y="6371419"/>
            <a:ext cx="1313180" cy="169249"/>
          </a:xfrm>
          <a:prstGeom prst="rect">
            <a:avLst/>
          </a:prstGeom>
        </p:spPr>
        <p:txBody>
          <a:bodyPr vert="horz" lIns="0" tIns="0" rIns="0" bIns="0" rtlCol="0" anchor="t" anchorCtr="0"/>
          <a:lstStyle>
            <a:defPPr>
              <a:defRPr lang="en-US"/>
            </a:defPPr>
            <a:lvl1pPr marL="0" algn="l" defTabSz="914400" rtl="0" eaLnBrk="1" latinLnBrk="0" hangingPunct="1">
              <a:defRPr sz="11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February 26</a:t>
            </a:r>
            <a:r>
              <a:rPr lang="en-US" baseline="30000" dirty="0"/>
              <a:t>th</a:t>
            </a:r>
            <a:r>
              <a:rPr lang="en-US" dirty="0"/>
              <a:t>, 2024</a:t>
            </a:r>
          </a:p>
        </p:txBody>
      </p:sp>
    </p:spTree>
    <p:extLst>
      <p:ext uri="{BB962C8B-B14F-4D97-AF65-F5344CB8AC3E}">
        <p14:creationId xmlns:p14="http://schemas.microsoft.com/office/powerpoint/2010/main" val="2509101887"/>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 id="{C1063DDD-BD45-4B17-8F67-69F4620CFA80}" vid="{EE925AA1-D437-4402-9126-83C39491158E}"/>
    </a:ext>
  </a:extLst>
</a:theme>
</file>

<file path=ppt/theme/theme2.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_ip_UnifiedCompliancePolicyUIAction xmlns="http://schemas.microsoft.com/sharepoint/v3" xsi:nil="true"/>
    <Image xmlns="71af3243-3dd4-4a8d-8c0d-dd76da1f02a5">
      <Url xsi:nil="true"/>
      <Description xsi:nil="true"/>
    </Image>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documentManagement>
</p:properties>
</file>

<file path=customXml/itemProps1.xml><?xml version="1.0" encoding="utf-8"?>
<ds:datastoreItem xmlns:ds="http://schemas.openxmlformats.org/officeDocument/2006/customXml" ds:itemID="{F1446DA3-37A7-4516-A4F6-8B99D0D312BF}">
  <ds:schemaRefs>
    <ds:schemaRef ds:uri="http://schemas.microsoft.com/sharepoint/v3/contenttype/forms"/>
  </ds:schemaRefs>
</ds:datastoreItem>
</file>

<file path=customXml/itemProps2.xml><?xml version="1.0" encoding="utf-8"?>
<ds:datastoreItem xmlns:ds="http://schemas.openxmlformats.org/officeDocument/2006/customXml" ds:itemID="{A6EBEE06-2B28-4E77-9CB6-A74873B39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8E66C-AC30-44BA-8882-3290DF968F1F}">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{1189ED93-64DA-4968-B7C5-EE3ED26E1E18}tf78853419_win32</Template>
  <TotalTime>105</TotalTime>
  <Words>818</Words>
  <Application>Microsoft Office PowerPoint</Application>
  <PresentationFormat>Widescreen</PresentationFormat>
  <Paragraphs>139</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Theme1</vt:lpstr>
      <vt:lpstr>1_Office Theme</vt:lpstr>
      <vt:lpstr>Home for Good– Shelter Support NOFA</vt:lpstr>
      <vt:lpstr>Agenda</vt:lpstr>
      <vt:lpstr>Introduction</vt:lpstr>
      <vt:lpstr>Collective Plan to Systematically Reduce Street Homelessness</vt:lpstr>
      <vt:lpstr>Resourcing the Initiative (In Progress)</vt:lpstr>
      <vt:lpstr>Shelter Support</vt:lpstr>
      <vt:lpstr>Programs of Interest</vt:lpstr>
      <vt:lpstr>Important Notes</vt:lpstr>
      <vt:lpstr>NOFA Next Steps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Orleans Housing Initiative – Flex Fund NOFA</dc:title>
  <dc:creator>Taylor Diles</dc:creator>
  <cp:lastModifiedBy>Taylor M Diles</cp:lastModifiedBy>
  <cp:revision>43</cp:revision>
  <dcterms:created xsi:type="dcterms:W3CDTF">2023-12-13T19:47:07Z</dcterms:created>
  <dcterms:modified xsi:type="dcterms:W3CDTF">2024-03-04T21:36:49Z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