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769" r:id="rId1"/>
  </p:sldMasterIdLst>
  <p:notesMasterIdLst>
    <p:notesMasterId r:id="rId26"/>
  </p:notesMasterIdLst>
  <p:handoutMasterIdLst>
    <p:handoutMasterId r:id="rId27"/>
  </p:handoutMasterIdLst>
  <p:sldIdLst>
    <p:sldId id="324" r:id="rId2"/>
    <p:sldId id="288" r:id="rId3"/>
    <p:sldId id="328" r:id="rId4"/>
    <p:sldId id="325" r:id="rId5"/>
    <p:sldId id="336" r:id="rId6"/>
    <p:sldId id="334" r:id="rId7"/>
    <p:sldId id="329" r:id="rId8"/>
    <p:sldId id="337" r:id="rId9"/>
    <p:sldId id="335" r:id="rId10"/>
    <p:sldId id="330" r:id="rId11"/>
    <p:sldId id="361" r:id="rId12"/>
    <p:sldId id="357" r:id="rId13"/>
    <p:sldId id="367" r:id="rId14"/>
    <p:sldId id="347" r:id="rId15"/>
    <p:sldId id="352" r:id="rId16"/>
    <p:sldId id="353" r:id="rId17"/>
    <p:sldId id="366" r:id="rId18"/>
    <p:sldId id="331" r:id="rId19"/>
    <p:sldId id="340" r:id="rId20"/>
    <p:sldId id="341" r:id="rId21"/>
    <p:sldId id="345" r:id="rId22"/>
    <p:sldId id="332" r:id="rId23"/>
    <p:sldId id="342" r:id="rId24"/>
    <p:sldId id="362" r:id="rId25"/>
  </p:sldIdLst>
  <p:sldSz cx="15544800" cy="100584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877" kern="1200">
        <a:solidFill>
          <a:schemeClr val="tx1"/>
        </a:solidFill>
        <a:latin typeface="Arial" charset="0"/>
        <a:ea typeface="+mn-ea"/>
        <a:cs typeface="Arial" charset="0"/>
      </a:defRPr>
    </a:lvl1pPr>
    <a:lvl2pPr marL="740784" indent="-18235" algn="l" rtl="0" fontAlgn="base">
      <a:spcBef>
        <a:spcPct val="0"/>
      </a:spcBef>
      <a:spcAft>
        <a:spcPct val="0"/>
      </a:spcAft>
      <a:defRPr sz="3877" kern="1200">
        <a:solidFill>
          <a:schemeClr val="tx1"/>
        </a:solidFill>
        <a:latin typeface="Arial" charset="0"/>
        <a:ea typeface="+mn-ea"/>
        <a:cs typeface="Arial" charset="0"/>
      </a:defRPr>
    </a:lvl2pPr>
    <a:lvl3pPr marL="1481566" indent="-38749" algn="l" rtl="0" fontAlgn="base">
      <a:spcBef>
        <a:spcPct val="0"/>
      </a:spcBef>
      <a:spcAft>
        <a:spcPct val="0"/>
      </a:spcAft>
      <a:defRPr sz="3877" kern="1200">
        <a:solidFill>
          <a:schemeClr val="tx1"/>
        </a:solidFill>
        <a:latin typeface="Arial" charset="0"/>
        <a:ea typeface="+mn-ea"/>
        <a:cs typeface="Arial" charset="0"/>
      </a:defRPr>
    </a:lvl3pPr>
    <a:lvl4pPr marL="2222350" indent="-59263" algn="l" rtl="0" fontAlgn="base">
      <a:spcBef>
        <a:spcPct val="0"/>
      </a:spcBef>
      <a:spcAft>
        <a:spcPct val="0"/>
      </a:spcAft>
      <a:defRPr sz="3877" kern="1200">
        <a:solidFill>
          <a:schemeClr val="tx1"/>
        </a:solidFill>
        <a:latin typeface="Arial" charset="0"/>
        <a:ea typeface="+mn-ea"/>
        <a:cs typeface="Arial" charset="0"/>
      </a:defRPr>
    </a:lvl4pPr>
    <a:lvl5pPr marL="2963132" indent="-79777" algn="l" rtl="0" fontAlgn="base">
      <a:spcBef>
        <a:spcPct val="0"/>
      </a:spcBef>
      <a:spcAft>
        <a:spcPct val="0"/>
      </a:spcAft>
      <a:defRPr sz="3877" kern="1200">
        <a:solidFill>
          <a:schemeClr val="tx1"/>
        </a:solidFill>
        <a:latin typeface="Arial" charset="0"/>
        <a:ea typeface="+mn-ea"/>
        <a:cs typeface="Arial" charset="0"/>
      </a:defRPr>
    </a:lvl5pPr>
    <a:lvl6pPr marL="3282239" algn="l" defTabSz="1312896" rtl="0" eaLnBrk="1" latinLnBrk="0" hangingPunct="1">
      <a:defRPr sz="3877" kern="1200">
        <a:solidFill>
          <a:schemeClr val="tx1"/>
        </a:solidFill>
        <a:latin typeface="Arial" charset="0"/>
        <a:ea typeface="+mn-ea"/>
        <a:cs typeface="Arial" charset="0"/>
      </a:defRPr>
    </a:lvl6pPr>
    <a:lvl7pPr marL="3938687" algn="l" defTabSz="1312896" rtl="0" eaLnBrk="1" latinLnBrk="0" hangingPunct="1">
      <a:defRPr sz="3877" kern="1200">
        <a:solidFill>
          <a:schemeClr val="tx1"/>
        </a:solidFill>
        <a:latin typeface="Arial" charset="0"/>
        <a:ea typeface="+mn-ea"/>
        <a:cs typeface="Arial" charset="0"/>
      </a:defRPr>
    </a:lvl7pPr>
    <a:lvl8pPr marL="4595134" algn="l" defTabSz="1312896" rtl="0" eaLnBrk="1" latinLnBrk="0" hangingPunct="1">
      <a:defRPr sz="3877" kern="1200">
        <a:solidFill>
          <a:schemeClr val="tx1"/>
        </a:solidFill>
        <a:latin typeface="Arial" charset="0"/>
        <a:ea typeface="+mn-ea"/>
        <a:cs typeface="Arial" charset="0"/>
      </a:defRPr>
    </a:lvl8pPr>
    <a:lvl9pPr marL="5251582" algn="l" defTabSz="1312896" rtl="0" eaLnBrk="1" latinLnBrk="0" hangingPunct="1">
      <a:defRPr sz="3877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4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y Hirschstein" initials="CH" lastIdx="62" clrIdx="0">
    <p:extLst>
      <p:ext uri="{19B8F6BF-5375-455C-9EA6-DF929625EA0E}">
        <p15:presenceInfo xmlns:p15="http://schemas.microsoft.com/office/powerpoint/2012/main" userId="Cary Hirschstein" providerId="None"/>
      </p:ext>
    </p:extLst>
  </p:cmAuthor>
  <p:cmAuthor id="2" name="Aaron Abelson" initials="AA" lastIdx="9" clrIdx="1">
    <p:extLst>
      <p:ext uri="{19B8F6BF-5375-455C-9EA6-DF929625EA0E}">
        <p15:presenceInfo xmlns:p15="http://schemas.microsoft.com/office/powerpoint/2012/main" userId="S-1-5-21-293278450-1050466307-3730371159-1404" providerId="AD"/>
      </p:ext>
    </p:extLst>
  </p:cmAuthor>
  <p:cmAuthor id="3" name="Alexandra Miller" initials="AM" lastIdx="8" clrIdx="2">
    <p:extLst>
      <p:ext uri="{19B8F6BF-5375-455C-9EA6-DF929625EA0E}">
        <p15:presenceInfo xmlns:p15="http://schemas.microsoft.com/office/powerpoint/2012/main" userId="Alexandra Miller" providerId="None"/>
      </p:ext>
    </p:extLst>
  </p:cmAuthor>
  <p:cmAuthor id="4" name="Nicholas Lyos" initials="NL" lastIdx="15" clrIdx="3">
    <p:extLst>
      <p:ext uri="{19B8F6BF-5375-455C-9EA6-DF929625EA0E}">
        <p15:presenceInfo xmlns:p15="http://schemas.microsoft.com/office/powerpoint/2012/main" userId="S-1-5-21-293278450-1050466307-3730371159-3127" providerId="AD"/>
      </p:ext>
    </p:extLst>
  </p:cmAuthor>
  <p:cmAuthor id="5" name="AR_0417" initials="A" lastIdx="2" clrIdx="4">
    <p:extLst>
      <p:ext uri="{19B8F6BF-5375-455C-9EA6-DF929625EA0E}">
        <p15:presenceInfo xmlns:p15="http://schemas.microsoft.com/office/powerpoint/2012/main" userId="AR_041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270"/>
    <a:srgbClr val="319C9A"/>
    <a:srgbClr val="243F78"/>
    <a:srgbClr val="6CAB9D"/>
    <a:srgbClr val="FFFFFF"/>
    <a:srgbClr val="9BBB59"/>
    <a:srgbClr val="131B47"/>
    <a:srgbClr val="2B6A83"/>
    <a:srgbClr val="1F497D"/>
    <a:srgbClr val="59BD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400" autoAdjust="0"/>
    <p:restoredTop sz="90199" autoAdjust="0"/>
  </p:normalViewPr>
  <p:slideViewPr>
    <p:cSldViewPr snapToGrid="0">
      <p:cViewPr varScale="1">
        <p:scale>
          <a:sx n="53" d="100"/>
          <a:sy n="53" d="100"/>
        </p:scale>
        <p:origin x="348" y="102"/>
      </p:cViewPr>
      <p:guideLst>
        <p:guide orient="horz" pos="3168"/>
        <p:guide pos="4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342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3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0" tIns="46554" rIns="93110" bIns="46554" numCol="1" anchor="t" anchorCtr="0" compatLnSpc="1">
            <a:prstTxWarp prst="textNoShape">
              <a:avLst/>
            </a:prstTxWarp>
          </a:bodyPr>
          <a:lstStyle>
            <a:lvl1pPr defTabSz="929959" eaLnBrk="0" hangingPunct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083" y="0"/>
            <a:ext cx="303731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0" tIns="46554" rIns="93110" bIns="46554" numCol="1" anchor="t" anchorCtr="0" compatLnSpc="1">
            <a:prstTxWarp prst="textNoShape">
              <a:avLst/>
            </a:prstTxWarp>
          </a:bodyPr>
          <a:lstStyle>
            <a:lvl1pPr algn="r" defTabSz="929959" eaLnBrk="0" hangingPunct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3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0" tIns="46554" rIns="93110" bIns="46554" numCol="1" anchor="b" anchorCtr="0" compatLnSpc="1">
            <a:prstTxWarp prst="textNoShape">
              <a:avLst/>
            </a:prstTxWarp>
          </a:bodyPr>
          <a:lstStyle>
            <a:lvl1pPr defTabSz="929959" eaLnBrk="0" hangingPunct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083" y="8831580"/>
            <a:ext cx="303731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0" tIns="46554" rIns="93110" bIns="46554" numCol="1" anchor="b" anchorCtr="0" compatLnSpc="1">
            <a:prstTxWarp prst="textNoShape">
              <a:avLst/>
            </a:prstTxWarp>
          </a:bodyPr>
          <a:lstStyle>
            <a:lvl1pPr algn="r" defTabSz="929959" eaLnBrk="0" hangingPunct="0">
              <a:defRPr sz="1100"/>
            </a:lvl1pPr>
          </a:lstStyle>
          <a:p>
            <a:pPr>
              <a:defRPr/>
            </a:pPr>
            <a:fld id="{78295CD9-4777-4E3E-8575-4866E2CD3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106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083" y="0"/>
            <a:ext cx="303731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0" tIns="46554" rIns="93110" bIns="46554" numCol="1" anchor="t" anchorCtr="0" compatLnSpc="1">
            <a:prstTxWarp prst="textNoShape">
              <a:avLst/>
            </a:prstTxWarp>
          </a:bodyPr>
          <a:lstStyle>
            <a:lvl1pPr algn="r" defTabSz="929959" eaLnBrk="0" hangingPunct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12800" y="696913"/>
            <a:ext cx="53863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68922" y="4414221"/>
            <a:ext cx="4672557" cy="41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0" tIns="46554" rIns="93110" bIns="465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3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0" tIns="46554" rIns="93110" bIns="46554" numCol="1" anchor="b" anchorCtr="0" compatLnSpc="1">
            <a:prstTxWarp prst="textNoShape">
              <a:avLst/>
            </a:prstTxWarp>
          </a:bodyPr>
          <a:lstStyle>
            <a:lvl1pPr defTabSz="929959" eaLnBrk="0" hangingPunct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083" y="8831580"/>
            <a:ext cx="303731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10" tIns="46554" rIns="93110" bIns="46554" numCol="1" anchor="b" anchorCtr="0" compatLnSpc="1">
            <a:prstTxWarp prst="textNoShape">
              <a:avLst/>
            </a:prstTxWarp>
          </a:bodyPr>
          <a:lstStyle>
            <a:lvl1pPr algn="r" defTabSz="929959" eaLnBrk="0" hangingPunct="0">
              <a:defRPr sz="1100"/>
            </a:lvl1pPr>
          </a:lstStyle>
          <a:p>
            <a:pPr>
              <a:defRPr/>
            </a:pPr>
            <a:fld id="{8CF57D8E-397A-4819-89A2-A6787F45F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5D7F4B4-FA65-498D-AE1F-1285756B85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319" cy="466391"/>
          </a:xfrm>
          <a:prstGeom prst="rect">
            <a:avLst/>
          </a:prstGeom>
        </p:spPr>
        <p:txBody>
          <a:bodyPr vert="horz" lIns="90306" tIns="45153" rIns="90306" bIns="45153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867" kern="1200">
        <a:solidFill>
          <a:schemeClr val="tx1"/>
        </a:solidFill>
        <a:latin typeface="Arial" charset="0"/>
        <a:ea typeface="+mn-ea"/>
        <a:cs typeface="+mn-cs"/>
      </a:defRPr>
    </a:lvl1pPr>
    <a:lvl2pPr marL="740784" algn="l" rtl="0" eaLnBrk="0" fontAlgn="base" hangingPunct="0">
      <a:spcBef>
        <a:spcPct val="30000"/>
      </a:spcBef>
      <a:spcAft>
        <a:spcPct val="0"/>
      </a:spcAft>
      <a:defRPr sz="1867" kern="1200">
        <a:solidFill>
          <a:schemeClr val="tx1"/>
        </a:solidFill>
        <a:latin typeface="Arial" charset="0"/>
        <a:ea typeface="+mn-ea"/>
        <a:cs typeface="+mn-cs"/>
      </a:defRPr>
    </a:lvl2pPr>
    <a:lvl3pPr marL="1481566" algn="l" rtl="0" eaLnBrk="0" fontAlgn="base" hangingPunct="0">
      <a:spcBef>
        <a:spcPct val="30000"/>
      </a:spcBef>
      <a:spcAft>
        <a:spcPct val="0"/>
      </a:spcAft>
      <a:defRPr sz="1867" kern="1200">
        <a:solidFill>
          <a:schemeClr val="tx1"/>
        </a:solidFill>
        <a:latin typeface="Arial" charset="0"/>
        <a:ea typeface="+mn-ea"/>
        <a:cs typeface="+mn-cs"/>
      </a:defRPr>
    </a:lvl3pPr>
    <a:lvl4pPr marL="2222350" algn="l" rtl="0" eaLnBrk="0" fontAlgn="base" hangingPunct="0">
      <a:spcBef>
        <a:spcPct val="30000"/>
      </a:spcBef>
      <a:spcAft>
        <a:spcPct val="0"/>
      </a:spcAft>
      <a:defRPr sz="1867" kern="1200">
        <a:solidFill>
          <a:schemeClr val="tx1"/>
        </a:solidFill>
        <a:latin typeface="Arial" charset="0"/>
        <a:ea typeface="+mn-ea"/>
        <a:cs typeface="+mn-cs"/>
      </a:defRPr>
    </a:lvl4pPr>
    <a:lvl5pPr marL="2963132" algn="l" rtl="0" eaLnBrk="0" fontAlgn="base" hangingPunct="0">
      <a:spcBef>
        <a:spcPct val="30000"/>
      </a:spcBef>
      <a:spcAft>
        <a:spcPct val="0"/>
      </a:spcAft>
      <a:defRPr sz="1867" kern="1200">
        <a:solidFill>
          <a:schemeClr val="tx1"/>
        </a:solidFill>
        <a:latin typeface="Arial" charset="0"/>
        <a:ea typeface="+mn-ea"/>
        <a:cs typeface="+mn-cs"/>
      </a:defRPr>
    </a:lvl5pPr>
    <a:lvl6pPr marL="3707220" algn="l" defTabSz="148288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6pPr>
    <a:lvl7pPr marL="4448663" algn="l" defTabSz="148288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7pPr>
    <a:lvl8pPr marL="5190108" algn="l" defTabSz="148288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8pPr>
    <a:lvl9pPr marL="5931553" algn="l" defTabSz="1482887" rtl="0" eaLnBrk="1" latinLnBrk="0" hangingPunct="1">
      <a:defRPr sz="18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2800" y="696913"/>
            <a:ext cx="53863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39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9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04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92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30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47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2800" y="696913"/>
            <a:ext cx="53863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19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2800" y="696913"/>
            <a:ext cx="53863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53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2800" y="696913"/>
            <a:ext cx="53863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2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2800" y="696913"/>
            <a:ext cx="53863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8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2800" y="696913"/>
            <a:ext cx="53863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50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89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2800" y="696913"/>
            <a:ext cx="53863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60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1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2800" y="696913"/>
            <a:ext cx="53863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4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0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5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11013538" y="1309116"/>
            <a:ext cx="3262195" cy="881856"/>
          </a:xfrm>
          <a:prstGeom prst="rect">
            <a:avLst/>
          </a:prstGeom>
        </p:spPr>
        <p:txBody>
          <a:bodyPr lIns="144180" tIns="72090" rIns="144180" bIns="72090" anchor="ctr"/>
          <a:lstStyle>
            <a:lvl1pPr marL="0" indent="0" algn="ctr">
              <a:spcBef>
                <a:spcPts val="0"/>
              </a:spcBef>
              <a:buNone/>
              <a:defRPr sz="4601" b="0" baseline="0">
                <a:solidFill>
                  <a:srgbClr val="FF0000"/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830308" y="5082286"/>
            <a:ext cx="13790669" cy="14401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buNone/>
              <a:defRPr kumimoji="0" lang="en-US" sz="5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870904" y="6544490"/>
            <a:ext cx="13790669" cy="912415"/>
          </a:xfrm>
          <a:prstGeom prst="rect">
            <a:avLst/>
          </a:prstGeom>
        </p:spPr>
        <p:txBody>
          <a:bodyPr lIns="0" tIns="0" rIns="0" bIns="0"/>
          <a:lstStyle>
            <a:lvl1pPr algn="r">
              <a:buNone/>
              <a:defRPr sz="2901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58831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8706B6D0-4565-4B32-97E2-05CF7ED42215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9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58340" y="343169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858340" y="6634931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73632" y="343169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873632" y="6634931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5528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607C9DD9-D9C3-48A3-80D5-1C5A8FD711EC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9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380809" y="202072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380809" y="5217387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80809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380809" y="5639776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0949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549DE7DB-1BA1-4F97-B5FC-15281D0BB952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5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377655" y="1959091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 algn="ctr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307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F48C90D5-61EF-4323-AB6B-5930BC6410DC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17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07552" y="7001438"/>
            <a:ext cx="3206328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07551" y="3780120"/>
            <a:ext cx="3179618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424757" y="3780120"/>
            <a:ext cx="3179618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7957668" y="3780120"/>
            <a:ext cx="3179618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11412068" y="3780120"/>
            <a:ext cx="3179618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424758" y="7001438"/>
            <a:ext cx="3206328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7957667" y="7001438"/>
            <a:ext cx="3206328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11412067" y="7001438"/>
            <a:ext cx="3206328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759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55CA5C5B-7CE3-423A-9113-B572CFE8D732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10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24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876149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5621252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10360049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76149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621252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10360049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3565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345E968F-0B5E-45BD-BF7D-4B174F5BC807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36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76149" y="1985385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5621252" y="1985385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360049" y="1985385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876149" y="6823936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5621252" y="6823936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10360049" y="6823936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876149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5621252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10360049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76149" y="3957620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621252" y="3957620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360049" y="3957620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76149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621252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10360049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876149" y="8796172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5621252" y="8796172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10360049" y="8796172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2907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87AAA8CE-1489-4863-B2E8-0EA71C685EE7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2012" y="1972240"/>
            <a:ext cx="13778345" cy="7257825"/>
          </a:xfrm>
          <a:prstGeom prst="rect">
            <a:avLst/>
          </a:prstGeom>
        </p:spPr>
        <p:txBody>
          <a:bodyPr lIns="0" tIns="65644" rIns="0" bIns="65644"/>
          <a:lstStyle>
            <a:lvl1pPr marL="246220" indent="-246220">
              <a:spcBef>
                <a:spcPts val="0"/>
              </a:spcBef>
              <a:buFont typeface="Wingdings" pitchFamily="2" charset="2"/>
              <a:buChar char="§"/>
              <a:defRPr sz="29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  <a:lvl2pPr marL="738658" indent="-328292"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2pPr>
            <a:lvl3pPr marL="1231093" indent="-328292">
              <a:buFont typeface="Wingdings" pitchFamily="2" charset="2"/>
              <a:buChar char="§"/>
              <a:tabLst>
                <a:tab pos="1149022" algn="l"/>
              </a:tabLst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3pPr>
            <a:lvl4pPr marL="1559385" indent="-328292">
              <a:buFont typeface="Tw Cen MT" pitchFamily="34" charset="0"/>
              <a:buChar char="¬"/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1034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61660333-B26D-4222-A7EB-8F62CB816DD9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3630" y="1938034"/>
            <a:ext cx="6896239" cy="7306822"/>
          </a:xfrm>
          <a:prstGeom prst="rect">
            <a:avLst/>
          </a:prstGeom>
        </p:spPr>
        <p:txBody>
          <a:bodyPr lIns="0" tIns="65644" rIns="131289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748082" y="1938034"/>
            <a:ext cx="6896239" cy="7306822"/>
          </a:xfrm>
          <a:prstGeom prst="rect">
            <a:avLst/>
          </a:prstGeom>
        </p:spPr>
        <p:txBody>
          <a:bodyPr lIns="131289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66167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7D671A38-320B-4C9B-BE88-9699C0CAF9BA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9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755298" y="1971416"/>
            <a:ext cx="6896239" cy="7261113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2010" y="1972240"/>
            <a:ext cx="6896239" cy="7257825"/>
          </a:xfrm>
          <a:prstGeom prst="rect">
            <a:avLst/>
          </a:prstGeom>
        </p:spPr>
        <p:txBody>
          <a:bodyPr lIns="0" tIns="65644" rIns="0" bIns="65644"/>
          <a:lstStyle>
            <a:lvl1pPr marL="246220" indent="-246220">
              <a:spcBef>
                <a:spcPts val="0"/>
              </a:spcBef>
              <a:buFont typeface="Wingdings" pitchFamily="2" charset="2"/>
              <a:buChar char="§"/>
              <a:defRPr sz="29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  <a:lvl2pPr marL="738658" indent="-328292"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2pPr>
            <a:lvl3pPr marL="1231093" indent="-328292">
              <a:buFont typeface="Wingdings" pitchFamily="2" charset="2"/>
              <a:buChar char="§"/>
              <a:tabLst>
                <a:tab pos="1149022" algn="l"/>
              </a:tabLst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3pPr>
            <a:lvl4pPr marL="1559385" indent="-328292">
              <a:buFont typeface="Tw Cen MT" pitchFamily="34" charset="0"/>
              <a:buChar char="¬"/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43837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4CDC4E35-DB87-437E-8EB8-2568D0D12532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21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58340" y="202072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858340" y="5217387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858340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858340" y="5639776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73632" y="202072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873632" y="5217387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73632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73632" y="5639776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6334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 bwMode="auto">
          <a:xfrm>
            <a:off x="1643788" y="1678455"/>
            <a:ext cx="525030" cy="1643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1289" tIns="65645" rIns="131289" bIns="65645"/>
          <a:lstStyle/>
          <a:p>
            <a:pPr eaLnBrk="0" hangingPunct="0">
              <a:defRPr/>
            </a:pPr>
            <a:endParaRPr lang="en-US" sz="350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4" name="Straight Connector 11"/>
          <p:cNvCxnSpPr>
            <a:cxnSpLocks noChangeShapeType="1"/>
          </p:cNvCxnSpPr>
          <p:nvPr/>
        </p:nvCxnSpPr>
        <p:spPr bwMode="auto">
          <a:xfrm>
            <a:off x="870963" y="9255127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cxnSp>
        <p:nvCxnSpPr>
          <p:cNvPr id="5" name="Straight Connector 8"/>
          <p:cNvCxnSpPr>
            <a:cxnSpLocks noChangeShapeType="1"/>
          </p:cNvCxnSpPr>
          <p:nvPr/>
        </p:nvCxnSpPr>
        <p:spPr bwMode="auto">
          <a:xfrm>
            <a:off x="870963" y="698500"/>
            <a:ext cx="13778345" cy="2055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22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870904" y="710007"/>
            <a:ext cx="13790669" cy="854635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buNone/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643148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5F09764A-2020-48C9-BE1E-616FCB17E2FB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858340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858340" y="2021547"/>
            <a:ext cx="6783185" cy="681325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73632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73632" y="2021547"/>
            <a:ext cx="6783185" cy="681325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07220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5AED7F73-3E48-4DD3-97C0-1D5885933F67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12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58340" y="343169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858340" y="6634931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73632" y="343169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873632" y="6634931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67399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A28C9EB8-AA9E-404A-8830-EA3BBE1BD01F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14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380809" y="202072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380809" y="5217387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80809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380809" y="5639776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7493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2590C1A0-1741-4698-977C-4C0C04D740CD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377655" y="1959091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 algn="ctr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530150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47CC6B52-7A91-4E9B-9EBB-1B6AD6DC2EFD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22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07552" y="7001438"/>
            <a:ext cx="3206328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07551" y="3780120"/>
            <a:ext cx="3179618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424757" y="3780120"/>
            <a:ext cx="3179618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7957668" y="3780120"/>
            <a:ext cx="3179618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11412068" y="3780120"/>
            <a:ext cx="3179618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424758" y="7001438"/>
            <a:ext cx="3206328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7957667" y="7001438"/>
            <a:ext cx="3206328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11412067" y="7001438"/>
            <a:ext cx="3206328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bg1">
                    <a:lumMod val="65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15943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CE5BA828-2FC1-4C09-9391-652C5C7D7F80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24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876149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5621252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10360049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76149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621252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10360049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68509" y="696197"/>
            <a:ext cx="2826327" cy="1242508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87236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A47999DD-7491-4A47-9B2C-EE7DA02ED9FD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38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76149" y="1985385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5621252" y="1985385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360049" y="1985385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876149" y="6823936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5621252" y="6823936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10360049" y="6823936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876149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5621252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10360049" y="4404660"/>
            <a:ext cx="4239491" cy="236668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76149" y="3957620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621252" y="3957620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360049" y="3957620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76149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621252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10360049" y="6363746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876149" y="8796172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5621252" y="8796172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10360049" y="8796172"/>
            <a:ext cx="4239491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699954" y="696201"/>
            <a:ext cx="10952018" cy="1239559"/>
          </a:xfrm>
          <a:prstGeom prst="rect">
            <a:avLst/>
          </a:prstGeom>
        </p:spPr>
        <p:txBody>
          <a:bodyPr lIns="0" tIns="72090" rIns="0" bIns="72090" anchor="t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68509" y="696197"/>
            <a:ext cx="2826327" cy="1188523"/>
          </a:xfrm>
          <a:prstGeom prst="rect">
            <a:avLst/>
          </a:prstGeom>
        </p:spPr>
        <p:txBody>
          <a:bodyPr lIns="0" tIns="65644" rIns="131289" bIns="65644"/>
          <a:lstStyle>
            <a:lvl1pPr>
              <a:buNone/>
              <a:defRPr sz="35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9706233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0EC5B758-7933-40BC-9F34-2957616F82A1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5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2012" y="1972240"/>
            <a:ext cx="13778345" cy="7257825"/>
          </a:xfrm>
          <a:prstGeom prst="rect">
            <a:avLst/>
          </a:prstGeom>
        </p:spPr>
        <p:txBody>
          <a:bodyPr lIns="0" tIns="65644" rIns="0" bIns="65644"/>
          <a:lstStyle>
            <a:lvl1pPr marL="246220" indent="-246220">
              <a:spcBef>
                <a:spcPts val="0"/>
              </a:spcBef>
              <a:buFont typeface="Wingdings" pitchFamily="2" charset="2"/>
              <a:buChar char="§"/>
              <a:defRPr sz="29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  <a:lvl2pPr marL="738658" indent="-328292"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2pPr>
            <a:lvl3pPr marL="1231093" indent="-328292">
              <a:buFont typeface="Wingdings" pitchFamily="2" charset="2"/>
              <a:buChar char="§"/>
              <a:tabLst>
                <a:tab pos="1149022" algn="l"/>
              </a:tabLst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3pPr>
            <a:lvl4pPr marL="1559385" indent="-328292">
              <a:buFont typeface="Tw Cen MT" pitchFamily="34" charset="0"/>
              <a:buChar char="¬"/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685942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rrativ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74812" y="716999"/>
            <a:ext cx="13776605" cy="1246765"/>
          </a:xfrm>
          <a:prstGeom prst="rect">
            <a:avLst/>
          </a:prstGeom>
        </p:spPr>
        <p:txBody>
          <a:bodyPr lIns="0" tIns="64694" rIns="0" bIns="64694" anchor="ctr"/>
          <a:lstStyle>
            <a:lvl1pPr algn="l">
              <a:lnSpc>
                <a:spcPct val="100000"/>
              </a:lnSpc>
              <a:defRPr sz="3800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57290" y="2169402"/>
            <a:ext cx="13795871" cy="2239308"/>
          </a:xfrm>
          <a:prstGeom prst="rect">
            <a:avLst/>
          </a:prstGeom>
        </p:spPr>
        <p:txBody>
          <a:bodyPr lIns="117819" tIns="58909" rIns="117819" bIns="58909"/>
          <a:lstStyle>
            <a:lvl1pPr marL="0" indent="0">
              <a:spcBef>
                <a:spcPts val="0"/>
              </a:spcBef>
              <a:buNone/>
              <a:defRPr sz="40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 dirty="0"/>
              <a:t>Click to edit master – 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0576675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5693" y="890286"/>
            <a:ext cx="6896239" cy="4521038"/>
          </a:xfrm>
          <a:prstGeom prst="rect">
            <a:avLst/>
          </a:prstGeom>
        </p:spPr>
        <p:txBody>
          <a:bodyPr lIns="0" tIns="65644" rIns="131289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767793" y="892750"/>
            <a:ext cx="6896239" cy="4518574"/>
          </a:xfrm>
          <a:prstGeom prst="rect">
            <a:avLst/>
          </a:prstGeom>
        </p:spPr>
        <p:txBody>
          <a:bodyPr lIns="131289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583240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 bwMode="auto">
          <a:xfrm>
            <a:off x="1643788" y="1678455"/>
            <a:ext cx="525030" cy="1643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1289" tIns="65645" rIns="131289" bIns="65645"/>
          <a:lstStyle/>
          <a:p>
            <a:pPr eaLnBrk="0" hangingPunct="0">
              <a:defRPr/>
            </a:pPr>
            <a:endParaRPr lang="en-US" sz="350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891645" y="5082291"/>
            <a:ext cx="13761523" cy="1454266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buNone/>
              <a:defRPr kumimoji="0" lang="en-US" sz="4601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870904" y="6544490"/>
            <a:ext cx="13790669" cy="912415"/>
          </a:xfrm>
          <a:prstGeom prst="rect">
            <a:avLst/>
          </a:prstGeom>
        </p:spPr>
        <p:txBody>
          <a:bodyPr lIns="0" tIns="0" rIns="0" bIns="0"/>
          <a:lstStyle>
            <a:lvl1pPr algn="r">
              <a:buNone/>
              <a:defRPr sz="29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506067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World Impa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/>
        </p:nvCxnSpPr>
        <p:spPr bwMode="auto">
          <a:xfrm>
            <a:off x="870963" y="9255127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22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870904" y="4282991"/>
            <a:ext cx="13790669" cy="91241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buNone/>
              <a:defRPr sz="6802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9393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0EC5B758-7933-40BC-9F34-2957616F82A1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5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2012" y="1972240"/>
            <a:ext cx="13778345" cy="7257825"/>
          </a:xfrm>
          <a:prstGeom prst="rect">
            <a:avLst/>
          </a:prstGeom>
        </p:spPr>
        <p:txBody>
          <a:bodyPr lIns="0" tIns="65644" rIns="0" bIns="65644"/>
          <a:lstStyle>
            <a:lvl1pPr marL="246220" indent="-246220">
              <a:spcBef>
                <a:spcPts val="0"/>
              </a:spcBef>
              <a:buFont typeface="Wingdings" pitchFamily="2" charset="2"/>
              <a:buChar char="§"/>
              <a:defRPr sz="29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  <a:lvl2pPr marL="738658" indent="-328292"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2pPr>
            <a:lvl3pPr marL="1231093" indent="-328292">
              <a:buFont typeface="Wingdings" pitchFamily="2" charset="2"/>
              <a:buChar char="§"/>
              <a:tabLst>
                <a:tab pos="1149022" algn="l"/>
              </a:tabLst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3pPr>
            <a:lvl4pPr marL="1559385" indent="-328292">
              <a:buFont typeface="Tw Cen MT" pitchFamily="34" charset="0"/>
              <a:buChar char="¬"/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1904758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2D2ECA67-56C7-48CA-8DFF-4D6D8C776708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7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3630" y="1938034"/>
            <a:ext cx="6896239" cy="7306822"/>
          </a:xfrm>
          <a:prstGeom prst="rect">
            <a:avLst/>
          </a:prstGeom>
        </p:spPr>
        <p:txBody>
          <a:bodyPr lIns="0" tIns="65644" rIns="131289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748082" y="1938034"/>
            <a:ext cx="6896239" cy="7306822"/>
          </a:xfrm>
          <a:prstGeom prst="rect">
            <a:avLst/>
          </a:prstGeom>
        </p:spPr>
        <p:txBody>
          <a:bodyPr lIns="131289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241988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2499E84A-AADD-4FBA-B61F-72247AE0948E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755298" y="1971416"/>
            <a:ext cx="6896239" cy="7261113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2010" y="1972240"/>
            <a:ext cx="6896239" cy="7257825"/>
          </a:xfrm>
          <a:prstGeom prst="rect">
            <a:avLst/>
          </a:prstGeom>
        </p:spPr>
        <p:txBody>
          <a:bodyPr lIns="0" tIns="65644" rIns="0" bIns="65644"/>
          <a:lstStyle>
            <a:lvl1pPr marL="246220" indent="-246220">
              <a:spcBef>
                <a:spcPts val="0"/>
              </a:spcBef>
              <a:buFont typeface="Wingdings" pitchFamily="2" charset="2"/>
              <a:buChar char="§"/>
              <a:defRPr sz="2901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  <a:lvl2pPr marL="738658" indent="-328292"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2pPr>
            <a:lvl3pPr marL="1231093" indent="-328292">
              <a:buFont typeface="Wingdings" pitchFamily="2" charset="2"/>
              <a:buChar char="§"/>
              <a:tabLst>
                <a:tab pos="1149022" algn="l"/>
              </a:tabLst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3pPr>
            <a:lvl4pPr marL="1559385" indent="-328292">
              <a:buFont typeface="Tw Cen MT" pitchFamily="34" charset="0"/>
              <a:buChar char="¬"/>
              <a:defRPr sz="23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7201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3863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2A6D3C4B-4521-4130-9C12-EE3513CD3E40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19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58340" y="202072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858340" y="5217387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858340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858340" y="5639776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73632" y="2020723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873632" y="5217387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73632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73632" y="5639776"/>
            <a:ext cx="6783185" cy="319502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3111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86203" y="9380448"/>
            <a:ext cx="755650" cy="394182"/>
          </a:xfrm>
          <a:prstGeom prst="rect">
            <a:avLst/>
          </a:prstGeom>
          <a:noFill/>
        </p:spPr>
        <p:txBody>
          <a:bodyPr lIns="0" tIns="65645" rIns="131289" bIns="65645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FEE6E2EE-D400-4592-93CD-0EBE20617109}" type="slidenum">
              <a:rPr lang="en-US" sz="17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7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  <p:cxnSp>
        <p:nvCxnSpPr>
          <p:cNvPr id="8" name="Straight Connector 10"/>
          <p:cNvCxnSpPr>
            <a:cxnSpLocks noChangeShapeType="1"/>
          </p:cNvCxnSpPr>
          <p:nvPr/>
        </p:nvCxnSpPr>
        <p:spPr bwMode="auto">
          <a:xfrm>
            <a:off x="870963" y="1937314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858340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858340" y="2021547"/>
            <a:ext cx="6783185" cy="681325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73632" y="8847942"/>
            <a:ext cx="6783185" cy="407595"/>
          </a:xfrm>
          <a:prstGeom prst="rect">
            <a:avLst/>
          </a:prstGeom>
        </p:spPr>
        <p:txBody>
          <a:bodyPr lIns="0" tIns="65644" rIns="0" bIns="65644"/>
          <a:lstStyle>
            <a:lvl1pPr marL="0" indent="0">
              <a:spcBef>
                <a:spcPts val="0"/>
              </a:spcBef>
              <a:buNone/>
              <a:defRPr sz="17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73632" y="2021547"/>
            <a:ext cx="6783185" cy="6813252"/>
          </a:xfrm>
          <a:prstGeom prst="rect">
            <a:avLst/>
          </a:prstGeom>
        </p:spPr>
        <p:txBody>
          <a:bodyPr lIns="131289" tIns="65644" rIns="131289" bIns="65644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73632" y="696201"/>
            <a:ext cx="13778345" cy="1239559"/>
          </a:xfrm>
          <a:prstGeom prst="rect">
            <a:avLst/>
          </a:prstGeom>
        </p:spPr>
        <p:txBody>
          <a:bodyPr lIns="0" tIns="72090" rIns="0" bIns="72090" anchor="ctr"/>
          <a:lstStyle>
            <a:lvl1pPr algn="l">
              <a:lnSpc>
                <a:spcPct val="100000"/>
              </a:lnSpc>
              <a:defRPr sz="3501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757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11"/>
          <p:cNvCxnSpPr>
            <a:cxnSpLocks noChangeShapeType="1"/>
          </p:cNvCxnSpPr>
          <p:nvPr/>
        </p:nvCxnSpPr>
        <p:spPr bwMode="auto">
          <a:xfrm>
            <a:off x="870963" y="9255127"/>
            <a:ext cx="13778345" cy="205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cxnSp>
        <p:nvCxnSpPr>
          <p:cNvPr id="2054" name="Straight Connector 8"/>
          <p:cNvCxnSpPr>
            <a:cxnSpLocks noChangeShapeType="1"/>
          </p:cNvCxnSpPr>
          <p:nvPr/>
        </p:nvCxnSpPr>
        <p:spPr bwMode="auto">
          <a:xfrm>
            <a:off x="870963" y="698500"/>
            <a:ext cx="13778345" cy="2055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6394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9" r:id="rId29"/>
  </p:sldLayoutIdLst>
  <p:transition>
    <p:fade/>
  </p:transition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1">
          <a:solidFill>
            <a:srgbClr val="000000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1">
          <a:solidFill>
            <a:srgbClr val="000000"/>
          </a:solidFill>
          <a:latin typeface="Tw Cen M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1">
          <a:solidFill>
            <a:srgbClr val="000000"/>
          </a:solidFill>
          <a:latin typeface="Tw Cen M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1">
          <a:solidFill>
            <a:srgbClr val="000000"/>
          </a:solidFill>
          <a:latin typeface="Tw Cen M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1">
          <a:solidFill>
            <a:srgbClr val="000000"/>
          </a:solidFill>
          <a:latin typeface="Tw Cen MT" pitchFamily="34" charset="0"/>
        </a:defRPr>
      </a:lvl5pPr>
      <a:lvl6pPr marL="741599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1">
          <a:solidFill>
            <a:schemeClr val="tx2"/>
          </a:solidFill>
          <a:latin typeface="Garamond" pitchFamily="18" charset="0"/>
        </a:defRPr>
      </a:lvl6pPr>
      <a:lvl7pPr marL="1483193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1">
          <a:solidFill>
            <a:schemeClr val="tx2"/>
          </a:solidFill>
          <a:latin typeface="Garamond" pitchFamily="18" charset="0"/>
        </a:defRPr>
      </a:lvl7pPr>
      <a:lvl8pPr marL="2224792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1">
          <a:solidFill>
            <a:schemeClr val="tx2"/>
          </a:solidFill>
          <a:latin typeface="Garamond" pitchFamily="18" charset="0"/>
        </a:defRPr>
      </a:lvl8pPr>
      <a:lvl9pPr marL="2966389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1">
          <a:solidFill>
            <a:schemeClr val="tx2"/>
          </a:solidFill>
          <a:latin typeface="Garamond" pitchFamily="18" charset="0"/>
        </a:defRPr>
      </a:lvl9pPr>
    </p:titleStyle>
    <p:bodyStyle>
      <a:lvl1pPr marL="373887" indent="-373887" algn="l" rtl="0" eaLnBrk="1" fontAlgn="base" hangingPunct="1">
        <a:spcBef>
          <a:spcPct val="50000"/>
        </a:spcBef>
        <a:spcAft>
          <a:spcPct val="0"/>
        </a:spcAft>
        <a:buChar char="•"/>
        <a:tabLst>
          <a:tab pos="1203736" algn="l"/>
        </a:tabLst>
        <a:defRPr sz="2202">
          <a:solidFill>
            <a:schemeClr val="tx1"/>
          </a:solidFill>
          <a:latin typeface="+mn-lt"/>
          <a:ea typeface="+mn-ea"/>
          <a:cs typeface="+mn-cs"/>
        </a:defRPr>
      </a:lvl1pPr>
      <a:lvl2pPr marL="1203736" indent="-273577" algn="l" rtl="0" eaLnBrk="1" fontAlgn="base" hangingPunct="1">
        <a:spcBef>
          <a:spcPct val="25000"/>
        </a:spcBef>
        <a:spcAft>
          <a:spcPct val="0"/>
        </a:spcAft>
        <a:buChar char="–"/>
        <a:tabLst>
          <a:tab pos="1203736" algn="l"/>
        </a:tabLst>
        <a:defRPr sz="1898">
          <a:solidFill>
            <a:schemeClr val="tx1"/>
          </a:solidFill>
          <a:latin typeface="+mn-lt"/>
        </a:defRPr>
      </a:lvl2pPr>
      <a:lvl3pPr marL="2033584" indent="-262179" algn="l" rtl="0" eaLnBrk="1" fontAlgn="base" hangingPunct="1">
        <a:spcBef>
          <a:spcPct val="25000"/>
        </a:spcBef>
        <a:spcAft>
          <a:spcPct val="0"/>
        </a:spcAft>
        <a:buChar char="•"/>
        <a:tabLst>
          <a:tab pos="1203736" algn="l"/>
        </a:tabLst>
        <a:defRPr sz="1600">
          <a:solidFill>
            <a:schemeClr val="tx1"/>
          </a:solidFill>
          <a:latin typeface="+mn-lt"/>
        </a:defRPr>
      </a:lvl3pPr>
      <a:lvl4pPr marL="2587577" indent="-271297" algn="l" rtl="0" eaLnBrk="1" fontAlgn="base" hangingPunct="1">
        <a:spcBef>
          <a:spcPct val="25000"/>
        </a:spcBef>
        <a:spcAft>
          <a:spcPct val="0"/>
        </a:spcAft>
        <a:buChar char="–"/>
        <a:tabLst>
          <a:tab pos="1203736" algn="l"/>
        </a:tabLst>
        <a:defRPr sz="1600">
          <a:solidFill>
            <a:schemeClr val="tx1"/>
          </a:solidFill>
          <a:latin typeface="+mn-lt"/>
        </a:defRPr>
      </a:lvl4pPr>
      <a:lvl5pPr marL="3141567" indent="-264457" algn="l" rtl="0" eaLnBrk="1" fontAlgn="base" hangingPunct="1">
        <a:spcBef>
          <a:spcPct val="25000"/>
        </a:spcBef>
        <a:spcAft>
          <a:spcPct val="0"/>
        </a:spcAft>
        <a:buChar char="•"/>
        <a:tabLst>
          <a:tab pos="1203736" algn="l"/>
        </a:tabLst>
        <a:defRPr sz="1600">
          <a:solidFill>
            <a:schemeClr val="tx1"/>
          </a:solidFill>
          <a:latin typeface="+mn-lt"/>
        </a:defRPr>
      </a:lvl5pPr>
      <a:lvl6pPr marL="3885659" indent="-267798" algn="l" rtl="0" eaLnBrk="1" fontAlgn="base" hangingPunct="1">
        <a:spcBef>
          <a:spcPct val="25000"/>
        </a:spcBef>
        <a:spcAft>
          <a:spcPct val="0"/>
        </a:spcAft>
        <a:buChar char="•"/>
        <a:tabLst>
          <a:tab pos="1205094" algn="l"/>
        </a:tabLst>
        <a:defRPr sz="1600">
          <a:solidFill>
            <a:schemeClr val="tx1"/>
          </a:solidFill>
          <a:latin typeface="+mn-lt"/>
        </a:defRPr>
      </a:lvl6pPr>
      <a:lvl7pPr marL="4627256" indent="-267798" algn="l" rtl="0" eaLnBrk="1" fontAlgn="base" hangingPunct="1">
        <a:spcBef>
          <a:spcPct val="25000"/>
        </a:spcBef>
        <a:spcAft>
          <a:spcPct val="0"/>
        </a:spcAft>
        <a:buChar char="•"/>
        <a:tabLst>
          <a:tab pos="1205094" algn="l"/>
        </a:tabLst>
        <a:defRPr sz="1600">
          <a:solidFill>
            <a:schemeClr val="tx1"/>
          </a:solidFill>
          <a:latin typeface="+mn-lt"/>
        </a:defRPr>
      </a:lvl7pPr>
      <a:lvl8pPr marL="5368851" indent="-267798" algn="l" rtl="0" eaLnBrk="1" fontAlgn="base" hangingPunct="1">
        <a:spcBef>
          <a:spcPct val="25000"/>
        </a:spcBef>
        <a:spcAft>
          <a:spcPct val="0"/>
        </a:spcAft>
        <a:buChar char="•"/>
        <a:tabLst>
          <a:tab pos="1205094" algn="l"/>
        </a:tabLst>
        <a:defRPr sz="1600">
          <a:solidFill>
            <a:schemeClr val="tx1"/>
          </a:solidFill>
          <a:latin typeface="+mn-lt"/>
        </a:defRPr>
      </a:lvl8pPr>
      <a:lvl9pPr marL="6110448" indent="-267798" algn="l" rtl="0" eaLnBrk="1" fontAlgn="base" hangingPunct="1">
        <a:spcBef>
          <a:spcPct val="25000"/>
        </a:spcBef>
        <a:spcAft>
          <a:spcPct val="0"/>
        </a:spcAft>
        <a:buChar char="•"/>
        <a:tabLst>
          <a:tab pos="1205094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48319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99" algn="l" defTabSz="148319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83193" algn="l" defTabSz="148319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24792" algn="l" defTabSz="148319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966389" algn="l" defTabSz="148319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07982" algn="l" defTabSz="148319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49580" algn="l" defTabSz="148319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91181" algn="l" defTabSz="148319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932774" algn="l" defTabSz="148319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15544800" cy="1844565"/>
          </a:xfrm>
          <a:solidFill>
            <a:srgbClr val="2B6A83">
              <a:alpha val="90000"/>
            </a:srgbClr>
          </a:solidFill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274320" algn="l"/>
            <a:r>
              <a:rPr lang="en-US" sz="8800" b="1" dirty="0">
                <a:ln/>
                <a:solidFill>
                  <a:schemeClr val="bg1"/>
                </a:solidFill>
                <a:latin typeface="+mj-lt"/>
                <a:ea typeface="Roboto Black" panose="02000000000000000000" pitchFamily="2" charset="0"/>
              </a:rPr>
              <a:t>Oak Park </a:t>
            </a:r>
          </a:p>
          <a:p>
            <a:pPr marL="274320" algn="l"/>
            <a:endParaRPr lang="en-US" sz="4000" b="1" dirty="0">
              <a:ln/>
              <a:solidFill>
                <a:schemeClr val="accent4"/>
              </a:solidFill>
              <a:latin typeface="+mj-lt"/>
              <a:ea typeface="Roboto Black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AAC4F1B-5AF9-42B0-A7D7-FE9B1A36FABB}"/>
              </a:ext>
            </a:extLst>
          </p:cNvPr>
          <p:cNvSpPr/>
          <p:nvPr/>
        </p:nvSpPr>
        <p:spPr bwMode="auto">
          <a:xfrm>
            <a:off x="11593756" y="0"/>
            <a:ext cx="3781407" cy="18603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236" y="160957"/>
            <a:ext cx="1770900" cy="428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9EDFF2-7DAF-4827-8E7B-3A40A3F21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409" y="666213"/>
            <a:ext cx="1951754" cy="1115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AD7793-5BC8-4567-A8F1-0E0EE4DDAB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83523" y="151770"/>
            <a:ext cx="1749970" cy="154102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-716887" y="1121876"/>
            <a:ext cx="14911103" cy="1672695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		</a:t>
            </a:r>
            <a:r>
              <a:rPr lang="en-US" sz="3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Stormwater Management &amp; Flood Mitigation Project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81C0BB-E04D-484F-A856-20E7D770B4C5}"/>
              </a:ext>
            </a:extLst>
          </p:cNvPr>
          <p:cNvSpPr/>
          <p:nvPr/>
        </p:nvSpPr>
        <p:spPr>
          <a:xfrm>
            <a:off x="0" y="-101408"/>
            <a:ext cx="15544800" cy="8248567"/>
          </a:xfrm>
          <a:prstGeom prst="rect">
            <a:avLst/>
          </a:prstGeom>
          <a:solidFill>
            <a:srgbClr val="0322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473C3059-3DA3-4FA7-AA77-B0C0CA5F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902" y="6941439"/>
            <a:ext cx="2423013" cy="24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A969680-DFD3-4ACB-851C-1086055B910B}"/>
              </a:ext>
            </a:extLst>
          </p:cNvPr>
          <p:cNvSpPr txBox="1">
            <a:spLocks/>
          </p:cNvSpPr>
          <p:nvPr/>
        </p:nvSpPr>
        <p:spPr>
          <a:xfrm>
            <a:off x="1165860" y="1151108"/>
            <a:ext cx="13213080" cy="34614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rgbClr val="000000"/>
                </a:solidFill>
                <a:latin typeface="Tw Cen MT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rgbClr val="000000"/>
                </a:solidFill>
                <a:latin typeface="Tw Cen MT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rgbClr val="000000"/>
                </a:solidFill>
                <a:latin typeface="Tw Cen MT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rgbClr val="000000"/>
                </a:solidFill>
                <a:latin typeface="Tw Cen MT" pitchFamily="34" charset="0"/>
              </a:defRPr>
            </a:lvl5pPr>
            <a:lvl6pPr marL="741599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chemeClr val="tx2"/>
                </a:solidFill>
                <a:latin typeface="Garamond" pitchFamily="18" charset="0"/>
              </a:defRPr>
            </a:lvl6pPr>
            <a:lvl7pPr marL="1483193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chemeClr val="tx2"/>
                </a:solidFill>
                <a:latin typeface="Garamond" pitchFamily="18" charset="0"/>
              </a:defRPr>
            </a:lvl7pPr>
            <a:lvl8pPr marL="2224792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chemeClr val="tx2"/>
                </a:solidFill>
                <a:latin typeface="Garamond" pitchFamily="18" charset="0"/>
              </a:defRPr>
            </a:lvl8pPr>
            <a:lvl9pPr marL="2966389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10000" kern="0" dirty="0"/>
              <a:t>Oak Park</a:t>
            </a:r>
          </a:p>
          <a:p>
            <a:r>
              <a:rPr lang="en-US" kern="0" dirty="0" err="1"/>
              <a:t>Stormwater</a:t>
            </a:r>
            <a:r>
              <a:rPr lang="en-US" kern="0" dirty="0"/>
              <a:t> Management and Flood Mitigation Project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6329E4-A132-463A-9003-AF37DD76C8EF}"/>
              </a:ext>
            </a:extLst>
          </p:cNvPr>
          <p:cNvSpPr txBox="1"/>
          <p:nvPr/>
        </p:nvSpPr>
        <p:spPr>
          <a:xfrm>
            <a:off x="0" y="4970484"/>
            <a:ext cx="1554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</a:rPr>
              <a:t>City of New Orleans – Hazard Mitigation Grant Program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</a:rPr>
              <a:t>Draft 90% Design Report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835D435-81A6-4BE1-A3CC-72791B9A8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83" y="8746953"/>
            <a:ext cx="2057226" cy="474785"/>
          </a:xfrm>
          <a:prstGeom prst="rect">
            <a:avLst/>
          </a:prstGeom>
        </p:spPr>
      </p:pic>
      <p:pic>
        <p:nvPicPr>
          <p:cNvPr id="16" name="Picture 2" descr="http://www.nola.gov/en/RESIDENTS/Department-Of-Public-Works/~/media/Images/Department%20of%20Public%20Works/publicworkslogo.ashx">
            <a:extLst>
              <a:ext uri="{FF2B5EF4-FFF2-40B4-BE49-F238E27FC236}">
                <a16:creationId xmlns:a16="http://schemas.microsoft.com/office/drawing/2014/main" xmlns="" id="{A8261D6B-7CA4-4090-9065-04E986C3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61" y="8593147"/>
            <a:ext cx="995176" cy="77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cityofno.com\cno-fs\UserData\Home1\mdjernigan\My Pictures\SWB Logo 0066CC and White.jpg">
            <a:extLst>
              <a:ext uri="{FF2B5EF4-FFF2-40B4-BE49-F238E27FC236}">
                <a16:creationId xmlns:a16="http://schemas.microsoft.com/office/drawing/2014/main" xmlns="" id="{2FBA717E-CCE1-4C99-BDEB-30279503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7" y="8601714"/>
            <a:ext cx="792794" cy="7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CF43D0C-28C7-4E48-BAEA-BD214C98DCC2}"/>
              </a:ext>
            </a:extLst>
          </p:cNvPr>
          <p:cNvSpPr txBox="1"/>
          <p:nvPr/>
        </p:nvSpPr>
        <p:spPr>
          <a:xfrm>
            <a:off x="0" y="6063766"/>
            <a:ext cx="155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</a:rPr>
              <a:t>Community Meeting – January 8,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C8E986-551C-4C90-ACD4-67E1311FAC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59" y="8601713"/>
            <a:ext cx="792793" cy="11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8822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9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2863136" y="4419045"/>
            <a:ext cx="9818543" cy="1220320"/>
          </a:xfrm>
          <a:prstGeom prst="rect">
            <a:avLst/>
          </a:prstGeom>
        </p:spPr>
        <p:txBody>
          <a:bodyPr lIns="131289" tIns="65645" rIns="131289" bIns="65645" anchor="ctr"/>
          <a:lstStyle/>
          <a:p>
            <a:pPr algn="ctr" eaLnBrk="0" hangingPunct="0">
              <a:tabLst>
                <a:tab pos="1203736" algn="l"/>
              </a:tabLst>
              <a:defRPr/>
            </a:pPr>
            <a:endParaRPr lang="en-US" sz="9500" dirty="0">
              <a:solidFill>
                <a:srgbClr val="1F497D"/>
              </a:solidFill>
              <a:latin typeface="Tw Cen MT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70905" y="1334125"/>
            <a:ext cx="13790669" cy="7821985"/>
          </a:xfrm>
          <a:solidFill>
            <a:srgbClr val="319C9A"/>
          </a:solidFill>
        </p:spPr>
        <p:txBody>
          <a:bodyPr/>
          <a:lstStyle/>
          <a:p>
            <a:endParaRPr lang="en-US" sz="4000" dirty="0">
              <a:solidFill>
                <a:srgbClr val="FFFFFF"/>
              </a:solidFill>
              <a:latin typeface="+mn-lt"/>
            </a:endParaRPr>
          </a:p>
          <a:p>
            <a:r>
              <a:rPr lang="en-US" sz="4000" dirty="0">
                <a:solidFill>
                  <a:srgbClr val="FFFFFF"/>
                </a:solidFill>
              </a:rPr>
              <a:t>PROPOSED DESIGN</a:t>
            </a:r>
          </a:p>
          <a:p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1829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E1465A1-CB04-419D-B718-192E5593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27" y="693625"/>
            <a:ext cx="13778345" cy="1239559"/>
          </a:xfrm>
        </p:spPr>
        <p:txBody>
          <a:bodyPr/>
          <a:lstStyle/>
          <a:p>
            <a:r>
              <a:rPr lang="en-US" dirty="0">
                <a:latin typeface="+mn-lt"/>
              </a:rPr>
              <a:t>PROPOSED DESIGN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17F28D-7C5E-4517-8F05-420C313E7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/>
          <a:stretch/>
        </p:blipFill>
        <p:spPr>
          <a:xfrm>
            <a:off x="-29982" y="2053652"/>
            <a:ext cx="15544800" cy="80047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409364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E1465A1-CB04-419D-B718-192E5593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27" y="807689"/>
            <a:ext cx="13778345" cy="1239559"/>
          </a:xfrm>
        </p:spPr>
        <p:txBody>
          <a:bodyPr/>
          <a:lstStyle/>
          <a:p>
            <a:r>
              <a:rPr lang="en-US" dirty="0">
                <a:latin typeface="+mn-lt"/>
              </a:rPr>
              <a:t>PROPOSED DESIGN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6526B3-E5FD-42BA-900B-DBB6791A0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248"/>
            <a:ext cx="15544800" cy="73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440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E1465A1-CB04-419D-B718-192E5593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54" y="696201"/>
            <a:ext cx="13759403" cy="1239559"/>
          </a:xfrm>
        </p:spPr>
        <p:txBody>
          <a:bodyPr/>
          <a:lstStyle/>
          <a:p>
            <a:r>
              <a:rPr lang="en-US" dirty="0">
                <a:latin typeface="+mn-lt"/>
              </a:rPr>
              <a:t>NORA LOT PLANTINGS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4C2223-8CC0-4B61-9F60-9A4EB4578A44}"/>
              </a:ext>
            </a:extLst>
          </p:cNvPr>
          <p:cNvSpPr/>
          <p:nvPr/>
        </p:nvSpPr>
        <p:spPr>
          <a:xfrm>
            <a:off x="890954" y="2210693"/>
            <a:ext cx="1375940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Additional plantings were included along the perimeter of the NORA lots. Plant roots will help water infiltrate the soils and slow and filter stormwater.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Flowering plants will help enhance the beauty of the landscape and define the site’s boundaries.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0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48842F-0BD8-43F0-B545-3FEDF06273BD}"/>
              </a:ext>
            </a:extLst>
          </p:cNvPr>
          <p:cNvSpPr txBox="1"/>
          <p:nvPr/>
        </p:nvSpPr>
        <p:spPr>
          <a:xfrm>
            <a:off x="192692" y="5887487"/>
            <a:ext cx="1403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Project Site: Vacant Lots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62F988-00CA-4028-894D-206EB2D0D1D6}"/>
              </a:ext>
            </a:extLst>
          </p:cNvPr>
          <p:cNvSpPr txBox="1"/>
          <p:nvPr/>
        </p:nvSpPr>
        <p:spPr>
          <a:xfrm>
            <a:off x="1339918" y="8529137"/>
            <a:ext cx="5144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American Crinum Lily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F56C79-A78F-4534-8297-36B2B159FE1E}"/>
              </a:ext>
            </a:extLst>
          </p:cNvPr>
          <p:cNvSpPr txBox="1"/>
          <p:nvPr/>
        </p:nvSpPr>
        <p:spPr>
          <a:xfrm>
            <a:off x="4818055" y="8529137"/>
            <a:ext cx="5144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Copper Iris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94AC9A-FE1B-494A-81C3-2B8413336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63" y="4367160"/>
            <a:ext cx="3121483" cy="4161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8511AF-4065-4874-AB05-6211E4503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53" y="4367159"/>
            <a:ext cx="6316468" cy="4182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7B41CC-0DD9-4625-9295-772A3CD5C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0F5508-9D03-40F9-97EA-CE91D32194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6784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E1465A1-CB04-419D-B718-192E5593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UNDERGROUND WATER STORAGE TANK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D35F46-CD3E-455F-A182-E75E258E1A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22457"/>
          <a:stretch/>
        </p:blipFill>
        <p:spPr>
          <a:xfrm>
            <a:off x="960435" y="2262917"/>
            <a:ext cx="9418320" cy="63888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5FE469-E3C4-450B-8F2D-018B358DBDF2}"/>
              </a:ext>
            </a:extLst>
          </p:cNvPr>
          <p:cNvSpPr txBox="1"/>
          <p:nvPr/>
        </p:nvSpPr>
        <p:spPr>
          <a:xfrm>
            <a:off x="9196130" y="2262917"/>
            <a:ext cx="5454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 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25329" y="2367618"/>
            <a:ext cx="4480560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00" b="1" dirty="0" err="1">
                <a:solidFill>
                  <a:srgbClr val="247270"/>
                </a:solidFill>
                <a:latin typeface="+mn-lt"/>
              </a:rPr>
              <a:t>RTank</a:t>
            </a:r>
            <a:r>
              <a:rPr lang="en-US" sz="2300" dirty="0">
                <a:solidFill>
                  <a:srgbClr val="247270"/>
                </a:solidFill>
                <a:latin typeface="+mn-lt"/>
              </a:rPr>
              <a:t>: </a:t>
            </a:r>
            <a:r>
              <a:rPr lang="en-US" sz="2300" dirty="0">
                <a:latin typeface="+mn-lt"/>
              </a:rPr>
              <a:t>Large, permeable storage tank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+mn-lt"/>
              </a:rPr>
              <a:t>The </a:t>
            </a:r>
            <a:r>
              <a:rPr lang="en-US" sz="2300" dirty="0" err="1">
                <a:latin typeface="+mn-lt"/>
              </a:rPr>
              <a:t>RTank</a:t>
            </a:r>
            <a:r>
              <a:rPr lang="en-US" sz="2300" dirty="0">
                <a:latin typeface="+mn-lt"/>
              </a:rPr>
              <a:t> system is constructed using “Double Module” units, each measuring 15.75” wide x 28.15” long x 33.86” deep and having an individual storage volume of 8.24 CF.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+mn-lt"/>
              </a:rPr>
              <a:t>The 225’-2.40” x 95’-9.75” </a:t>
            </a:r>
            <a:r>
              <a:rPr lang="en-US" sz="2300" dirty="0" err="1">
                <a:latin typeface="+mn-lt"/>
              </a:rPr>
              <a:t>RTank</a:t>
            </a:r>
            <a:r>
              <a:rPr lang="en-US" sz="2300" dirty="0">
                <a:latin typeface="+mn-lt"/>
              </a:rPr>
              <a:t> system is composed of 7008 of these units giving it a total storage volume of </a:t>
            </a:r>
            <a:r>
              <a:rPr lang="en-US" sz="2300" b="1" dirty="0">
                <a:solidFill>
                  <a:srgbClr val="247270"/>
                </a:solidFill>
                <a:latin typeface="+mn-lt"/>
              </a:rPr>
              <a:t>57,748 CF</a:t>
            </a:r>
            <a:r>
              <a:rPr lang="en-US" sz="2300" dirty="0">
                <a:solidFill>
                  <a:srgbClr val="247270"/>
                </a:solidFill>
                <a:latin typeface="+mn-lt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+mn-lt"/>
              </a:rPr>
              <a:t>The </a:t>
            </a:r>
            <a:r>
              <a:rPr lang="en-US" sz="2300" dirty="0" err="1">
                <a:latin typeface="+mn-lt"/>
              </a:rPr>
              <a:t>RTank</a:t>
            </a:r>
            <a:r>
              <a:rPr lang="en-US" sz="2300" dirty="0">
                <a:latin typeface="+mn-lt"/>
              </a:rPr>
              <a:t> system is estimated to have a 40-year useful life by its manufacturer.</a:t>
            </a:r>
          </a:p>
        </p:txBody>
      </p:sp>
      <p:pic>
        <p:nvPicPr>
          <p:cNvPr id="8" name="Picture 7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3B4B5FEE-DDC8-4352-A6B0-C5068261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9962CC-F69D-4C15-92D0-E78A4859A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E1EEF0-4717-46F7-A337-E1DE539481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3901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E1465A1-CB04-419D-B718-192E5593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UNDERGROUND WATER STORAGE TANK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E4BBC3-10DB-49F8-8DFF-0DE4D4A39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41156" r="10199" b="35490"/>
          <a:stretch/>
        </p:blipFill>
        <p:spPr>
          <a:xfrm>
            <a:off x="894443" y="3204079"/>
            <a:ext cx="13778345" cy="30252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5FE469-E3C4-450B-8F2D-018B358DBDF2}"/>
              </a:ext>
            </a:extLst>
          </p:cNvPr>
          <p:cNvSpPr txBox="1"/>
          <p:nvPr/>
        </p:nvSpPr>
        <p:spPr>
          <a:xfrm>
            <a:off x="9196130" y="2262917"/>
            <a:ext cx="5454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 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631EC7-B474-4BF8-BA1D-079B759CA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1" y="2795469"/>
            <a:ext cx="1545717" cy="520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76E3EC-EDE5-424A-ABB5-3BBD95398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14" y="2790255"/>
            <a:ext cx="1545717" cy="520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B2EC82E-1E58-4917-901E-7E30A4F74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47" y="2800675"/>
            <a:ext cx="1545717" cy="520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F1FF0A0-10C3-4FE3-AF10-3591136D2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13" y="2790715"/>
            <a:ext cx="1545717" cy="520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7D217A-E9E3-4A2E-B63B-8BEBBBFA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72" y="2790250"/>
            <a:ext cx="1545717" cy="520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BF641B5-A099-4A6E-8AD4-8BBD445A3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08" y="2785036"/>
            <a:ext cx="1545717" cy="5205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3FC134B-DD88-4D12-B980-C72D29DF82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983" y="2795456"/>
            <a:ext cx="1545717" cy="520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AB10960-F138-4D39-B4F1-7F50F1F44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821" y="2805876"/>
            <a:ext cx="1545717" cy="5205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DF9C2AA-02BC-43EE-8A74-B3E36A389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546" y="2785036"/>
            <a:ext cx="1545717" cy="5205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C7C0B08-37B5-4BB0-82D6-953772B72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21" y="2785036"/>
            <a:ext cx="1545717" cy="5205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525EAFF-6F85-4C2C-8211-963A9981D70D}"/>
              </a:ext>
            </a:extLst>
          </p:cNvPr>
          <p:cNvSpPr/>
          <p:nvPr/>
        </p:nvSpPr>
        <p:spPr>
          <a:xfrm>
            <a:off x="1032891" y="7176677"/>
            <a:ext cx="13511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This image shows the R-Tank buried under the NORA lots. The pipes at the bottom of the tank connect it to the drainage system. There is a pipe on the right side that will drain the tank back into the drainage system once the storm has passed or when the tank gets full.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3C3AA49-CD7B-4814-90A2-E1178442E4BE}"/>
              </a:ext>
            </a:extLst>
          </p:cNvPr>
          <p:cNvSpPr txBox="1"/>
          <p:nvPr/>
        </p:nvSpPr>
        <p:spPr>
          <a:xfrm>
            <a:off x="5804413" y="6294451"/>
            <a:ext cx="26883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+mn-lt"/>
              </a:rPr>
              <a:t>Connections to Drainage System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45DF4B8-8E04-41EB-9183-5EC4CCAE7F51}"/>
              </a:ext>
            </a:extLst>
          </p:cNvPr>
          <p:cNvSpPr txBox="1"/>
          <p:nvPr/>
        </p:nvSpPr>
        <p:spPr>
          <a:xfrm>
            <a:off x="11095221" y="6349071"/>
            <a:ext cx="26883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+mn-lt"/>
              </a:rPr>
              <a:t>Outfall Pipe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F0CF1AB-F095-407D-BD70-26D1DBF6D040}"/>
              </a:ext>
            </a:extLst>
          </p:cNvPr>
          <p:cNvSpPr txBox="1"/>
          <p:nvPr/>
        </p:nvSpPr>
        <p:spPr>
          <a:xfrm>
            <a:off x="10728511" y="2440336"/>
            <a:ext cx="26883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+mn-lt"/>
              </a:rPr>
              <a:t>Surface of NORA Lots</a:t>
            </a:r>
          </a:p>
        </p:txBody>
      </p:sp>
      <p:pic>
        <p:nvPicPr>
          <p:cNvPr id="21" name="Picture 20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EB8FB60A-C27D-458F-96FD-50B9423B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DCAC21-AF4C-4E49-8ABA-9B878DAF6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1E6670-1B08-4B14-96D5-A495B540C4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406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E1465A1-CB04-419D-B718-192E5593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538" y="696201"/>
            <a:ext cx="9373819" cy="1239559"/>
          </a:xfrm>
        </p:spPr>
        <p:txBody>
          <a:bodyPr/>
          <a:lstStyle/>
          <a:p>
            <a:r>
              <a:rPr lang="en-US" dirty="0">
                <a:latin typeface="+mn-lt"/>
              </a:rPr>
              <a:t>BIOSWALES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4C2223-8CC0-4B61-9F60-9A4EB4578A44}"/>
              </a:ext>
            </a:extLst>
          </p:cNvPr>
          <p:cNvSpPr/>
          <p:nvPr/>
        </p:nvSpPr>
        <p:spPr>
          <a:xfrm>
            <a:off x="5276538" y="2210693"/>
            <a:ext cx="93738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latin typeface="+mn-lt"/>
              </a:rPr>
              <a:t>Bioswales</a:t>
            </a:r>
            <a:r>
              <a:rPr lang="en-US" sz="3000" dirty="0">
                <a:latin typeface="+mn-lt"/>
              </a:rPr>
              <a:t> are proposed to go in the </a:t>
            </a:r>
            <a:r>
              <a:rPr lang="en-US" sz="3000" b="1" dirty="0">
                <a:solidFill>
                  <a:srgbClr val="247270"/>
                </a:solidFill>
                <a:latin typeface="+mn-lt"/>
              </a:rPr>
              <a:t>planting strip between the sidewalk and the road</a:t>
            </a:r>
            <a:r>
              <a:rPr lang="en-US" sz="3000" dirty="0">
                <a:latin typeface="+mn-lt"/>
              </a:rPr>
              <a:t>. These swales will extend along </a:t>
            </a:r>
            <a:r>
              <a:rPr lang="en-US" sz="3000" dirty="0" err="1">
                <a:latin typeface="+mn-lt"/>
              </a:rPr>
              <a:t>Perlita</a:t>
            </a:r>
            <a:r>
              <a:rPr lang="en-US" sz="3000" dirty="0">
                <a:latin typeface="+mn-lt"/>
              </a:rPr>
              <a:t> Street on both sides of the street, between Aviators and Burbank.</a:t>
            </a:r>
          </a:p>
          <a:p>
            <a:pPr marL="1083684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The new total water management capacity will be </a:t>
            </a:r>
            <a:r>
              <a:rPr lang="en-US" sz="3000" b="1" dirty="0">
                <a:solidFill>
                  <a:srgbClr val="247270"/>
                </a:solidFill>
                <a:latin typeface="+mn-lt"/>
              </a:rPr>
              <a:t>5,492 CF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Existing driveways and pedestrian connections will be preserved.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48842F-0BD8-43F0-B545-3FEDF06273BD}"/>
              </a:ext>
            </a:extLst>
          </p:cNvPr>
          <p:cNvSpPr txBox="1"/>
          <p:nvPr/>
        </p:nvSpPr>
        <p:spPr>
          <a:xfrm>
            <a:off x="192692" y="5887487"/>
            <a:ext cx="1403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Project Site: Vacant Lots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8E34B5-11A3-44C9-A17D-3A6AA8EED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9107" y="3506237"/>
            <a:ext cx="9732432" cy="3138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43E896-B10C-4620-B444-7827E3F03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0F3DDA-B02E-47A2-892F-E1B4E09FAD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715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B70641-E7C0-4FAD-A9F7-F8B78EE2B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3" y="1147010"/>
            <a:ext cx="14935554" cy="7764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93B0E7-037C-4B5D-8BC8-DFDB88AF6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07BCAF-1A13-4C89-AFB0-4C207C8845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478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A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2863136" y="4419045"/>
            <a:ext cx="9818543" cy="1220320"/>
          </a:xfrm>
          <a:prstGeom prst="rect">
            <a:avLst/>
          </a:prstGeom>
        </p:spPr>
        <p:txBody>
          <a:bodyPr lIns="131289" tIns="65645" rIns="131289" bIns="65645" anchor="ctr"/>
          <a:lstStyle/>
          <a:p>
            <a:pPr algn="ctr" eaLnBrk="0" hangingPunct="0">
              <a:tabLst>
                <a:tab pos="1203736" algn="l"/>
              </a:tabLst>
              <a:defRPr/>
            </a:pPr>
            <a:endParaRPr lang="en-US" sz="9500" dirty="0">
              <a:solidFill>
                <a:srgbClr val="1F497D"/>
              </a:solidFill>
              <a:latin typeface="Tw Cen MT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70905" y="1334125"/>
            <a:ext cx="13790669" cy="7821985"/>
          </a:xfrm>
          <a:solidFill>
            <a:srgbClr val="6CAB9D"/>
          </a:solidFill>
        </p:spPr>
        <p:txBody>
          <a:bodyPr/>
          <a:lstStyle/>
          <a:p>
            <a:endParaRPr lang="en-US" sz="4000" dirty="0">
              <a:solidFill>
                <a:srgbClr val="FFFFFF"/>
              </a:solidFill>
              <a:latin typeface="+mn-lt"/>
            </a:endParaRPr>
          </a:p>
          <a:p>
            <a:r>
              <a:rPr lang="en-US" sz="4000" dirty="0">
                <a:solidFill>
                  <a:srgbClr val="FFFFFF"/>
                </a:solidFill>
              </a:rPr>
              <a:t>PROJECT BENEFITS</a:t>
            </a:r>
          </a:p>
          <a:p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556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E1465A1-CB04-419D-B718-192E5593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FLOODING REDUCTION: 10 YEAR STORM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399242-9C55-432E-8D69-A88482DDB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5320" r="5667" b="31890"/>
          <a:stretch/>
        </p:blipFill>
        <p:spPr>
          <a:xfrm>
            <a:off x="7937322" y="2157734"/>
            <a:ext cx="6713035" cy="6315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4AE699E-E763-4930-8A3F-3A862C57DCC3}"/>
              </a:ext>
            </a:extLst>
          </p:cNvPr>
          <p:cNvSpPr txBox="1"/>
          <p:nvPr/>
        </p:nvSpPr>
        <p:spPr>
          <a:xfrm>
            <a:off x="872012" y="2129883"/>
            <a:ext cx="669966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+mn-lt"/>
              </a:rPr>
              <a:t>The </a:t>
            </a:r>
            <a:r>
              <a:rPr lang="en-US" sz="2600" b="1" dirty="0">
                <a:solidFill>
                  <a:srgbClr val="247270"/>
                </a:solidFill>
                <a:latin typeface="+mn-lt"/>
              </a:rPr>
              <a:t>Benefit Area </a:t>
            </a:r>
            <a:r>
              <a:rPr lang="en-US" sz="2600" dirty="0">
                <a:latin typeface="+mn-lt"/>
              </a:rPr>
              <a:t>of the project includes </a:t>
            </a:r>
            <a:r>
              <a:rPr lang="en-US" sz="2600" b="1" dirty="0">
                <a:solidFill>
                  <a:srgbClr val="247270"/>
                </a:solidFill>
                <a:latin typeface="+mn-lt"/>
              </a:rPr>
              <a:t>209</a:t>
            </a:r>
            <a:r>
              <a:rPr lang="en-US" sz="2600" dirty="0">
                <a:latin typeface="+mn-lt"/>
              </a:rPr>
              <a:t> structures: among these are single-family homes, Lake Area High School, and commercial properties along Robert E. Lee Boulevard.  </a:t>
            </a:r>
            <a:endParaRPr lang="en-US" sz="2600" baseline="30000" dirty="0">
              <a:latin typeface="+mn-lt"/>
            </a:endParaRPr>
          </a:p>
          <a:p>
            <a:endParaRPr lang="en-US" sz="2600" dirty="0">
              <a:solidFill>
                <a:srgbClr val="319C9A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247270"/>
                </a:solidFill>
                <a:latin typeface="+mn-lt"/>
              </a:rPr>
              <a:t>Project reduces average flooding in Benefit Area by 5.28 inches</a:t>
            </a:r>
          </a:p>
          <a:p>
            <a:endParaRPr lang="en-US" sz="2600" dirty="0">
              <a:solidFill>
                <a:srgbClr val="319C9A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247270"/>
                </a:solidFill>
                <a:latin typeface="+mn-lt"/>
              </a:rPr>
              <a:t>Project reduces average flood duration by 1.34 hours</a:t>
            </a:r>
            <a:r>
              <a:rPr lang="en-US" sz="2600" dirty="0">
                <a:solidFill>
                  <a:srgbClr val="319C9A"/>
                </a:solidFill>
                <a:latin typeface="+mn-lt"/>
              </a:rPr>
              <a:t>: </a:t>
            </a:r>
            <a:r>
              <a:rPr lang="en-US" sz="2600" dirty="0">
                <a:latin typeface="+mn-lt"/>
              </a:rPr>
              <a:t>Average flood duration is reduced by over an hour, so streets are safe to drive sooner.</a:t>
            </a:r>
          </a:p>
          <a:p>
            <a:pPr marL="1083684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1EFA482-4D4A-40D8-97CF-0752E29AD2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6" t="82279" r="6815" b="3326"/>
          <a:stretch/>
        </p:blipFill>
        <p:spPr>
          <a:xfrm>
            <a:off x="7747757" y="8523814"/>
            <a:ext cx="919056" cy="7276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65C0E0D-1DF7-4DCD-9E92-75C948A4B114}"/>
              </a:ext>
            </a:extLst>
          </p:cNvPr>
          <p:cNvSpPr/>
          <p:nvPr/>
        </p:nvSpPr>
        <p:spPr>
          <a:xfrm>
            <a:off x="6877957" y="8676437"/>
            <a:ext cx="7772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dirty="0">
                <a:solidFill>
                  <a:srgbClr val="319C9A"/>
                </a:solidFill>
                <a:latin typeface="+mn-lt"/>
              </a:rPr>
              <a:t>10 Year Storm: Preferred Option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9EDF39-88DF-4B2A-B1EA-FA56CE6E79E2}"/>
              </a:ext>
            </a:extLst>
          </p:cNvPr>
          <p:cNvSpPr/>
          <p:nvPr/>
        </p:nvSpPr>
        <p:spPr bwMode="auto">
          <a:xfrm rot="21243742">
            <a:off x="8693058" y="8621279"/>
            <a:ext cx="289704" cy="532729"/>
          </a:xfrm>
          <a:prstGeom prst="rect">
            <a:avLst/>
          </a:prstGeom>
          <a:noFill/>
          <a:ln w="38100" cap="sq" cmpd="sng" algn="ctr">
            <a:solidFill>
              <a:srgbClr val="319C9A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8A949DA-6F19-48C6-8D68-178D398B3B27}"/>
              </a:ext>
            </a:extLst>
          </p:cNvPr>
          <p:cNvSpPr/>
          <p:nvPr/>
        </p:nvSpPr>
        <p:spPr>
          <a:xfrm>
            <a:off x="9009540" y="8829010"/>
            <a:ext cx="1239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Project site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A84BCDA-2065-4163-B10C-79DD2A7392D1}"/>
              </a:ext>
            </a:extLst>
          </p:cNvPr>
          <p:cNvSpPr/>
          <p:nvPr/>
        </p:nvSpPr>
        <p:spPr bwMode="auto">
          <a:xfrm rot="21243742">
            <a:off x="12432058" y="4217130"/>
            <a:ext cx="375480" cy="751198"/>
          </a:xfrm>
          <a:prstGeom prst="rect">
            <a:avLst/>
          </a:prstGeom>
          <a:noFill/>
          <a:ln w="38100" cap="sq" cmpd="sng" algn="ctr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445A8BED-CBDA-4AB1-8B1F-FBFBEFD5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2E6CBC3-3ADA-45EE-A443-7FC5FABDF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609E6B-C658-4185-91C3-E0E1F536C2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2055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A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2863136" y="4419045"/>
            <a:ext cx="9818543" cy="1220320"/>
          </a:xfrm>
          <a:prstGeom prst="rect">
            <a:avLst/>
          </a:prstGeom>
        </p:spPr>
        <p:txBody>
          <a:bodyPr lIns="131289" tIns="65645" rIns="131289" bIns="65645" anchor="ctr"/>
          <a:lstStyle/>
          <a:p>
            <a:pPr algn="ctr" eaLnBrk="0" hangingPunct="0">
              <a:tabLst>
                <a:tab pos="1203736" algn="l"/>
              </a:tabLst>
              <a:defRPr/>
            </a:pPr>
            <a:endParaRPr lang="en-US" sz="9500" dirty="0">
              <a:solidFill>
                <a:srgbClr val="1F497D"/>
              </a:solidFill>
              <a:latin typeface="Tw Cen MT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70905" y="1334125"/>
            <a:ext cx="13790669" cy="7821985"/>
          </a:xfrm>
          <a:solidFill>
            <a:srgbClr val="2B6A83"/>
          </a:solidFill>
        </p:spPr>
        <p:txBody>
          <a:bodyPr/>
          <a:lstStyle/>
          <a:p>
            <a:r>
              <a:rPr lang="en-US" sz="5400" dirty="0">
                <a:solidFill>
                  <a:srgbClr val="FFFFFF"/>
                </a:solidFill>
                <a:latin typeface="+mj-lt"/>
              </a:rPr>
              <a:t>AGENDA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PROJECT OVERVIEW AND PURPOSE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EXISTING CONDITIONS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PROPOSED DESIGN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PROJECT BENEFITS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NEXT STEPS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CONCLUSION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8172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537F5C1-3584-4C7E-BD9E-D00187D9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ADDITIONAL PROJECT BENEFITS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3243C8-3AC0-4988-A4C4-AA74C27FE141}"/>
              </a:ext>
            </a:extLst>
          </p:cNvPr>
          <p:cNvSpPr/>
          <p:nvPr/>
        </p:nvSpPr>
        <p:spPr>
          <a:xfrm>
            <a:off x="894443" y="2252560"/>
            <a:ext cx="691154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3F78"/>
                </a:solidFill>
                <a:latin typeface="+mn-lt"/>
              </a:rPr>
              <a:t>1. Reduce repetitive losses: </a:t>
            </a:r>
            <a:r>
              <a:rPr lang="en-US" sz="2400" dirty="0">
                <a:latin typeface="+mn-lt"/>
              </a:rPr>
              <a:t>A repetitive loss multifamily property on Aviators Street will </a:t>
            </a:r>
            <a:r>
              <a:rPr lang="en-US" sz="2400" b="1" dirty="0">
                <a:solidFill>
                  <a:srgbClr val="247270"/>
                </a:solidFill>
                <a:latin typeface="+mn-lt"/>
              </a:rPr>
              <a:t>see one foot of reduction</a:t>
            </a:r>
            <a:r>
              <a:rPr lang="en-US" sz="2400" dirty="0">
                <a:solidFill>
                  <a:srgbClr val="319C9A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in street flooding.</a:t>
            </a:r>
          </a:p>
          <a:p>
            <a:r>
              <a:rPr lang="en-US" sz="2400" dirty="0">
                <a:latin typeface="+mn-lt"/>
              </a:rPr>
              <a:t> </a:t>
            </a:r>
          </a:p>
          <a:p>
            <a:r>
              <a:rPr lang="en-US" sz="2400" dirty="0">
                <a:solidFill>
                  <a:srgbClr val="243F78"/>
                </a:solidFill>
                <a:latin typeface="+mn-lt"/>
              </a:rPr>
              <a:t>2. Reduce losses at other properties: </a:t>
            </a:r>
            <a:r>
              <a:rPr lang="en-US" sz="2400" b="1" dirty="0">
                <a:solidFill>
                  <a:srgbClr val="247270"/>
                </a:solidFill>
                <a:latin typeface="+mn-lt"/>
              </a:rPr>
              <a:t>94 properties in the Benefit Area</a:t>
            </a:r>
            <a:r>
              <a:rPr lang="en-US" sz="2400" dirty="0">
                <a:solidFill>
                  <a:srgbClr val="319C9A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are estimated to be less than 0.5 feet above grade and may benefit.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solidFill>
                  <a:srgbClr val="243F78"/>
                </a:solidFill>
                <a:latin typeface="+mn-lt"/>
              </a:rPr>
              <a:t>3. Increase access to the neighborhood, services, and jobs for residents by reducing impassable streets: </a:t>
            </a:r>
            <a:r>
              <a:rPr lang="en-US" sz="2400" dirty="0">
                <a:latin typeface="+mn-lt"/>
              </a:rPr>
              <a:t>The reduction of flooding depth and duration will allow residents the ability to get to work and access services.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solidFill>
                  <a:srgbClr val="243F78"/>
                </a:solidFill>
                <a:latin typeface="+mn-lt"/>
              </a:rPr>
              <a:t>4. Increase access to Lake Area High School: </a:t>
            </a:r>
            <a:r>
              <a:rPr lang="en-US" sz="2400" dirty="0">
                <a:latin typeface="+mn-lt"/>
              </a:rPr>
              <a:t>Flooding around the school will decrease by 9.36 inches, allowing increased access to the school for teachers and students.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9726" b="5956"/>
          <a:stretch/>
        </p:blipFill>
        <p:spPr>
          <a:xfrm>
            <a:off x="8258629" y="2317441"/>
            <a:ext cx="6284686" cy="62169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A74128-BA71-4197-B306-B076947053A9}"/>
              </a:ext>
            </a:extLst>
          </p:cNvPr>
          <p:cNvSpPr/>
          <p:nvPr/>
        </p:nvSpPr>
        <p:spPr>
          <a:xfrm>
            <a:off x="8766630" y="8534400"/>
            <a:ext cx="5776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rgbClr val="319C9A"/>
                </a:solidFill>
              </a:rPr>
              <a:t>Multifamily repetitive loss property on Aviators</a:t>
            </a:r>
          </a:p>
        </p:txBody>
      </p:sp>
      <p:pic>
        <p:nvPicPr>
          <p:cNvPr id="8" name="Picture 7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281090D1-4278-4345-AA0A-307EE0159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7B676D-482B-4E9B-A94A-648541EE6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FA19AB-3936-4DA4-8854-63A104C075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4583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537F5C1-3584-4C7E-BD9E-D00187D9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ADDITIONAL PROJECT BENEFITS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1E4C7E-E1C1-49F3-88EB-8A0F6427B294}"/>
              </a:ext>
            </a:extLst>
          </p:cNvPr>
          <p:cNvSpPr/>
          <p:nvPr/>
        </p:nvSpPr>
        <p:spPr>
          <a:xfrm>
            <a:off x="872012" y="2298929"/>
            <a:ext cx="688030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3F78"/>
                </a:solidFill>
                <a:latin typeface="+mn-lt"/>
              </a:rPr>
              <a:t>5. Reduce car flooding losses: </a:t>
            </a:r>
            <a:r>
              <a:rPr lang="en-US" sz="2400" b="1" dirty="0">
                <a:solidFill>
                  <a:srgbClr val="247270"/>
                </a:solidFill>
                <a:latin typeface="+mn-lt"/>
              </a:rPr>
              <a:t>84 cars </a:t>
            </a:r>
            <a:r>
              <a:rPr lang="en-US" sz="2400" dirty="0">
                <a:latin typeface="+mn-lt"/>
              </a:rPr>
              <a:t>are estimated to be saved from flooding; a conservative estimate of $5,000 value per car means </a:t>
            </a:r>
            <a:r>
              <a:rPr lang="en-US" sz="2400" b="1" dirty="0">
                <a:solidFill>
                  <a:srgbClr val="247270"/>
                </a:solidFill>
                <a:latin typeface="+mn-lt"/>
              </a:rPr>
              <a:t>avoiding approximately $420,000 </a:t>
            </a:r>
            <a:r>
              <a:rPr lang="en-US" sz="2400" dirty="0">
                <a:latin typeface="+mn-lt"/>
              </a:rPr>
              <a:t>in damages.    </a:t>
            </a:r>
          </a:p>
          <a:p>
            <a:endParaRPr lang="en-US" sz="1200" dirty="0">
              <a:latin typeface="+mn-lt"/>
            </a:endParaRPr>
          </a:p>
          <a:p>
            <a:r>
              <a:rPr lang="en-US" sz="2400" dirty="0">
                <a:solidFill>
                  <a:srgbClr val="243F78"/>
                </a:solidFill>
                <a:latin typeface="+mn-lt"/>
              </a:rPr>
              <a:t>6. Reduce 311 and 911 calls for service</a:t>
            </a:r>
            <a:r>
              <a:rPr lang="en-US" sz="2400" dirty="0">
                <a:latin typeface="+mn-lt"/>
              </a:rPr>
              <a:t>: Six 911 flood related calls were recorded in the first nine months of 2017 alone; decreased flooding will help residents feel safer in their neighborhood.</a:t>
            </a:r>
          </a:p>
          <a:p>
            <a:endParaRPr lang="en-US" sz="1200" dirty="0">
              <a:latin typeface="+mn-lt"/>
            </a:endParaRPr>
          </a:p>
          <a:p>
            <a:r>
              <a:rPr lang="en-US" sz="2400" dirty="0">
                <a:solidFill>
                  <a:srgbClr val="243F78"/>
                </a:solidFill>
                <a:latin typeface="+mn-lt"/>
              </a:rPr>
              <a:t>7. Provide educational benefits: </a:t>
            </a:r>
            <a:r>
              <a:rPr lang="en-US" sz="2400" dirty="0">
                <a:latin typeface="+mn-lt"/>
              </a:rPr>
              <a:t>The surface </a:t>
            </a:r>
            <a:r>
              <a:rPr lang="en-US" sz="2400" dirty="0" err="1">
                <a:latin typeface="+mn-lt"/>
              </a:rPr>
              <a:t>bioswale</a:t>
            </a:r>
            <a:r>
              <a:rPr lang="en-US" sz="2400" dirty="0">
                <a:latin typeface="+mn-lt"/>
              </a:rPr>
              <a:t> will provide opportunities for education related to green infrastructure, flooding, and local habitat and ecology.</a:t>
            </a:r>
          </a:p>
          <a:p>
            <a:endParaRPr lang="en-US" sz="1200" dirty="0">
              <a:latin typeface="+mn-lt"/>
            </a:endParaRPr>
          </a:p>
          <a:p>
            <a:r>
              <a:rPr lang="en-US" sz="2400" dirty="0">
                <a:solidFill>
                  <a:srgbClr val="243F78"/>
                </a:solidFill>
                <a:latin typeface="+mn-lt"/>
              </a:rPr>
              <a:t>8. Provide ecosystem services: </a:t>
            </a:r>
            <a:r>
              <a:rPr lang="en-US" sz="2400" dirty="0">
                <a:latin typeface="+mn-lt"/>
              </a:rPr>
              <a:t>The project will enhance water quality by filtering water, and provide habitat for pollinators with native plants.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15629" r="14724" b="4346"/>
          <a:stretch/>
        </p:blipFill>
        <p:spPr>
          <a:xfrm rot="16200000">
            <a:off x="8860370" y="1721631"/>
            <a:ext cx="5195525" cy="66332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A74128-BA71-4197-B306-B076947053A9}"/>
              </a:ext>
            </a:extLst>
          </p:cNvPr>
          <p:cNvSpPr/>
          <p:nvPr/>
        </p:nvSpPr>
        <p:spPr>
          <a:xfrm>
            <a:off x="8325853" y="7692558"/>
            <a:ext cx="6448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rgbClr val="319C9A"/>
                </a:solidFill>
              </a:rPr>
              <a:t>311 and 911 calls related to flooding and drainage</a:t>
            </a:r>
          </a:p>
        </p:txBody>
      </p:sp>
      <p:pic>
        <p:nvPicPr>
          <p:cNvPr id="7" name="Picture 6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E5D96013-1445-4CB9-85ED-E83EBA30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5F1752-25D2-4A20-9EC0-153CADAA3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2D66D5-FCFD-45E4-BFE6-E8818B9272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4701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2863136" y="4419045"/>
            <a:ext cx="9818543" cy="1220320"/>
          </a:xfrm>
          <a:prstGeom prst="rect">
            <a:avLst/>
          </a:prstGeom>
        </p:spPr>
        <p:txBody>
          <a:bodyPr lIns="131289" tIns="65645" rIns="131289" bIns="65645" anchor="ctr"/>
          <a:lstStyle/>
          <a:p>
            <a:pPr algn="ctr" eaLnBrk="0" hangingPunct="0">
              <a:tabLst>
                <a:tab pos="1203736" algn="l"/>
              </a:tabLst>
              <a:defRPr/>
            </a:pPr>
            <a:endParaRPr lang="en-US" sz="9500" dirty="0">
              <a:solidFill>
                <a:srgbClr val="1F497D"/>
              </a:solidFill>
              <a:latin typeface="Tw Cen MT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70905" y="1334125"/>
            <a:ext cx="13790669" cy="7821985"/>
          </a:xfrm>
          <a:solidFill>
            <a:srgbClr val="131B47"/>
          </a:solidFill>
        </p:spPr>
        <p:txBody>
          <a:bodyPr/>
          <a:lstStyle/>
          <a:p>
            <a:endParaRPr lang="en-US" sz="4000" dirty="0">
              <a:solidFill>
                <a:srgbClr val="FFFFFF"/>
              </a:solidFill>
              <a:latin typeface="+mn-lt"/>
            </a:endParaRPr>
          </a:p>
          <a:p>
            <a:r>
              <a:rPr lang="en-US" sz="4000" dirty="0">
                <a:solidFill>
                  <a:srgbClr val="FFFFFF"/>
                </a:solidFill>
              </a:rPr>
              <a:t>NEXT STEPS</a:t>
            </a:r>
          </a:p>
          <a:p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3293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E6BC8C5-FA22-4044-8270-C1724A86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NEXT STEPS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8CCEB4-0213-4860-9849-95B76B04AD80}"/>
              </a:ext>
            </a:extLst>
          </p:cNvPr>
          <p:cNvSpPr/>
          <p:nvPr/>
        </p:nvSpPr>
        <p:spPr>
          <a:xfrm>
            <a:off x="872012" y="2234427"/>
            <a:ext cx="13672664" cy="60939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60% Design received a favorable BCR of 1.2.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>
              <a:latin typeface="+mn-l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90% Construction Documents and Final H/H Report were submitted to the City on December 6, 2018.</a:t>
            </a:r>
          </a:p>
          <a:p>
            <a:pPr>
              <a:spcAft>
                <a:spcPts val="0"/>
              </a:spcAft>
            </a:pPr>
            <a:endParaRPr lang="en-US" sz="3000" dirty="0">
              <a:latin typeface="+mn-l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Incorporate comments received from the City and FEMA, and feedback from the community</a:t>
            </a:r>
            <a:r>
              <a:rPr lang="en-US" sz="3000" dirty="0">
                <a:solidFill>
                  <a:srgbClr val="319C9A"/>
                </a:solidFill>
                <a:latin typeface="+mn-lt"/>
              </a:rPr>
              <a:t> </a:t>
            </a:r>
            <a:r>
              <a:rPr lang="en-US" sz="3000" dirty="0">
                <a:latin typeface="+mn-lt"/>
              </a:rPr>
              <a:t>into the project design.</a:t>
            </a:r>
          </a:p>
          <a:p>
            <a:pPr>
              <a:spcAft>
                <a:spcPts val="0"/>
              </a:spcAft>
            </a:pPr>
            <a:endParaRPr lang="en-US" sz="3000" dirty="0">
              <a:latin typeface="+mn-l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Finalize Construction Documents upon receipt of a positive BCR and move into bidding phase.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>
              <a:latin typeface="+mn-lt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Construction is anticipated to begin in </a:t>
            </a:r>
            <a:r>
              <a:rPr lang="en-US" sz="3000" b="1" dirty="0">
                <a:solidFill>
                  <a:srgbClr val="247270"/>
                </a:solidFill>
                <a:latin typeface="+mn-lt"/>
              </a:rPr>
              <a:t>April 2019</a:t>
            </a:r>
            <a:r>
              <a:rPr lang="en-US" sz="3000" dirty="0">
                <a:latin typeface="+mn-lt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000" dirty="0">
              <a:latin typeface="+mn-lt"/>
            </a:endParaRPr>
          </a:p>
        </p:txBody>
      </p:sp>
      <p:pic>
        <p:nvPicPr>
          <p:cNvPr id="4" name="Picture 3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C19E0F5C-9CA7-4141-A2E5-B541E8B1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DB9C42-53A8-474F-8FA5-B3AA57C2B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342D66-02BE-482B-AF7E-83F978C536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4424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15544800" cy="1844565"/>
          </a:xfrm>
          <a:solidFill>
            <a:srgbClr val="2B6A83">
              <a:alpha val="90000"/>
            </a:srgbClr>
          </a:solidFill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274320" algn="l"/>
            <a:r>
              <a:rPr lang="en-US" sz="8800" b="1" dirty="0">
                <a:ln/>
                <a:solidFill>
                  <a:schemeClr val="bg1"/>
                </a:solidFill>
                <a:latin typeface="+mj-lt"/>
                <a:ea typeface="Roboto Black" panose="02000000000000000000" pitchFamily="2" charset="0"/>
              </a:rPr>
              <a:t>Oak Park </a:t>
            </a:r>
          </a:p>
          <a:p>
            <a:pPr marL="274320" algn="l"/>
            <a:endParaRPr lang="en-US" sz="4000" b="1" dirty="0">
              <a:ln/>
              <a:solidFill>
                <a:schemeClr val="accent4"/>
              </a:solidFill>
              <a:latin typeface="+mj-lt"/>
              <a:ea typeface="Roboto Black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AAC4F1B-5AF9-42B0-A7D7-FE9B1A36FABB}"/>
              </a:ext>
            </a:extLst>
          </p:cNvPr>
          <p:cNvSpPr/>
          <p:nvPr/>
        </p:nvSpPr>
        <p:spPr bwMode="auto">
          <a:xfrm>
            <a:off x="11593756" y="0"/>
            <a:ext cx="3781407" cy="18603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236" y="160957"/>
            <a:ext cx="1770900" cy="428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9EDFF2-7DAF-4827-8E7B-3A40A3F21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409" y="666213"/>
            <a:ext cx="1951754" cy="1115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AD7793-5BC8-4567-A8F1-0E0EE4DDAB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83523" y="151770"/>
            <a:ext cx="1749970" cy="154102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-716887" y="1121876"/>
            <a:ext cx="14911103" cy="1672695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		</a:t>
            </a:r>
            <a:r>
              <a:rPr lang="en-US" sz="3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Stormwater Management &amp; Flood Mitigation Project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81C0BB-E04D-484F-A856-20E7D770B4C5}"/>
              </a:ext>
            </a:extLst>
          </p:cNvPr>
          <p:cNvSpPr/>
          <p:nvPr/>
        </p:nvSpPr>
        <p:spPr>
          <a:xfrm>
            <a:off x="0" y="-101408"/>
            <a:ext cx="15544800" cy="8248567"/>
          </a:xfrm>
          <a:prstGeom prst="rect">
            <a:avLst/>
          </a:prstGeom>
          <a:solidFill>
            <a:srgbClr val="0322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473C3059-3DA3-4FA7-AA77-B0C0CA5F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902" y="6941439"/>
            <a:ext cx="2423013" cy="24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A969680-DFD3-4ACB-851C-1086055B910B}"/>
              </a:ext>
            </a:extLst>
          </p:cNvPr>
          <p:cNvSpPr txBox="1">
            <a:spLocks/>
          </p:cNvSpPr>
          <p:nvPr/>
        </p:nvSpPr>
        <p:spPr>
          <a:xfrm>
            <a:off x="1165860" y="1151108"/>
            <a:ext cx="13213080" cy="34614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rgbClr val="000000"/>
                </a:solidFill>
                <a:latin typeface="Tw Cen MT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rgbClr val="000000"/>
                </a:solidFill>
                <a:latin typeface="Tw Cen MT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rgbClr val="000000"/>
                </a:solidFill>
                <a:latin typeface="Tw Cen MT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rgbClr val="000000"/>
                </a:solidFill>
                <a:latin typeface="Tw Cen MT" pitchFamily="34" charset="0"/>
              </a:defRPr>
            </a:lvl5pPr>
            <a:lvl6pPr marL="741599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chemeClr val="tx2"/>
                </a:solidFill>
                <a:latin typeface="Garamond" pitchFamily="18" charset="0"/>
              </a:defRPr>
            </a:lvl6pPr>
            <a:lvl7pPr marL="1483193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chemeClr val="tx2"/>
                </a:solidFill>
                <a:latin typeface="Garamond" pitchFamily="18" charset="0"/>
              </a:defRPr>
            </a:lvl7pPr>
            <a:lvl8pPr marL="2224792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chemeClr val="tx2"/>
                </a:solidFill>
                <a:latin typeface="Garamond" pitchFamily="18" charset="0"/>
              </a:defRPr>
            </a:lvl8pPr>
            <a:lvl9pPr marL="2966389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1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10000" kern="0" dirty="0"/>
              <a:t>Thank You</a:t>
            </a:r>
          </a:p>
          <a:p>
            <a:endParaRPr lang="en-US" kern="0" dirty="0"/>
          </a:p>
          <a:p>
            <a:r>
              <a:rPr lang="en-US" kern="0" dirty="0"/>
              <a:t>Questions and Feedback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6329E4-A132-463A-9003-AF37DD76C8EF}"/>
              </a:ext>
            </a:extLst>
          </p:cNvPr>
          <p:cNvSpPr txBox="1"/>
          <p:nvPr/>
        </p:nvSpPr>
        <p:spPr>
          <a:xfrm>
            <a:off x="0" y="4970484"/>
            <a:ext cx="1554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</a:rPr>
              <a:t>Oak Park Stormwater Management and Flood Mitigation Project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</a:rPr>
              <a:t>City of New Orleans – Hazard Mitigation Grant Program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</a:rPr>
              <a:t>90% Design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835D435-81A6-4BE1-A3CC-72791B9A8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55" y="8632054"/>
            <a:ext cx="2684243" cy="619493"/>
          </a:xfrm>
          <a:prstGeom prst="rect">
            <a:avLst/>
          </a:prstGeom>
        </p:spPr>
      </p:pic>
      <p:pic>
        <p:nvPicPr>
          <p:cNvPr id="16" name="Picture 2" descr="http://www.nola.gov/en/RESIDENTS/Department-Of-Public-Works/~/media/Images/Department%20of%20Public%20Works/publicworkslogo.ashx">
            <a:extLst>
              <a:ext uri="{FF2B5EF4-FFF2-40B4-BE49-F238E27FC236}">
                <a16:creationId xmlns:a16="http://schemas.microsoft.com/office/drawing/2014/main" xmlns="" id="{A8261D6B-7CA4-4090-9065-04E986C3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61" y="8593147"/>
            <a:ext cx="995176" cy="77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cityofno.com\cno-fs\UserData\Home1\mdjernigan\My Pictures\SWB Logo 0066CC and White.jpg">
            <a:extLst>
              <a:ext uri="{FF2B5EF4-FFF2-40B4-BE49-F238E27FC236}">
                <a16:creationId xmlns:a16="http://schemas.microsoft.com/office/drawing/2014/main" xmlns="" id="{2FBA717E-CCE1-4C99-BDEB-30279503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7" y="8601714"/>
            <a:ext cx="792794" cy="7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CF43D0C-28C7-4E48-BAEA-BD214C98DCC2}"/>
              </a:ext>
            </a:extLst>
          </p:cNvPr>
          <p:cNvSpPr txBox="1"/>
          <p:nvPr/>
        </p:nvSpPr>
        <p:spPr>
          <a:xfrm>
            <a:off x="0" y="6547504"/>
            <a:ext cx="155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</a:rPr>
              <a:t>Resilience Design Review Committee </a:t>
            </a:r>
            <a:r>
              <a:rPr lang="en-US" sz="2400">
                <a:solidFill>
                  <a:schemeClr val="bg1"/>
                </a:solidFill>
                <a:latin typeface="Segoe UI Semibold" panose="020B0702040204020203" pitchFamily="34" charset="0"/>
              </a:rPr>
              <a:t>– December 17, </a:t>
            </a:r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</a:rPr>
              <a:t>2018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786A703-E232-496A-9194-B09DE6CC71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59" y="8601713"/>
            <a:ext cx="792793" cy="11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0705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F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2863136" y="4419045"/>
            <a:ext cx="9818543" cy="1220320"/>
          </a:xfrm>
          <a:prstGeom prst="rect">
            <a:avLst/>
          </a:prstGeom>
        </p:spPr>
        <p:txBody>
          <a:bodyPr lIns="131289" tIns="65645" rIns="131289" bIns="65645" anchor="ctr"/>
          <a:lstStyle/>
          <a:p>
            <a:pPr algn="ctr" eaLnBrk="0" hangingPunct="0">
              <a:tabLst>
                <a:tab pos="1203736" algn="l"/>
              </a:tabLst>
              <a:defRPr/>
            </a:pPr>
            <a:endParaRPr lang="en-US" sz="9500" dirty="0">
              <a:solidFill>
                <a:srgbClr val="1F497D"/>
              </a:solidFill>
              <a:latin typeface="Tw Cen MT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70905" y="1334125"/>
            <a:ext cx="13790669" cy="7821985"/>
          </a:xfrm>
          <a:solidFill>
            <a:srgbClr val="243F78"/>
          </a:solidFill>
        </p:spPr>
        <p:txBody>
          <a:bodyPr/>
          <a:lstStyle/>
          <a:p>
            <a:endParaRPr lang="en-US" sz="4000" dirty="0">
              <a:solidFill>
                <a:srgbClr val="FFFFFF"/>
              </a:solidFill>
              <a:latin typeface="+mn-lt"/>
            </a:endParaRP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PROJECT OVERVIEW AND PURPOSE</a:t>
            </a:r>
          </a:p>
          <a:p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0844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833546B-B036-4573-BE4A-52F26E094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43F78"/>
                </a:solidFill>
                <a:latin typeface="+mn-lt"/>
              </a:rPr>
              <a:t>PROJECT OVERVIEW: LOCATION, PURPOSE, STATUS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171675-BA36-472E-B418-3F1B993E6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/>
          <a:stretch/>
        </p:blipFill>
        <p:spPr>
          <a:xfrm>
            <a:off x="873632" y="3050499"/>
            <a:ext cx="7630516" cy="57562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8E0BAE-84F7-4CFA-A836-2F96E3EBBC82}"/>
              </a:ext>
            </a:extLst>
          </p:cNvPr>
          <p:cNvSpPr/>
          <p:nvPr/>
        </p:nvSpPr>
        <p:spPr bwMode="auto">
          <a:xfrm>
            <a:off x="3020335" y="4676932"/>
            <a:ext cx="899409" cy="2031168"/>
          </a:xfrm>
          <a:prstGeom prst="rect">
            <a:avLst/>
          </a:prstGeom>
          <a:noFill/>
          <a:ln w="57150" cap="sq" cmpd="sng" algn="ctr">
            <a:solidFill>
              <a:srgbClr val="319C9A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D7EBBE1-19B4-47EA-A57D-9897309DBE27}"/>
              </a:ext>
            </a:extLst>
          </p:cNvPr>
          <p:cNvCxnSpPr>
            <a:cxnSpLocks/>
          </p:cNvCxnSpPr>
          <p:nvPr/>
        </p:nvCxnSpPr>
        <p:spPr bwMode="auto">
          <a:xfrm flipV="1">
            <a:off x="3432747" y="2668251"/>
            <a:ext cx="14991" cy="18033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319C9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E2EC829-7FD6-412B-929A-A16173543DCE}"/>
              </a:ext>
            </a:extLst>
          </p:cNvPr>
          <p:cNvCxnSpPr>
            <a:cxnSpLocks/>
          </p:cNvCxnSpPr>
          <p:nvPr/>
        </p:nvCxnSpPr>
        <p:spPr bwMode="auto">
          <a:xfrm flipV="1">
            <a:off x="3432747" y="2660754"/>
            <a:ext cx="5576342" cy="22485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319C9A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D023C0-57A4-4201-AC0E-A93789D36C5F}"/>
              </a:ext>
            </a:extLst>
          </p:cNvPr>
          <p:cNvSpPr txBox="1"/>
          <p:nvPr/>
        </p:nvSpPr>
        <p:spPr>
          <a:xfrm>
            <a:off x="9187510" y="2435851"/>
            <a:ext cx="546446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Transforms five vacant NORA-owned parcels on </a:t>
            </a:r>
            <a:r>
              <a:rPr lang="en-US" sz="3000" dirty="0" err="1">
                <a:latin typeface="+mn-lt"/>
              </a:rPr>
              <a:t>Perlita</a:t>
            </a:r>
            <a:r>
              <a:rPr lang="en-US" sz="3000" dirty="0">
                <a:latin typeface="+mn-lt"/>
              </a:rPr>
              <a:t> Street, and nearby planting strips along the street, into a </a:t>
            </a:r>
            <a:r>
              <a:rPr lang="en-US" sz="3000" b="1" dirty="0" err="1">
                <a:solidFill>
                  <a:srgbClr val="247270"/>
                </a:solidFill>
                <a:latin typeface="+mn-lt"/>
              </a:rPr>
              <a:t>stormwater</a:t>
            </a:r>
            <a:r>
              <a:rPr lang="en-US" sz="3000" b="1" dirty="0">
                <a:solidFill>
                  <a:srgbClr val="247270"/>
                </a:solidFill>
                <a:latin typeface="+mn-lt"/>
              </a:rPr>
              <a:t> management feature that reduces flood risk</a:t>
            </a:r>
          </a:p>
          <a:p>
            <a:endParaRPr lang="en-US" sz="3000" dirty="0">
              <a:latin typeface="+mn-lt"/>
            </a:endParaRPr>
          </a:p>
          <a:p>
            <a:r>
              <a:rPr lang="en-US" sz="3000" b="1" dirty="0">
                <a:solidFill>
                  <a:srgbClr val="247270"/>
                </a:solidFill>
                <a:latin typeface="+mn-lt"/>
              </a:rPr>
              <a:t>Location: </a:t>
            </a:r>
            <a:r>
              <a:rPr lang="en-US" sz="3000" dirty="0" err="1">
                <a:latin typeface="+mn-lt"/>
              </a:rPr>
              <a:t>Perlita</a:t>
            </a:r>
            <a:r>
              <a:rPr lang="en-US" sz="3000" dirty="0">
                <a:latin typeface="+mn-lt"/>
              </a:rPr>
              <a:t> Street, adjacent to Lake Area H.S. </a:t>
            </a:r>
          </a:p>
          <a:p>
            <a:endParaRPr lang="en-US" sz="3000" dirty="0">
              <a:latin typeface="+mn-lt"/>
            </a:endParaRPr>
          </a:p>
          <a:p>
            <a:r>
              <a:rPr lang="en-US" sz="3000" b="1" dirty="0">
                <a:solidFill>
                  <a:srgbClr val="247270"/>
                </a:solidFill>
                <a:latin typeface="+mn-lt"/>
              </a:rPr>
              <a:t>Status: </a:t>
            </a:r>
            <a:r>
              <a:rPr lang="en-US" sz="3000" dirty="0">
                <a:latin typeface="+mn-lt"/>
              </a:rPr>
              <a:t>90% design under Benefit-Cost Analysis review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EED7B5A-FB4B-4406-BCDB-17101E885E11}"/>
              </a:ext>
            </a:extLst>
          </p:cNvPr>
          <p:cNvSpPr/>
          <p:nvPr/>
        </p:nvSpPr>
        <p:spPr>
          <a:xfrm>
            <a:off x="4432610" y="6151676"/>
            <a:ext cx="7772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247270"/>
                </a:solidFill>
                <a:latin typeface="+mn-lt"/>
              </a:rPr>
              <a:t>Lake Area High School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33B7169-34B1-48FD-A8ED-E1E6679CC749}"/>
              </a:ext>
            </a:extLst>
          </p:cNvPr>
          <p:cNvSpPr/>
          <p:nvPr/>
        </p:nvSpPr>
        <p:spPr>
          <a:xfrm rot="5400000">
            <a:off x="2100031" y="7785713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+mn-lt"/>
              </a:rPr>
              <a:t>Perlita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Street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5BC81C2-536F-4E9B-8993-C6D02EC46E9D}"/>
              </a:ext>
            </a:extLst>
          </p:cNvPr>
          <p:cNvSpPr/>
          <p:nvPr/>
        </p:nvSpPr>
        <p:spPr>
          <a:xfrm>
            <a:off x="802690" y="8896527"/>
            <a:ext cx="7772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319C9A"/>
                </a:solidFill>
                <a:latin typeface="+mn-lt"/>
              </a:rPr>
              <a:t>Project Site </a:t>
            </a:r>
            <a:r>
              <a:rPr lang="en-US" sz="1600" dirty="0">
                <a:latin typeface="+mn-lt"/>
              </a:rPr>
              <a:t>: </a:t>
            </a:r>
            <a:r>
              <a:rPr lang="en-US" sz="1600" dirty="0"/>
              <a:t>27,720 square feet or .64 acres</a:t>
            </a:r>
            <a:r>
              <a:rPr lang="en-US" sz="1600" dirty="0">
                <a:latin typeface="+mn-lt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C8AB45F-01AA-4C97-A862-6C860B207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20" name="Picture 19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666FAB5F-C716-42BC-BA29-416D02A3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95EDE8A-E1EE-41CB-A180-AB2436C97C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9673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xmlns="" id="{005AB493-36DB-4987-85E6-F7349293E1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4" b="18594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A19E2CE-84F2-4465-9FAA-4514092086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36420" y="8847942"/>
            <a:ext cx="7605105" cy="407595"/>
          </a:xfrm>
        </p:spPr>
        <p:txBody>
          <a:bodyPr/>
          <a:lstStyle/>
          <a:p>
            <a:pPr algn="r"/>
            <a:r>
              <a:rPr lang="en-US" sz="2000" dirty="0">
                <a:solidFill>
                  <a:srgbClr val="319C9A"/>
                </a:solidFill>
                <a:latin typeface="+mn-lt"/>
              </a:rPr>
              <a:t>Five contiguous vacant parcels behind Lake Area High School </a:t>
            </a:r>
          </a:p>
          <a:p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xmlns="" id="{118FC62F-51B1-49C1-BF5D-2E9260377D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9" b="18609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9221333-55B8-45DA-BFBD-99A0DEC3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PROJECT SITE  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xmlns="" id="{0411EF37-7B3B-4CBB-9F58-EECDDEAC515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4" b="18594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xmlns="" id="{FC50E6F4-1E21-48DC-B321-2598180DE51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4395"/>
          <a:stretch>
            <a:fillRect/>
          </a:stretch>
        </p:blipFill>
        <p:spPr/>
      </p:pic>
      <p:pic>
        <p:nvPicPr>
          <p:cNvPr id="11" name="Picture 10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8E5FCA17-CEB2-4DF5-9642-22EAD1C2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5FF9CE-94A8-4552-9834-DEB8C2319B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F603E6-2EF3-4AFC-A845-1F5B1ED212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9429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833546B-B036-4573-BE4A-52F26E094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43F78"/>
                </a:solidFill>
                <a:latin typeface="+mn-lt"/>
              </a:rPr>
              <a:t>PROJECT CONTEXT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335948-050D-42B7-AF09-18A36AF7D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3" y="2423134"/>
            <a:ext cx="7829621" cy="5790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DCAED1-7E45-456E-BF84-085598E846CA}"/>
              </a:ext>
            </a:extLst>
          </p:cNvPr>
          <p:cNvSpPr txBox="1"/>
          <p:nvPr/>
        </p:nvSpPr>
        <p:spPr>
          <a:xfrm>
            <a:off x="873632" y="8244093"/>
            <a:ext cx="7841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43F78"/>
                </a:solidFill>
                <a:latin typeface="+mn-lt"/>
              </a:rPr>
              <a:t>Source: </a:t>
            </a:r>
            <a:r>
              <a:rPr lang="en-US" sz="1600" dirty="0">
                <a:latin typeface="+mn-lt"/>
              </a:rPr>
              <a:t>New Orleans Office of Resilience and Sustainability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27427BF-030C-40AE-ADDD-4C42174B8DC3}"/>
              </a:ext>
            </a:extLst>
          </p:cNvPr>
          <p:cNvSpPr/>
          <p:nvPr/>
        </p:nvSpPr>
        <p:spPr>
          <a:xfrm>
            <a:off x="9229725" y="2423135"/>
            <a:ext cx="5422252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The Oak Park project is part of the City’s work to create the </a:t>
            </a:r>
            <a:r>
              <a:rPr lang="en-US" sz="3000" dirty="0" err="1">
                <a:latin typeface="+mn-lt"/>
              </a:rPr>
              <a:t>Gentilly</a:t>
            </a:r>
            <a:r>
              <a:rPr lang="en-US" sz="3000" dirty="0">
                <a:latin typeface="+mn-lt"/>
              </a:rPr>
              <a:t> Resilience District. Other projects the City is undertaking in </a:t>
            </a:r>
            <a:r>
              <a:rPr lang="en-US" sz="3000" dirty="0" err="1">
                <a:latin typeface="+mn-lt"/>
              </a:rPr>
              <a:t>Gentilly</a:t>
            </a:r>
            <a:r>
              <a:rPr lang="en-US" sz="3000" dirty="0">
                <a:latin typeface="+mn-lt"/>
              </a:rPr>
              <a:t> can be seen on the map to the left. </a:t>
            </a:r>
            <a:r>
              <a:rPr lang="en-US" sz="3000" b="1" dirty="0">
                <a:solidFill>
                  <a:srgbClr val="247270"/>
                </a:solidFill>
                <a:latin typeface="+mn-lt"/>
              </a:rPr>
              <a:t>Oak Park is #9 </a:t>
            </a:r>
            <a:r>
              <a:rPr lang="en-US" sz="3000" dirty="0">
                <a:latin typeface="+mn-lt"/>
              </a:rPr>
              <a:t>on the map. </a:t>
            </a:r>
          </a:p>
        </p:txBody>
      </p:sp>
      <p:pic>
        <p:nvPicPr>
          <p:cNvPr id="9" name="Picture 8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D666E469-2237-4426-AA3E-C78A79A3F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3ADA9FC-6D73-4CCC-A5FD-6DF7CE71A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917AAC-7943-47CA-A8A0-BEED3CA105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1297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A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2863136" y="4419045"/>
            <a:ext cx="9818543" cy="1220320"/>
          </a:xfrm>
          <a:prstGeom prst="rect">
            <a:avLst/>
          </a:prstGeom>
        </p:spPr>
        <p:txBody>
          <a:bodyPr lIns="131289" tIns="65645" rIns="131289" bIns="65645" anchor="ctr"/>
          <a:lstStyle/>
          <a:p>
            <a:pPr algn="ctr" eaLnBrk="0" hangingPunct="0">
              <a:tabLst>
                <a:tab pos="1203736" algn="l"/>
              </a:tabLst>
              <a:defRPr/>
            </a:pPr>
            <a:endParaRPr lang="en-US" sz="9500" dirty="0">
              <a:solidFill>
                <a:srgbClr val="1F497D"/>
              </a:solidFill>
              <a:latin typeface="Tw Cen MT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70905" y="1334125"/>
            <a:ext cx="13790669" cy="7821985"/>
          </a:xfrm>
          <a:solidFill>
            <a:srgbClr val="2B6A83"/>
          </a:solidFill>
        </p:spPr>
        <p:txBody>
          <a:bodyPr/>
          <a:lstStyle/>
          <a:p>
            <a:endParaRPr lang="en-US" sz="4000" dirty="0">
              <a:solidFill>
                <a:srgbClr val="FFFFFF"/>
              </a:solidFill>
              <a:latin typeface="+mn-lt"/>
            </a:endParaRPr>
          </a:p>
          <a:p>
            <a:r>
              <a:rPr lang="en-US" sz="4000" dirty="0">
                <a:solidFill>
                  <a:srgbClr val="FFFFFF"/>
                </a:solidFill>
              </a:rPr>
              <a:t>EXISTING CONDITIONS</a:t>
            </a:r>
          </a:p>
          <a:p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3013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0354CE7-0657-490F-A1D5-8D41D33B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EXISTING DRAINAGE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3B36913-2875-46A5-AEF9-F7201B6C0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7981" r="28192" b="6807"/>
          <a:stretch/>
        </p:blipFill>
        <p:spPr>
          <a:xfrm>
            <a:off x="7820415" y="2027995"/>
            <a:ext cx="6829942" cy="6258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E682CD-37FD-45CE-8E27-AA216803BE2C}"/>
              </a:ext>
            </a:extLst>
          </p:cNvPr>
          <p:cNvSpPr/>
          <p:nvPr/>
        </p:nvSpPr>
        <p:spPr>
          <a:xfrm>
            <a:off x="12449113" y="8330514"/>
            <a:ext cx="2201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319C9A"/>
                </a:solidFill>
                <a:latin typeface="+mn-lt"/>
              </a:rPr>
              <a:t>Existing Drainage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852AB99-54FD-4FD7-8F41-C4E8254CE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3" t="75832" r="8465" b="7095"/>
          <a:stretch/>
        </p:blipFill>
        <p:spPr>
          <a:xfrm>
            <a:off x="7820415" y="8309741"/>
            <a:ext cx="1213154" cy="9203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B1608BF-C734-444A-AC6F-7147B85C9EDD}"/>
              </a:ext>
            </a:extLst>
          </p:cNvPr>
          <p:cNvSpPr/>
          <p:nvPr/>
        </p:nvSpPr>
        <p:spPr bwMode="auto">
          <a:xfrm rot="21243742">
            <a:off x="9272753" y="8585694"/>
            <a:ext cx="289704" cy="532729"/>
          </a:xfrm>
          <a:prstGeom prst="rect">
            <a:avLst/>
          </a:prstGeom>
          <a:noFill/>
          <a:ln w="38100" cap="sq" cmpd="sng" algn="ctr">
            <a:solidFill>
              <a:srgbClr val="319C9A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D08B61E-A523-48D5-9298-58A5603B7C4A}"/>
              </a:ext>
            </a:extLst>
          </p:cNvPr>
          <p:cNvSpPr/>
          <p:nvPr/>
        </p:nvSpPr>
        <p:spPr>
          <a:xfrm>
            <a:off x="9595151" y="8769903"/>
            <a:ext cx="1239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Project site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A40D174-0B13-4B4B-93FA-8A93C9C38380}"/>
              </a:ext>
            </a:extLst>
          </p:cNvPr>
          <p:cNvSpPr/>
          <p:nvPr/>
        </p:nvSpPr>
        <p:spPr bwMode="auto">
          <a:xfrm>
            <a:off x="10946140" y="4650059"/>
            <a:ext cx="578492" cy="1312228"/>
          </a:xfrm>
          <a:prstGeom prst="rect">
            <a:avLst/>
          </a:prstGeom>
          <a:noFill/>
          <a:ln w="57150" cap="sq" cmpd="sng" algn="ctr">
            <a:solidFill>
              <a:srgbClr val="319C9A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AB5C32C-CA2F-4CF7-A1CC-576E5CA97768}"/>
              </a:ext>
            </a:extLst>
          </p:cNvPr>
          <p:cNvSpPr txBox="1"/>
          <p:nvPr/>
        </p:nvSpPr>
        <p:spPr>
          <a:xfrm>
            <a:off x="872012" y="2125507"/>
            <a:ext cx="669966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+mn-lt"/>
              </a:rPr>
              <a:t>Currently, the entire project area drains toward a </a:t>
            </a:r>
            <a:r>
              <a:rPr lang="en-US" sz="2600" b="1" dirty="0">
                <a:solidFill>
                  <a:srgbClr val="247270"/>
                </a:solidFill>
                <a:latin typeface="+mn-lt"/>
              </a:rPr>
              <a:t>large culvert under Paris Avenue </a:t>
            </a:r>
            <a:r>
              <a:rPr lang="en-US" sz="2600" dirty="0">
                <a:solidFill>
                  <a:schemeClr val="accent6"/>
                </a:solidFill>
                <a:latin typeface="+mn-lt"/>
              </a:rPr>
              <a:t>(circled)</a:t>
            </a:r>
            <a:r>
              <a:rPr lang="en-US" sz="2600" dirty="0">
                <a:latin typeface="+mn-lt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+mn-lt"/>
              </a:rPr>
              <a:t>We found that the existing system can only accommodate the 100% annual chance (1 year) flood. This means that </a:t>
            </a:r>
            <a:r>
              <a:rPr lang="en-US" sz="2600" b="1" dirty="0">
                <a:solidFill>
                  <a:srgbClr val="247270"/>
                </a:solidFill>
                <a:latin typeface="+mn-lt"/>
              </a:rPr>
              <a:t>even normal rainfall events that happen every year </a:t>
            </a:r>
            <a:r>
              <a:rPr lang="en-US" sz="2600" dirty="0">
                <a:latin typeface="+mn-lt"/>
              </a:rPr>
              <a:t>will overflow the </a:t>
            </a:r>
            <a:r>
              <a:rPr lang="en-US" sz="2600" dirty="0" err="1">
                <a:latin typeface="+mn-lt"/>
              </a:rPr>
              <a:t>stormwater</a:t>
            </a:r>
            <a:r>
              <a:rPr lang="en-US" sz="2600" dirty="0">
                <a:latin typeface="+mn-lt"/>
              </a:rPr>
              <a:t> system and flood the streets.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+mn-lt"/>
              </a:rPr>
              <a:t>Our goal with this project is to decrease neighborhood flooding during a much more severe 10-year, 24-hour storm event (8.5 inches of rain). </a:t>
            </a:r>
          </a:p>
          <a:p>
            <a:pPr marL="1083684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F1D3D7B-E705-4431-A82E-B41B2321EBB3}"/>
              </a:ext>
            </a:extLst>
          </p:cNvPr>
          <p:cNvSpPr/>
          <p:nvPr/>
        </p:nvSpPr>
        <p:spPr bwMode="auto">
          <a:xfrm>
            <a:off x="13744575" y="1996560"/>
            <a:ext cx="578492" cy="6258223"/>
          </a:xfrm>
          <a:prstGeom prst="roundRect">
            <a:avLst/>
          </a:prstGeom>
          <a:noFill/>
          <a:ln w="635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CCBD7E8-67BE-4FB9-835C-216A4FDFBB53}"/>
              </a:ext>
            </a:extLst>
          </p:cNvPr>
          <p:cNvSpPr/>
          <p:nvPr/>
        </p:nvSpPr>
        <p:spPr bwMode="auto">
          <a:xfrm>
            <a:off x="10987222" y="8556120"/>
            <a:ext cx="578492" cy="552337"/>
          </a:xfrm>
          <a:prstGeom prst="roundRect">
            <a:avLst/>
          </a:prstGeom>
          <a:noFill/>
          <a:ln w="635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5C4A5CC-E66F-4C2D-92C1-F885323D52EF}"/>
              </a:ext>
            </a:extLst>
          </p:cNvPr>
          <p:cNvSpPr/>
          <p:nvPr/>
        </p:nvSpPr>
        <p:spPr>
          <a:xfrm>
            <a:off x="11612859" y="8769903"/>
            <a:ext cx="1734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Paris Ave culvert</a:t>
            </a:r>
          </a:p>
        </p:txBody>
      </p:sp>
      <p:pic>
        <p:nvPicPr>
          <p:cNvPr id="23" name="Picture 22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8AFCC50B-0859-47C7-9FC2-35703CFFD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7CEA503-4A5A-443E-8432-08FFA63FD6E7}"/>
              </a:ext>
            </a:extLst>
          </p:cNvPr>
          <p:cNvSpPr/>
          <p:nvPr/>
        </p:nvSpPr>
        <p:spPr>
          <a:xfrm>
            <a:off x="11773370" y="5036694"/>
            <a:ext cx="1574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319C9A"/>
                </a:solidFill>
              </a:rPr>
              <a:t>Lake Area High School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D835A9E-2FBE-445F-915B-4E7D4F986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078BFAF-5CBC-475B-8882-417D8C3DB8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7789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25FAD0F-2E7C-43C8-80E9-8DE50C62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EXISTING FLOODING CHALLENGES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B19DBFC-452C-4808-97F3-8512705D408D}"/>
              </a:ext>
            </a:extLst>
          </p:cNvPr>
          <p:cNvSpPr/>
          <p:nvPr/>
        </p:nvSpPr>
        <p:spPr>
          <a:xfrm>
            <a:off x="10639427" y="8433548"/>
            <a:ext cx="4010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247270"/>
                </a:solidFill>
                <a:latin typeface="+mn-lt"/>
              </a:rPr>
              <a:t>10 Year Storm Inundation Map – Existing Conditions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6940A7-9E05-4EDF-A535-D10B1A268ECF}"/>
              </a:ext>
            </a:extLst>
          </p:cNvPr>
          <p:cNvSpPr/>
          <p:nvPr/>
        </p:nvSpPr>
        <p:spPr bwMode="auto">
          <a:xfrm rot="21243742">
            <a:off x="12465511" y="4194828"/>
            <a:ext cx="375480" cy="751198"/>
          </a:xfrm>
          <a:prstGeom prst="rect">
            <a:avLst/>
          </a:prstGeom>
          <a:noFill/>
          <a:ln w="38100" cap="sq" cmpd="sng" algn="ctr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CDDBC80-ECE6-4D7C-ACFC-759E817C75D5}"/>
              </a:ext>
            </a:extLst>
          </p:cNvPr>
          <p:cNvSpPr/>
          <p:nvPr/>
        </p:nvSpPr>
        <p:spPr bwMode="auto">
          <a:xfrm rot="21243742">
            <a:off x="9702709" y="8645427"/>
            <a:ext cx="289704" cy="532729"/>
          </a:xfrm>
          <a:prstGeom prst="rect">
            <a:avLst/>
          </a:prstGeom>
          <a:noFill/>
          <a:ln w="38100" cap="sq" cmpd="sng" algn="ctr">
            <a:solidFill>
              <a:srgbClr val="319C9A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99E8FF-6DB7-4E37-B019-C6768B3C0E45}"/>
              </a:ext>
            </a:extLst>
          </p:cNvPr>
          <p:cNvSpPr/>
          <p:nvPr/>
        </p:nvSpPr>
        <p:spPr>
          <a:xfrm>
            <a:off x="9375318" y="8343224"/>
            <a:ext cx="944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Project site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6A908D3-F0F0-4027-B248-38F042185D15}"/>
              </a:ext>
            </a:extLst>
          </p:cNvPr>
          <p:cNvSpPr/>
          <p:nvPr/>
        </p:nvSpPr>
        <p:spPr>
          <a:xfrm>
            <a:off x="894443" y="2008754"/>
            <a:ext cx="700074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+mn-lt"/>
              </a:rPr>
              <a:t>The team modeled street flooding under current conditions for a 2 year, 5 year, and 10 year storm. </a:t>
            </a:r>
          </a:p>
          <a:p>
            <a:endParaRPr lang="en-US" sz="1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43F78"/>
                </a:solidFill>
                <a:latin typeface="+mn-lt"/>
              </a:rPr>
              <a:t>2 year Storm Conditions: </a:t>
            </a:r>
            <a:r>
              <a:rPr lang="en-US" sz="2600" dirty="0">
                <a:latin typeface="+mn-lt"/>
              </a:rPr>
              <a:t>Flooding encroaches past the street onto surrounding properties in certain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43F78"/>
                </a:solidFill>
                <a:latin typeface="+mn-lt"/>
              </a:rPr>
              <a:t>10 year Storm Conditions: </a:t>
            </a:r>
            <a:r>
              <a:rPr lang="en-US" sz="2600" dirty="0">
                <a:latin typeface="+mn-lt"/>
              </a:rPr>
              <a:t>Most of the neighborhood experiences more severe flooding that encroaches onto properties and the high school</a:t>
            </a:r>
          </a:p>
        </p:txBody>
      </p:sp>
      <p:pic>
        <p:nvPicPr>
          <p:cNvPr id="17" name="Picture 16" descr="https://1j3rac4ejwve1p3y0x1gprgk-wpengine.netdna-ssl.com/wp-content/uploads/nola-logo.png">
            <a:extLst>
              <a:ext uri="{FF2B5EF4-FFF2-40B4-BE49-F238E27FC236}">
                <a16:creationId xmlns:a16="http://schemas.microsoft.com/office/drawing/2014/main" xmlns="" id="{6C0221EF-653E-43EA-A775-4AEC8A869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2" y="9376249"/>
            <a:ext cx="565985" cy="5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D298EA-EAF6-41B0-98B8-5765DC073E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b="5102"/>
          <a:stretch/>
        </p:blipFill>
        <p:spPr>
          <a:xfrm>
            <a:off x="7868543" y="2036616"/>
            <a:ext cx="6781814" cy="6369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074B0D-D5AF-4B79-BFC1-FB6AB6FB36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15075" r="5316" b="24896"/>
          <a:stretch/>
        </p:blipFill>
        <p:spPr>
          <a:xfrm>
            <a:off x="7868543" y="8547962"/>
            <a:ext cx="1080623" cy="7276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6DB87DD-BF19-44E0-AB4D-4D9813AF7A93}"/>
              </a:ext>
            </a:extLst>
          </p:cNvPr>
          <p:cNvSpPr/>
          <p:nvPr/>
        </p:nvSpPr>
        <p:spPr>
          <a:xfrm>
            <a:off x="7789857" y="8354872"/>
            <a:ext cx="1566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Depth of Inundation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36D26B4-3734-409C-8BE8-8019C3C2A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7" y="9376249"/>
            <a:ext cx="1993369" cy="460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7216FE8-B064-4F83-9AC3-1404E344A4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13" b="24246"/>
          <a:stretch/>
        </p:blipFill>
        <p:spPr>
          <a:xfrm>
            <a:off x="12311400" y="9342131"/>
            <a:ext cx="617639" cy="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7835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HR&amp;A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dirty="0">
            <a:solidFill>
              <a:schemeClr val="bg1"/>
            </a:solidFill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B White In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ptx [Read-Only]" id="{D90CA7AD-C9E6-479E-9F9A-6B6437DF934C}" vid="{F88DFABC-5DB9-49D9-A434-C0C74CC2930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13310</TotalTime>
  <Words>1121</Words>
  <Application>Microsoft Office PowerPoint</Application>
  <PresentationFormat>Custom</PresentationFormat>
  <Paragraphs>145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Garamond</vt:lpstr>
      <vt:lpstr>Roboto</vt:lpstr>
      <vt:lpstr>Roboto Black</vt:lpstr>
      <vt:lpstr>Segoe UI Semibold</vt:lpstr>
      <vt:lpstr>Tw Cen MT</vt:lpstr>
      <vt:lpstr>Tw Cen MT Condensed</vt:lpstr>
      <vt:lpstr>Wingdings</vt:lpstr>
      <vt:lpstr>1_HR&amp;A Presentation Template</vt:lpstr>
      <vt:lpstr>PowerPoint Presentation</vt:lpstr>
      <vt:lpstr>PowerPoint Presentation</vt:lpstr>
      <vt:lpstr>PowerPoint Presentation</vt:lpstr>
      <vt:lpstr>PROJECT OVERVIEW: LOCATION, PURPOSE, STATUS</vt:lpstr>
      <vt:lpstr>PROJECT SITE  </vt:lpstr>
      <vt:lpstr>PROJECT CONTEXT</vt:lpstr>
      <vt:lpstr>PowerPoint Presentation</vt:lpstr>
      <vt:lpstr>EXISTING DRAINAGE </vt:lpstr>
      <vt:lpstr>EXISTING FLOODING CHALLENGES </vt:lpstr>
      <vt:lpstr>PowerPoint Presentation</vt:lpstr>
      <vt:lpstr>PROPOSED DESIGN </vt:lpstr>
      <vt:lpstr>PROPOSED DESIGN </vt:lpstr>
      <vt:lpstr>NORA LOT PLANTINGS</vt:lpstr>
      <vt:lpstr>UNDERGROUND WATER STORAGE TANK</vt:lpstr>
      <vt:lpstr>UNDERGROUND WATER STORAGE TANK</vt:lpstr>
      <vt:lpstr>BIOSWALES</vt:lpstr>
      <vt:lpstr>PowerPoint Presentation</vt:lpstr>
      <vt:lpstr>PowerPoint Presentation</vt:lpstr>
      <vt:lpstr>FLOODING REDUCTION: 10 YEAR STORM</vt:lpstr>
      <vt:lpstr>ADDITIONAL PROJECT BENEFITS</vt:lpstr>
      <vt:lpstr>ADDITIONAL PROJECT BENEFITS</vt:lpstr>
      <vt:lpstr>PowerPoint Presentation</vt:lpstr>
      <vt:lpstr>NEXT STEPS</vt:lpstr>
      <vt:lpstr>PowerPoint Presentation</vt:lpstr>
    </vt:vector>
  </TitlesOfParts>
  <Company>HR&amp;A Advisors,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Abelson</dc:creator>
  <cp:lastModifiedBy>Natalie N. Manning</cp:lastModifiedBy>
  <cp:revision>243</cp:revision>
  <cp:lastPrinted>2001-10-19T13:59:46Z</cp:lastPrinted>
  <dcterms:created xsi:type="dcterms:W3CDTF">2016-05-03T21:04:38Z</dcterms:created>
  <dcterms:modified xsi:type="dcterms:W3CDTF">2019-01-14T15:32:20Z</dcterms:modified>
</cp:coreProperties>
</file>