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handoutMasterIdLst>
    <p:handoutMasterId r:id="rId14"/>
  </p:handoutMasterIdLst>
  <p:sldIdLst>
    <p:sldId id="256" r:id="rId2"/>
    <p:sldId id="257" r:id="rId3"/>
    <p:sldId id="259" r:id="rId4"/>
    <p:sldId id="258" r:id="rId5"/>
    <p:sldId id="260" r:id="rId6"/>
    <p:sldId id="261" r:id="rId7"/>
    <p:sldId id="262" r:id="rId8"/>
    <p:sldId id="264" r:id="rId9"/>
    <p:sldId id="265" r:id="rId10"/>
    <p:sldId id="268"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67E"/>
    <a:srgbClr val="ECD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notesViewPr>
    <p:cSldViewPr snapToGrid="0">
      <p:cViewPr varScale="1">
        <p:scale>
          <a:sx n="83" d="100"/>
          <a:sy n="83" d="100"/>
        </p:scale>
        <p:origin x="3132"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80D187-1980-4EF1-B979-DD6D250CB28F}"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BF209FC-BB8F-4057-9F26-5182CC434450}" type="slidenum">
              <a:rPr lang="en-US" smtClean="0"/>
              <a:t>‹#›</a:t>
            </a:fld>
            <a:endParaRPr lang="en-US"/>
          </a:p>
        </p:txBody>
      </p:sp>
    </p:spTree>
    <p:extLst>
      <p:ext uri="{BB962C8B-B14F-4D97-AF65-F5344CB8AC3E}">
        <p14:creationId xmlns:p14="http://schemas.microsoft.com/office/powerpoint/2010/main" val="20119300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73484" y="1521953"/>
            <a:ext cx="5998997" cy="2123658"/>
          </a:xfrm>
        </p:spPr>
        <p:txBody>
          <a:bodyPr anchor="b">
            <a:normAutofit/>
          </a:bodyPr>
          <a:lstStyle>
            <a:lvl1pPr algn="r">
              <a:defRPr sz="4000" b="1">
                <a:solidFill>
                  <a:schemeClr val="accent4"/>
                </a:solidFill>
              </a:defRPr>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5573485" y="5198418"/>
            <a:ext cx="5998998" cy="350559"/>
          </a:xfrm>
        </p:spPr>
        <p:txBody>
          <a:bodyPr>
            <a:normAutofit/>
          </a:bodyPr>
          <a:lstStyle>
            <a:lvl1pPr marL="0" indent="0" algn="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Date</a:t>
            </a:r>
            <a:endParaRPr lang="en-US" dirty="0"/>
          </a:p>
        </p:txBody>
      </p:sp>
      <p:sp>
        <p:nvSpPr>
          <p:cNvPr id="24" name="TextBox 23"/>
          <p:cNvSpPr txBox="1"/>
          <p:nvPr userDrawn="1"/>
        </p:nvSpPr>
        <p:spPr>
          <a:xfrm>
            <a:off x="5573487" y="4875064"/>
            <a:ext cx="5998996" cy="369332"/>
          </a:xfrm>
          <a:prstGeom prst="rect">
            <a:avLst/>
          </a:prstGeom>
          <a:noFill/>
        </p:spPr>
        <p:txBody>
          <a:bodyPr wrap="square" rtlCol="0">
            <a:spAutoFit/>
          </a:bodyPr>
          <a:lstStyle/>
          <a:p>
            <a:pPr algn="r"/>
            <a:r>
              <a:rPr lang="en-US" b="1" dirty="0" smtClean="0"/>
              <a:t>City of New Orleans</a:t>
            </a:r>
            <a:endParaRPr lang="en-US" b="1" dirty="0"/>
          </a:p>
        </p:txBody>
      </p:sp>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28203"/>
          <a:stretch/>
        </p:blipFill>
        <p:spPr>
          <a:xfrm>
            <a:off x="0" y="0"/>
            <a:ext cx="4897518" cy="6858000"/>
          </a:xfrm>
          <a:prstGeom prst="rect">
            <a:avLst/>
          </a:prstGeom>
        </p:spPr>
      </p:pic>
      <p:cxnSp>
        <p:nvCxnSpPr>
          <p:cNvPr id="26" name="Straight Connector 25">
            <a:extLst>
              <a:ext uri="{FF2B5EF4-FFF2-40B4-BE49-F238E27FC236}">
                <a16:creationId xmlns:a16="http://schemas.microsoft.com/office/drawing/2014/main" xmlns="" id="{8EC1DD08-F5DA-C740-BADF-F49892C837A4}"/>
              </a:ext>
            </a:extLst>
          </p:cNvPr>
          <p:cNvCxnSpPr>
            <a:cxnSpLocks/>
          </p:cNvCxnSpPr>
          <p:nvPr userDrawn="1"/>
        </p:nvCxnSpPr>
        <p:spPr>
          <a:xfrm>
            <a:off x="5573486" y="4760275"/>
            <a:ext cx="5998997"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227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9"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a:t>
            </a:r>
          </a:p>
        </p:txBody>
      </p:sp>
      <p:sp>
        <p:nvSpPr>
          <p:cNvPr id="10"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dirty="0"/>
          </a:p>
        </p:txBody>
      </p:sp>
      <p:cxnSp>
        <p:nvCxnSpPr>
          <p:cNvPr id="11" name="Straight Connector 10">
            <a:extLst>
              <a:ext uri="{FF2B5EF4-FFF2-40B4-BE49-F238E27FC236}">
                <a16:creationId xmlns:a16="http://schemas.microsoft.com/office/drawing/2014/main" xmlns="" id="{86A57EAB-29A6-AD4F-8CA0-52EA4B0D69A2}"/>
              </a:ext>
            </a:extLst>
          </p:cNvPr>
          <p:cNvCxnSpPr>
            <a:cxnSpLocks/>
          </p:cNvCxnSpPr>
          <p:nvPr userDrawn="1"/>
        </p:nvCxnSpPr>
        <p:spPr>
          <a:xfrm>
            <a:off x="823686" y="1999380"/>
            <a:ext cx="10530114"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
        <p:nvSpPr>
          <p:cNvPr id="12" name="Text Placeholder 6"/>
          <p:cNvSpPr>
            <a:spLocks noGrp="1"/>
          </p:cNvSpPr>
          <p:nvPr>
            <p:ph type="body" sz="quarter" idx="12"/>
          </p:nvPr>
        </p:nvSpPr>
        <p:spPr>
          <a:xfrm>
            <a:off x="838199" y="2444901"/>
            <a:ext cx="10515601" cy="3732062"/>
          </a:xfrm>
        </p:spPr>
        <p:txBody>
          <a:bodyPr/>
          <a:lstStyle>
            <a:lvl1pPr marL="571500" indent="-571500">
              <a:spcBef>
                <a:spcPts val="1200"/>
              </a:spcBef>
              <a:buFont typeface="+mj-lt"/>
              <a:buAutoNum type="romanUcPeriod"/>
              <a:defRPr/>
            </a:lvl1pPr>
            <a:lvl2pPr marL="971550" indent="-514350">
              <a:spcBef>
                <a:spcPts val="1200"/>
              </a:spcBef>
              <a:buFont typeface="+mj-lt"/>
              <a:buAutoNum type="alphaUcPeriod"/>
              <a:defRPr/>
            </a:lvl2pPr>
            <a:lvl3pPr marL="1428750" indent="-514350">
              <a:buFont typeface="+mj-lt"/>
              <a:buAutoNum type="romanUcPeriod"/>
              <a:defRPr/>
            </a:lvl3pPr>
            <a:lvl4pPr marL="1771650" indent="-400050">
              <a:buFont typeface="+mj-lt"/>
              <a:buAutoNum type="romanUcPeriod"/>
              <a:defRPr/>
            </a:lvl4pPr>
            <a:lvl5pPr marL="2228850" indent="-400050">
              <a:buFont typeface="+mj-lt"/>
              <a:buAutoNum type="romanUcPeriod"/>
              <a:defRPr/>
            </a:lvl5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1454287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 City Planning Commission</a:t>
            </a:r>
          </a:p>
        </p:txBody>
      </p:sp>
      <p:sp>
        <p:nvSpPr>
          <p:cNvPr id="10"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dirty="0"/>
          </a:p>
        </p:txBody>
      </p:sp>
      <p:cxnSp>
        <p:nvCxnSpPr>
          <p:cNvPr id="11" name="Straight Connector 10">
            <a:extLst>
              <a:ext uri="{FF2B5EF4-FFF2-40B4-BE49-F238E27FC236}">
                <a16:creationId xmlns:a16="http://schemas.microsoft.com/office/drawing/2014/main" xmlns="" id="{86A57EAB-29A6-AD4F-8CA0-52EA4B0D69A2}"/>
              </a:ext>
            </a:extLst>
          </p:cNvPr>
          <p:cNvCxnSpPr>
            <a:cxnSpLocks/>
          </p:cNvCxnSpPr>
          <p:nvPr userDrawn="1"/>
        </p:nvCxnSpPr>
        <p:spPr>
          <a:xfrm>
            <a:off x="823686" y="1999380"/>
            <a:ext cx="10530114"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
        <p:nvSpPr>
          <p:cNvPr id="15" name="Text Placeholder 14"/>
          <p:cNvSpPr>
            <a:spLocks noGrp="1"/>
          </p:cNvSpPr>
          <p:nvPr>
            <p:ph type="body" sz="quarter" idx="14"/>
          </p:nvPr>
        </p:nvSpPr>
        <p:spPr>
          <a:xfrm>
            <a:off x="838200" y="1092196"/>
            <a:ext cx="10515600" cy="822960"/>
          </a:xfrm>
        </p:spPr>
        <p:txBody>
          <a:bodyPr>
            <a:normAutofit/>
          </a:bodyPr>
          <a:lstStyle>
            <a:lvl1pPr marL="0" indent="0">
              <a:buNone/>
              <a:defRPr sz="2400" i="1"/>
            </a:lvl1pPr>
          </a:lstStyle>
          <a:p>
            <a:pPr lvl="0"/>
            <a:r>
              <a:rPr lang="en-US" smtClean="0"/>
              <a:t>Click to edit Master text styles</a:t>
            </a:r>
          </a:p>
        </p:txBody>
      </p:sp>
    </p:spTree>
    <p:extLst>
      <p:ext uri="{BB962C8B-B14F-4D97-AF65-F5344CB8AC3E}">
        <p14:creationId xmlns:p14="http://schemas.microsoft.com/office/powerpoint/2010/main" val="3967781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1850" y="1709738"/>
            <a:ext cx="10515600" cy="2852737"/>
          </a:xfrm>
        </p:spPr>
        <p:txBody>
          <a:bodyPr anchor="b"/>
          <a:lstStyle>
            <a:lvl1pPr>
              <a:defRPr sz="6000">
                <a:solidFill>
                  <a:schemeClr val="accent4"/>
                </a:solidFill>
              </a:defRPr>
            </a:lvl1pPr>
          </a:lstStyle>
          <a:p>
            <a:r>
              <a:rPr lang="en-US" dirty="0" smtClean="0"/>
              <a:t>I. Section Title</a:t>
            </a:r>
            <a:endParaRPr lang="en-US" dirty="0"/>
          </a:p>
        </p:txBody>
      </p:sp>
    </p:spTree>
    <p:extLst>
      <p:ext uri="{BB962C8B-B14F-4D97-AF65-F5344CB8AC3E}">
        <p14:creationId xmlns:p14="http://schemas.microsoft.com/office/powerpoint/2010/main" val="2630384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444899"/>
            <a:ext cx="5181600" cy="37320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444899"/>
            <a:ext cx="5181600" cy="373206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838200" y="365125"/>
            <a:ext cx="10515600" cy="860171"/>
          </a:xfrm>
        </p:spPr>
        <p:txBody>
          <a:bodyPr/>
          <a:lstStyle/>
          <a:p>
            <a:r>
              <a:rPr lang="en-US" smtClean="0"/>
              <a:t>Click to edit Master title style</a:t>
            </a:r>
            <a:endParaRPr lang="en-US" dirty="0"/>
          </a:p>
        </p:txBody>
      </p:sp>
      <p:cxnSp>
        <p:nvCxnSpPr>
          <p:cNvPr id="9" name="Straight Connector 8">
            <a:extLst>
              <a:ext uri="{FF2B5EF4-FFF2-40B4-BE49-F238E27FC236}">
                <a16:creationId xmlns:a16="http://schemas.microsoft.com/office/drawing/2014/main" xmlns="" id="{86A57EAB-29A6-AD4F-8CA0-52EA4B0D69A2}"/>
              </a:ext>
            </a:extLst>
          </p:cNvPr>
          <p:cNvCxnSpPr>
            <a:cxnSpLocks/>
          </p:cNvCxnSpPr>
          <p:nvPr userDrawn="1"/>
        </p:nvCxnSpPr>
        <p:spPr>
          <a:xfrm>
            <a:off x="823686" y="1999380"/>
            <a:ext cx="10530114"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4"/>
          </p:nvPr>
        </p:nvSpPr>
        <p:spPr>
          <a:xfrm>
            <a:off x="838200" y="1092196"/>
            <a:ext cx="10515600" cy="822960"/>
          </a:xfrm>
        </p:spPr>
        <p:txBody>
          <a:bodyPr>
            <a:normAutofit/>
          </a:bodyPr>
          <a:lstStyle>
            <a:lvl1pPr marL="0" indent="0">
              <a:buNone/>
              <a:defRPr sz="2400" i="1"/>
            </a:lvl1pPr>
          </a:lstStyle>
          <a:p>
            <a:pPr lvl="0"/>
            <a:r>
              <a:rPr lang="en-US" smtClean="0"/>
              <a:t>Click to edit Master text styles</a:t>
            </a:r>
          </a:p>
        </p:txBody>
      </p:sp>
      <p:sp>
        <p:nvSpPr>
          <p:cNvPr id="16"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a:t>
            </a:r>
          </a:p>
        </p:txBody>
      </p:sp>
      <p:sp>
        <p:nvSpPr>
          <p:cNvPr id="17"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dirty="0"/>
          </a:p>
        </p:txBody>
      </p:sp>
      <p:pic>
        <p:nvPicPr>
          <p:cNvPr id="18" name="Picture 17">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Tree>
    <p:extLst>
      <p:ext uri="{BB962C8B-B14F-4D97-AF65-F5344CB8AC3E}">
        <p14:creationId xmlns:p14="http://schemas.microsoft.com/office/powerpoint/2010/main" val="3933850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2866369"/>
            <a:ext cx="5181600" cy="3310594"/>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866369"/>
            <a:ext cx="5181600" cy="3310594"/>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838200" y="365125"/>
            <a:ext cx="10515600" cy="860171"/>
          </a:xfrm>
        </p:spPr>
        <p:txBody>
          <a:bodyPr/>
          <a:lstStyle/>
          <a:p>
            <a:r>
              <a:rPr lang="en-US" smtClean="0"/>
              <a:t>Click to edit Master title style</a:t>
            </a:r>
            <a:endParaRPr lang="en-US" dirty="0"/>
          </a:p>
        </p:txBody>
      </p:sp>
      <p:cxnSp>
        <p:nvCxnSpPr>
          <p:cNvPr id="9" name="Straight Connector 8">
            <a:extLst>
              <a:ext uri="{FF2B5EF4-FFF2-40B4-BE49-F238E27FC236}">
                <a16:creationId xmlns:a16="http://schemas.microsoft.com/office/drawing/2014/main" xmlns="" id="{86A57EAB-29A6-AD4F-8CA0-52EA4B0D69A2}"/>
              </a:ext>
            </a:extLst>
          </p:cNvPr>
          <p:cNvCxnSpPr>
            <a:cxnSpLocks/>
          </p:cNvCxnSpPr>
          <p:nvPr userDrawn="1"/>
        </p:nvCxnSpPr>
        <p:spPr>
          <a:xfrm>
            <a:off x="823686" y="1999380"/>
            <a:ext cx="10530114"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4"/>
          </p:nvPr>
        </p:nvSpPr>
        <p:spPr>
          <a:xfrm>
            <a:off x="838200" y="1092196"/>
            <a:ext cx="10515600" cy="822960"/>
          </a:xfrm>
        </p:spPr>
        <p:txBody>
          <a:bodyPr>
            <a:normAutofit/>
          </a:bodyPr>
          <a:lstStyle>
            <a:lvl1pPr marL="0" indent="0">
              <a:buNone/>
              <a:defRPr sz="2400" i="1"/>
            </a:lvl1pPr>
          </a:lstStyle>
          <a:p>
            <a:pPr lvl="0"/>
            <a:r>
              <a:rPr lang="en-US" smtClean="0"/>
              <a:t>Click to edit Master text styles</a:t>
            </a:r>
          </a:p>
        </p:txBody>
      </p:sp>
      <p:sp>
        <p:nvSpPr>
          <p:cNvPr id="13" name="Text Placeholder 2"/>
          <p:cNvSpPr>
            <a:spLocks noGrp="1"/>
          </p:cNvSpPr>
          <p:nvPr>
            <p:ph type="body" idx="15"/>
          </p:nvPr>
        </p:nvSpPr>
        <p:spPr>
          <a:xfrm>
            <a:off x="839788" y="2444899"/>
            <a:ext cx="5180012" cy="421470"/>
          </a:xfrm>
          <a:solidFill>
            <a:schemeClr val="accent4"/>
          </a:solidFill>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ext Placeholder 4"/>
          <p:cNvSpPr>
            <a:spLocks noGrp="1"/>
          </p:cNvSpPr>
          <p:nvPr>
            <p:ph type="body" sz="quarter" idx="3"/>
          </p:nvPr>
        </p:nvSpPr>
        <p:spPr>
          <a:xfrm>
            <a:off x="6172200" y="2444899"/>
            <a:ext cx="5183188" cy="421470"/>
          </a:xfrm>
          <a:solidFill>
            <a:schemeClr val="accent4"/>
          </a:solidFill>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a:t>
            </a:r>
          </a:p>
        </p:txBody>
      </p:sp>
      <p:sp>
        <p:nvSpPr>
          <p:cNvPr id="17"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a:p>
        </p:txBody>
      </p:sp>
      <p:pic>
        <p:nvPicPr>
          <p:cNvPr id="18" name="Picture 17">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Tree>
    <p:extLst>
      <p:ext uri="{BB962C8B-B14F-4D97-AF65-F5344CB8AC3E}">
        <p14:creationId xmlns:p14="http://schemas.microsoft.com/office/powerpoint/2010/main" val="377400617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838200" y="365125"/>
            <a:ext cx="10515600" cy="860171"/>
          </a:xfrm>
        </p:spPr>
        <p:txBody>
          <a:bodyPr/>
          <a:lstStyle/>
          <a:p>
            <a:r>
              <a:rPr lang="en-US" smtClean="0"/>
              <a:t>Click to edit Master title style</a:t>
            </a:r>
            <a:endParaRPr lang="en-US" dirty="0"/>
          </a:p>
        </p:txBody>
      </p:sp>
      <p:cxnSp>
        <p:nvCxnSpPr>
          <p:cNvPr id="9" name="Straight Connector 8">
            <a:extLst>
              <a:ext uri="{FF2B5EF4-FFF2-40B4-BE49-F238E27FC236}">
                <a16:creationId xmlns:a16="http://schemas.microsoft.com/office/drawing/2014/main" xmlns="" id="{86A57EAB-29A6-AD4F-8CA0-52EA4B0D69A2}"/>
              </a:ext>
            </a:extLst>
          </p:cNvPr>
          <p:cNvCxnSpPr>
            <a:cxnSpLocks/>
          </p:cNvCxnSpPr>
          <p:nvPr userDrawn="1"/>
        </p:nvCxnSpPr>
        <p:spPr>
          <a:xfrm>
            <a:off x="823686" y="1999380"/>
            <a:ext cx="10530114" cy="0"/>
          </a:xfrm>
          <a:prstGeom prst="line">
            <a:avLst/>
          </a:prstGeom>
          <a:ln w="34925">
            <a:solidFill>
              <a:srgbClr val="AD2F01"/>
            </a:solidFill>
          </a:ln>
        </p:spPr>
        <p:style>
          <a:lnRef idx="1">
            <a:schemeClr val="accent1"/>
          </a:lnRef>
          <a:fillRef idx="0">
            <a:schemeClr val="accent1"/>
          </a:fillRef>
          <a:effectRef idx="0">
            <a:schemeClr val="accent1"/>
          </a:effectRef>
          <a:fontRef idx="minor">
            <a:schemeClr val="tx1"/>
          </a:fontRef>
        </p:style>
      </p:cxnSp>
      <p:sp>
        <p:nvSpPr>
          <p:cNvPr id="10" name="Text Placeholder 14"/>
          <p:cNvSpPr>
            <a:spLocks noGrp="1"/>
          </p:cNvSpPr>
          <p:nvPr>
            <p:ph type="body" sz="quarter" idx="14"/>
          </p:nvPr>
        </p:nvSpPr>
        <p:spPr>
          <a:xfrm>
            <a:off x="838200" y="1092196"/>
            <a:ext cx="10515600" cy="822960"/>
          </a:xfrm>
        </p:spPr>
        <p:txBody>
          <a:bodyPr>
            <a:normAutofit/>
          </a:bodyPr>
          <a:lstStyle>
            <a:lvl1pPr marL="0" indent="0">
              <a:buNone/>
              <a:defRPr sz="2400" i="1"/>
            </a:lvl1pPr>
          </a:lstStyle>
          <a:p>
            <a:pPr lvl="0"/>
            <a:r>
              <a:rPr lang="en-US" smtClean="0"/>
              <a:t>Click to edit Master text styles</a:t>
            </a:r>
          </a:p>
        </p:txBody>
      </p:sp>
      <p:sp>
        <p:nvSpPr>
          <p:cNvPr id="20"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a:t>
            </a:r>
          </a:p>
        </p:txBody>
      </p:sp>
      <p:sp>
        <p:nvSpPr>
          <p:cNvPr id="21"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a:p>
        </p:txBody>
      </p:sp>
      <p:pic>
        <p:nvPicPr>
          <p:cNvPr id="22" name="Picture 21">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Tree>
    <p:extLst>
      <p:ext uri="{BB962C8B-B14F-4D97-AF65-F5344CB8AC3E}">
        <p14:creationId xmlns:p14="http://schemas.microsoft.com/office/powerpoint/2010/main" val="257114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With Footers)">
    <p:spTree>
      <p:nvGrpSpPr>
        <p:cNvPr id="1" name=""/>
        <p:cNvGrpSpPr/>
        <p:nvPr/>
      </p:nvGrpSpPr>
      <p:grpSpPr>
        <a:xfrm>
          <a:off x="0" y="0"/>
          <a:ext cx="0" cy="0"/>
          <a:chOff x="0" y="0"/>
          <a:chExt cx="0" cy="0"/>
        </a:xfrm>
      </p:grpSpPr>
      <p:sp>
        <p:nvSpPr>
          <p:cNvPr id="9" name="Footer Placeholder 4"/>
          <p:cNvSpPr txBox="1">
            <a:spLocks/>
          </p:cNvSpPr>
          <p:nvPr userDrawn="1"/>
        </p:nvSpPr>
        <p:spPr>
          <a:xfrm>
            <a:off x="1239387" y="6356350"/>
            <a:ext cx="6914013" cy="365125"/>
          </a:xfrm>
          <a:prstGeom prst="rect">
            <a:avLst/>
          </a:prstGeom>
        </p:spPr>
        <p:txBody>
          <a:bodyPr vert="horz" lIns="91440" tIns="45720" rIns="91440" bIns="45720" rtlCol="0" anchor="ctr"/>
          <a:lstStyle>
            <a:defPPr>
              <a:defRPr lang="en-US"/>
            </a:defPPr>
            <a:lvl1pPr marL="0" algn="l"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City of New Orleans</a:t>
            </a:r>
          </a:p>
        </p:txBody>
      </p:sp>
      <p:sp>
        <p:nvSpPr>
          <p:cNvPr id="10" name="Slide Number Placeholder 5"/>
          <p:cNvSpPr txBox="1">
            <a:spLocks/>
          </p:cNvSpPr>
          <p:nvPr userDrawn="1"/>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8B5BA0-6825-4B13-AFCA-044D8F62CED4}" type="slidenum">
              <a:rPr lang="en-US" smtClean="0"/>
              <a:pPr/>
              <a:t>‹#›</a:t>
            </a:fld>
            <a:endParaRPr lang="en-US" dirty="0"/>
          </a:p>
        </p:txBody>
      </p:sp>
      <p:pic>
        <p:nvPicPr>
          <p:cNvPr id="13" name="Picture 12">
            <a:extLst>
              <a:ext uri="{FF2B5EF4-FFF2-40B4-BE49-F238E27FC236}">
                <a16:creationId xmlns:a16="http://schemas.microsoft.com/office/drawing/2014/main" xmlns="" id="{F9712991-EC0E-794F-ABB2-00B15AA932E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8200" y="6356350"/>
            <a:ext cx="401187" cy="365125"/>
          </a:xfrm>
          <a:prstGeom prst="rect">
            <a:avLst/>
          </a:prstGeom>
        </p:spPr>
      </p:pic>
    </p:spTree>
    <p:extLst>
      <p:ext uri="{BB962C8B-B14F-4D97-AF65-F5344CB8AC3E}">
        <p14:creationId xmlns:p14="http://schemas.microsoft.com/office/powerpoint/2010/main" val="599547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No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012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86017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2444900"/>
            <a:ext cx="10515600" cy="3732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39386" y="6356350"/>
            <a:ext cx="6914013" cy="365125"/>
          </a:xfrm>
          <a:prstGeom prst="rect">
            <a:avLst/>
          </a:prstGeom>
        </p:spPr>
        <p:txBody>
          <a:bodyPr vert="horz" lIns="91440" tIns="45720" rIns="91440" bIns="45720" rtlCol="0" anchor="ctr"/>
          <a:lstStyle>
            <a:lvl1pPr algn="l">
              <a:defRPr sz="1000" b="1">
                <a:solidFill>
                  <a:schemeClr val="tx1"/>
                </a:solidFill>
              </a:defRPr>
            </a:lvl1pPr>
          </a:lstStyle>
          <a:p>
            <a:r>
              <a:rPr lang="en-US" dirty="0" smtClean="0"/>
              <a:t>City of New Orleans</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solidFill>
              </a:defRPr>
            </a:lvl1pPr>
          </a:lstStyle>
          <a:p>
            <a:fld id="{238B5BA0-6825-4B13-AFCA-044D8F62CED4}" type="slidenum">
              <a:rPr lang="en-US" smtClean="0"/>
              <a:pPr/>
              <a:t>‹#›</a:t>
            </a:fld>
            <a:endParaRPr lang="en-US"/>
          </a:p>
        </p:txBody>
      </p:sp>
    </p:spTree>
    <p:extLst>
      <p:ext uri="{BB962C8B-B14F-4D97-AF65-F5344CB8AC3E}">
        <p14:creationId xmlns:p14="http://schemas.microsoft.com/office/powerpoint/2010/main" val="3936546515"/>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51" r:id="rId4"/>
    <p:sldLayoutId id="2147483652" r:id="rId5"/>
    <p:sldLayoutId id="2147483660" r:id="rId6"/>
    <p:sldLayoutId id="2147483661" r:id="rId7"/>
    <p:sldLayoutId id="2147483663" r:id="rId8"/>
    <p:sldLayoutId id="2147483662" r:id="rId9"/>
  </p:sldLayoutIdLst>
  <p:txStyles>
    <p:titleStyle>
      <a:lvl1pPr algn="l" defTabSz="914400" rtl="0" eaLnBrk="1" latinLnBrk="0" hangingPunct="1">
        <a:lnSpc>
          <a:spcPct val="10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www.nola.gov/cpc" TargetMode="External"/><Relationship Id="rId2" Type="http://schemas.openxmlformats.org/officeDocument/2006/relationships/image" Target="../media/image8.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hyperlink" Target="https://www.nola.gov/city-planning/major-studies-and-projects/small-box-retail-diversity-study/" TargetMode="External"/><Relationship Id="rId2" Type="http://schemas.openxmlformats.org/officeDocument/2006/relationships/hyperlink" Target="https://nola.gov/cpc"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Small Box Retail Diversity Study </a:t>
            </a:r>
            <a:endParaRPr lang="en-US" dirty="0"/>
          </a:p>
        </p:txBody>
      </p:sp>
      <p:sp>
        <p:nvSpPr>
          <p:cNvPr id="3" name="Subtitle 2"/>
          <p:cNvSpPr>
            <a:spLocks noGrp="1"/>
          </p:cNvSpPr>
          <p:nvPr>
            <p:ph type="subTitle" idx="1"/>
          </p:nvPr>
        </p:nvSpPr>
        <p:spPr/>
        <p:txBody>
          <a:bodyPr>
            <a:normAutofit lnSpcReduction="10000"/>
          </a:bodyPr>
          <a:lstStyle/>
          <a:p>
            <a:r>
              <a:rPr lang="en-US" dirty="0" smtClean="0"/>
              <a:t>City Planning Commission</a:t>
            </a:r>
            <a:endParaRPr lang="en-US" dirty="0"/>
          </a:p>
        </p:txBody>
      </p:sp>
    </p:spTree>
    <p:extLst>
      <p:ext uri="{BB962C8B-B14F-4D97-AF65-F5344CB8AC3E}">
        <p14:creationId xmlns:p14="http://schemas.microsoft.com/office/powerpoint/2010/main" val="1246196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Small Box Retail Diversity Study</a:t>
            </a:r>
          </a:p>
        </p:txBody>
      </p:sp>
      <p:sp>
        <p:nvSpPr>
          <p:cNvPr id="5" name="Text Placeholder 4"/>
          <p:cNvSpPr>
            <a:spLocks noGrp="1"/>
          </p:cNvSpPr>
          <p:nvPr>
            <p:ph type="body" sz="quarter" idx="14"/>
          </p:nvPr>
        </p:nvSpPr>
        <p:spPr/>
        <p:txBody>
          <a:bodyPr/>
          <a:lstStyle/>
          <a:p>
            <a:r>
              <a:rPr lang="en-US" dirty="0"/>
              <a:t>Current Comprehensive Zoning Ordinance </a:t>
            </a:r>
            <a:r>
              <a:rPr lang="en-US" dirty="0" smtClean="0"/>
              <a:t>Regulations</a:t>
            </a:r>
            <a:endParaRPr lang="en-US" dirty="0"/>
          </a:p>
          <a:p>
            <a:endParaRPr lang="en-US" dirty="0" smtClean="0"/>
          </a:p>
          <a:p>
            <a:endParaRPr lang="en-US" dirty="0"/>
          </a:p>
        </p:txBody>
      </p:sp>
      <p:sp>
        <p:nvSpPr>
          <p:cNvPr id="8" name="TextBox 7"/>
          <p:cNvSpPr txBox="1"/>
          <p:nvPr/>
        </p:nvSpPr>
        <p:spPr>
          <a:xfrm>
            <a:off x="856862" y="1545824"/>
            <a:ext cx="10515600" cy="369332"/>
          </a:xfrm>
          <a:prstGeom prst="rect">
            <a:avLst/>
          </a:prstGeom>
          <a:noFill/>
        </p:spPr>
        <p:txBody>
          <a:bodyPr wrap="square" rtlCol="0">
            <a:spAutoFit/>
          </a:bodyPr>
          <a:lstStyle/>
          <a:p>
            <a:pPr algn="just"/>
            <a:r>
              <a:rPr lang="en-US" b="1" dirty="0" smtClean="0"/>
              <a:t>Maximum Allowable Floor Area for Commercial Uses by Zoning District:</a:t>
            </a:r>
            <a:endParaRPr lang="en-US" b="1" dirty="0"/>
          </a:p>
        </p:txBody>
      </p:sp>
      <p:sp>
        <p:nvSpPr>
          <p:cNvPr id="14" name="Content Placeholder 1"/>
          <p:cNvSpPr txBox="1">
            <a:spLocks/>
          </p:cNvSpPr>
          <p:nvPr/>
        </p:nvSpPr>
        <p:spPr>
          <a:xfrm>
            <a:off x="2668555" y="3116423"/>
            <a:ext cx="1602922" cy="315374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endParaRPr lang="en-US" dirty="0" smtClean="0"/>
          </a:p>
        </p:txBody>
      </p:sp>
      <p:graphicFrame>
        <p:nvGraphicFramePr>
          <p:cNvPr id="18" name="Table 17"/>
          <p:cNvGraphicFramePr>
            <a:graphicFrameLocks noGrp="1"/>
          </p:cNvGraphicFramePr>
          <p:nvPr>
            <p:extLst>
              <p:ext uri="{D42A27DB-BD31-4B8C-83A1-F6EECF244321}">
                <p14:modId xmlns:p14="http://schemas.microsoft.com/office/powerpoint/2010/main" val="1734238268"/>
              </p:ext>
            </p:extLst>
          </p:nvPr>
        </p:nvGraphicFramePr>
        <p:xfrm>
          <a:off x="2547257" y="2220686"/>
          <a:ext cx="6932645" cy="4040975"/>
        </p:xfrm>
        <a:graphic>
          <a:graphicData uri="http://schemas.openxmlformats.org/drawingml/2006/table">
            <a:tbl>
              <a:tblPr firstRow="1" firstCol="1" bandRow="1">
                <a:tableStyleId>{5C22544A-7EE6-4342-B048-85BDC9FD1C3A}</a:tableStyleId>
              </a:tblPr>
              <a:tblGrid>
                <a:gridCol w="1486023"/>
                <a:gridCol w="5446622"/>
              </a:tblGrid>
              <a:tr h="279918">
                <a:tc>
                  <a:txBody>
                    <a:bodyPr/>
                    <a:lstStyle/>
                    <a:p>
                      <a:pPr marL="0" marR="0">
                        <a:spcBef>
                          <a:spcPts val="0"/>
                        </a:spcBef>
                        <a:spcAft>
                          <a:spcPts val="0"/>
                        </a:spcAft>
                      </a:pPr>
                      <a:r>
                        <a:rPr lang="en-US" sz="1000" cap="all" baseline="0" dirty="0">
                          <a:effectLst/>
                        </a:rPr>
                        <a:t>District</a:t>
                      </a:r>
                      <a:endParaRPr lang="en-US" sz="1000" cap="all" baseline="0" dirty="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spcBef>
                          <a:spcPts val="0"/>
                        </a:spcBef>
                        <a:spcAft>
                          <a:spcPts val="0"/>
                        </a:spcAft>
                      </a:pPr>
                      <a:r>
                        <a:rPr lang="en-US" sz="1000" cap="all" baseline="0" dirty="0">
                          <a:effectLst/>
                        </a:rPr>
                        <a:t>Maximum Total Floor Area – Commercial Use</a:t>
                      </a:r>
                      <a:endParaRPr lang="en-US" sz="1000" cap="all" baseline="0" dirty="0">
                        <a:effectLst/>
                        <a:latin typeface="Times New Roman" panose="02020603050405020304" pitchFamily="18" charset="0"/>
                        <a:ea typeface="Times New Roman" panose="02020603050405020304" pitchFamily="18" charset="0"/>
                      </a:endParaRPr>
                    </a:p>
                  </a:txBody>
                  <a:tcPr marL="57126" marR="57126" marT="0" marB="0" anchor="ctr"/>
                </a:tc>
              </a:tr>
              <a:tr h="186612">
                <a:tc>
                  <a:txBody>
                    <a:bodyPr/>
                    <a:lstStyle/>
                    <a:p>
                      <a:pPr marL="0" marR="0" algn="just">
                        <a:spcBef>
                          <a:spcPts val="0"/>
                        </a:spcBef>
                        <a:spcAft>
                          <a:spcPts val="0"/>
                        </a:spcAft>
                      </a:pPr>
                      <a:r>
                        <a:rPr lang="en-US" sz="1000">
                          <a:effectLst/>
                        </a:rPr>
                        <a:t>HMC-1</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lgn="just">
                        <a:spcBef>
                          <a:spcPts val="0"/>
                        </a:spcBef>
                        <a:spcAft>
                          <a:spcPts val="0"/>
                        </a:spcAft>
                      </a:pPr>
                      <a:r>
                        <a:rPr lang="en-US" sz="1000" dirty="0">
                          <a:effectLst/>
                        </a:rPr>
                        <a:t>3,000 SF</a:t>
                      </a:r>
                      <a:endParaRPr lang="en-US" sz="1000" dirty="0">
                        <a:effectLst/>
                        <a:latin typeface="Times New Roman" panose="02020603050405020304" pitchFamily="18" charset="0"/>
                        <a:ea typeface="Times New Roman" panose="02020603050405020304" pitchFamily="18" charset="0"/>
                      </a:endParaRPr>
                    </a:p>
                  </a:txBody>
                  <a:tcPr marL="57126" marR="57126" marT="0" marB="0" anchor="ctr"/>
                </a:tc>
              </a:tr>
              <a:tr h="323461">
                <a:tc>
                  <a:txBody>
                    <a:bodyPr/>
                    <a:lstStyle/>
                    <a:p>
                      <a:pPr marL="0" marR="0" algn="just">
                        <a:spcBef>
                          <a:spcPts val="0"/>
                        </a:spcBef>
                        <a:spcAft>
                          <a:spcPts val="0"/>
                        </a:spcAft>
                      </a:pPr>
                      <a:r>
                        <a:rPr lang="en-US" sz="1000">
                          <a:effectLst/>
                        </a:rPr>
                        <a:t>HMC-2</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lgn="just">
                        <a:spcBef>
                          <a:spcPts val="0"/>
                        </a:spcBef>
                        <a:spcAft>
                          <a:spcPts val="0"/>
                        </a:spcAft>
                      </a:pPr>
                      <a:r>
                        <a:rPr lang="en-US" sz="1000" dirty="0">
                          <a:effectLst/>
                        </a:rPr>
                        <a:t>Permitted up to 10,000sf  </a:t>
                      </a:r>
                    </a:p>
                    <a:p>
                      <a:pPr marL="0" marR="0" algn="just">
                        <a:spcBef>
                          <a:spcPts val="0"/>
                        </a:spcBef>
                        <a:spcAft>
                          <a:spcPts val="0"/>
                        </a:spcAft>
                      </a:pPr>
                      <a:r>
                        <a:rPr lang="en-US" sz="1000" dirty="0" smtClean="0">
                          <a:effectLst/>
                        </a:rPr>
                        <a:t>Conditional </a:t>
                      </a:r>
                      <a:r>
                        <a:rPr lang="en-US" sz="1000" dirty="0">
                          <a:effectLst/>
                        </a:rPr>
                        <a:t>use approval required for over 10,000sf of total floor area</a:t>
                      </a:r>
                      <a:endParaRPr lang="en-US" sz="1000" dirty="0">
                        <a:effectLst/>
                        <a:latin typeface="Times New Roman" panose="02020603050405020304" pitchFamily="18" charset="0"/>
                        <a:ea typeface="Times New Roman" panose="02020603050405020304" pitchFamily="18" charset="0"/>
                      </a:endParaRPr>
                    </a:p>
                  </a:txBody>
                  <a:tcPr marL="57126" marR="57126" marT="0" marB="0" anchor="ctr"/>
                </a:tc>
              </a:tr>
              <a:tr h="380838">
                <a:tc>
                  <a:txBody>
                    <a:bodyPr/>
                    <a:lstStyle/>
                    <a:p>
                      <a:pPr marL="0" marR="0" algn="just">
                        <a:spcBef>
                          <a:spcPts val="0"/>
                        </a:spcBef>
                        <a:spcAft>
                          <a:spcPts val="0"/>
                        </a:spcAft>
                      </a:pPr>
                      <a:r>
                        <a:rPr lang="en-US" sz="1000">
                          <a:effectLst/>
                        </a:rPr>
                        <a:t>HU-B1A</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Permitted up to 5,000sf of total floor area</a:t>
                      </a:r>
                    </a:p>
                    <a:p>
                      <a:pPr marL="0" marR="0"/>
                      <a:r>
                        <a:rPr lang="en-US" sz="1000">
                          <a:effectLst/>
                        </a:rPr>
                        <a:t>Conditional use approval required for 5,000sf to 10,000sf of total floor area</a:t>
                      </a:r>
                    </a:p>
                    <a:p>
                      <a:pPr marL="0" marR="0"/>
                      <a:r>
                        <a:rPr lang="en-US" sz="1000">
                          <a:effectLst/>
                        </a:rPr>
                        <a:t>Uses with over 10,000sf of total floor area are prohibited</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380838">
                <a:tc>
                  <a:txBody>
                    <a:bodyPr/>
                    <a:lstStyle/>
                    <a:p>
                      <a:pPr marL="0" marR="0" algn="just">
                        <a:spcBef>
                          <a:spcPts val="0"/>
                        </a:spcBef>
                        <a:spcAft>
                          <a:spcPts val="0"/>
                        </a:spcAft>
                      </a:pPr>
                      <a:r>
                        <a:rPr lang="en-US" sz="1000">
                          <a:effectLst/>
                        </a:rPr>
                        <a:t>HU-B1</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dirty="0">
                          <a:effectLst/>
                        </a:rPr>
                        <a:t>Permitted up to 5,000sf of total floor area</a:t>
                      </a:r>
                    </a:p>
                    <a:p>
                      <a:pPr marL="0" marR="0"/>
                      <a:r>
                        <a:rPr lang="en-US" sz="1000" dirty="0">
                          <a:effectLst/>
                        </a:rPr>
                        <a:t>Conditional use approval required for over 5,000sf of total floor area</a:t>
                      </a:r>
                    </a:p>
                    <a:p>
                      <a:pPr marL="0" marR="0"/>
                      <a:r>
                        <a:rPr lang="en-US" sz="1000" dirty="0">
                          <a:effectLst/>
                        </a:rPr>
                        <a:t>Uses with over 10,000sf of total floor area are prohibited</a:t>
                      </a:r>
                      <a:endParaRPr lang="en-US" sz="1000" dirty="0">
                        <a:effectLst/>
                        <a:latin typeface="Times New Roman" panose="02020603050405020304" pitchFamily="18" charset="0"/>
                        <a:ea typeface="Times New Roman" panose="02020603050405020304" pitchFamily="18" charset="0"/>
                      </a:endParaRPr>
                    </a:p>
                  </a:txBody>
                  <a:tcPr marL="57126" marR="57126" marT="0" marB="0" anchor="ctr"/>
                </a:tc>
              </a:tr>
              <a:tr h="380838">
                <a:tc>
                  <a:txBody>
                    <a:bodyPr/>
                    <a:lstStyle/>
                    <a:p>
                      <a:pPr marL="0" marR="0" algn="just">
                        <a:spcBef>
                          <a:spcPts val="0"/>
                        </a:spcBef>
                        <a:spcAft>
                          <a:spcPts val="0"/>
                        </a:spcAft>
                      </a:pPr>
                      <a:r>
                        <a:rPr lang="en-US" sz="1000">
                          <a:effectLst/>
                        </a:rPr>
                        <a:t>HU-MU</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Permitted up to 5,000sf of total floor area</a:t>
                      </a:r>
                    </a:p>
                    <a:p>
                      <a:pPr marL="0" marR="0"/>
                      <a:r>
                        <a:rPr lang="en-US" sz="1000">
                          <a:effectLst/>
                        </a:rPr>
                        <a:t>Conditional use approval required for over 5,000sf of total floor area</a:t>
                      </a:r>
                    </a:p>
                    <a:p>
                      <a:pPr marL="0" marR="0"/>
                      <a:r>
                        <a:rPr lang="en-US" sz="1000">
                          <a:effectLst/>
                        </a:rPr>
                        <a:t>Uses with over 10,000sf of total floor area are prohibited</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253892">
                <a:tc>
                  <a:txBody>
                    <a:bodyPr/>
                    <a:lstStyle/>
                    <a:p>
                      <a:pPr marL="0" marR="0" algn="just">
                        <a:spcBef>
                          <a:spcPts val="0"/>
                        </a:spcBef>
                        <a:spcAft>
                          <a:spcPts val="0"/>
                        </a:spcAft>
                      </a:pPr>
                      <a:r>
                        <a:rPr lang="en-US" sz="1000">
                          <a:effectLst/>
                        </a:rPr>
                        <a:t>S-B1</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dirty="0">
                          <a:effectLst/>
                        </a:rPr>
                        <a:t>Permitted up to 5,000sf of total floor area</a:t>
                      </a:r>
                    </a:p>
                    <a:p>
                      <a:pPr marL="0" marR="0"/>
                      <a:r>
                        <a:rPr lang="en-US" sz="1000" dirty="0">
                          <a:effectLst/>
                        </a:rPr>
                        <a:t>Conditional use approval required for 5,000 or more square feet of total floor area</a:t>
                      </a:r>
                      <a:endParaRPr lang="en-US" sz="1000" dirty="0">
                        <a:effectLst/>
                        <a:latin typeface="Times New Roman" panose="02020603050405020304" pitchFamily="18" charset="0"/>
                        <a:ea typeface="Times New Roman" panose="02020603050405020304" pitchFamily="18" charset="0"/>
                      </a:endParaRPr>
                    </a:p>
                  </a:txBody>
                  <a:tcPr marL="57126" marR="57126" marT="0" marB="0" anchor="ctr"/>
                </a:tc>
              </a:tr>
              <a:tr h="253892">
                <a:tc>
                  <a:txBody>
                    <a:bodyPr/>
                    <a:lstStyle/>
                    <a:p>
                      <a:pPr marL="0" marR="0" algn="just">
                        <a:spcBef>
                          <a:spcPts val="0"/>
                        </a:spcBef>
                        <a:spcAft>
                          <a:spcPts val="0"/>
                        </a:spcAft>
                      </a:pPr>
                      <a:r>
                        <a:rPr lang="en-US" sz="1000">
                          <a:effectLst/>
                        </a:rPr>
                        <a:t>S-B2</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Permitted up to 25,000sf of total floor area</a:t>
                      </a:r>
                    </a:p>
                    <a:p>
                      <a:pPr marL="0" marR="0"/>
                      <a:r>
                        <a:rPr lang="en-US" sz="1000">
                          <a:effectLst/>
                        </a:rPr>
                        <a:t>Conditional use approval required for 25,000 or more square feet of total floor area</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253892">
                <a:tc>
                  <a:txBody>
                    <a:bodyPr/>
                    <a:lstStyle/>
                    <a:p>
                      <a:pPr marL="0" marR="0" algn="just">
                        <a:spcBef>
                          <a:spcPts val="0"/>
                        </a:spcBef>
                        <a:spcAft>
                          <a:spcPts val="0"/>
                        </a:spcAft>
                      </a:pPr>
                      <a:r>
                        <a:rPr lang="en-US" sz="1000">
                          <a:effectLst/>
                        </a:rPr>
                        <a:t>S-LB1</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Permitted up to 5,000sf of total floor area</a:t>
                      </a:r>
                    </a:p>
                    <a:p>
                      <a:pPr marL="0" marR="0"/>
                      <a:r>
                        <a:rPr lang="en-US" sz="1000">
                          <a:effectLst/>
                        </a:rPr>
                        <a:t>Conditional use approval required for 5,000 or more square feet of total floor area</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253892">
                <a:tc>
                  <a:txBody>
                    <a:bodyPr/>
                    <a:lstStyle/>
                    <a:p>
                      <a:pPr marL="0" marR="0" algn="just">
                        <a:spcBef>
                          <a:spcPts val="0"/>
                        </a:spcBef>
                        <a:spcAft>
                          <a:spcPts val="0"/>
                        </a:spcAft>
                      </a:pPr>
                      <a:r>
                        <a:rPr lang="en-US" sz="1000">
                          <a:effectLst/>
                        </a:rPr>
                        <a:t>S-LB2</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Permitted up to 5,000sf of total floor area</a:t>
                      </a:r>
                    </a:p>
                    <a:p>
                      <a:pPr marL="0" marR="0"/>
                      <a:r>
                        <a:rPr lang="en-US" sz="1000">
                          <a:effectLst/>
                        </a:rPr>
                        <a:t>Conditional use approval required for 5,000 or more square feet of total floor area</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152335">
                <a:tc>
                  <a:txBody>
                    <a:bodyPr/>
                    <a:lstStyle/>
                    <a:p>
                      <a:pPr marL="0" marR="0" algn="just">
                        <a:spcBef>
                          <a:spcPts val="0"/>
                        </a:spcBef>
                        <a:spcAft>
                          <a:spcPts val="0"/>
                        </a:spcAft>
                      </a:pPr>
                      <a:r>
                        <a:rPr lang="en-US" sz="1000">
                          <a:effectLst/>
                        </a:rPr>
                        <a:t>S-LC</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a:effectLst/>
                        </a:rPr>
                        <a:t>None</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r>
              <a:tr h="507784">
                <a:tc>
                  <a:txBody>
                    <a:bodyPr/>
                    <a:lstStyle/>
                    <a:p>
                      <a:pPr marL="0" marR="0" algn="just">
                        <a:spcBef>
                          <a:spcPts val="0"/>
                        </a:spcBef>
                        <a:spcAft>
                          <a:spcPts val="0"/>
                        </a:spcAft>
                      </a:pPr>
                      <a:r>
                        <a:rPr lang="en-US" sz="1000">
                          <a:effectLst/>
                        </a:rPr>
                        <a:t>S-MU</a:t>
                      </a:r>
                      <a:endParaRPr lang="en-US" sz="1000">
                        <a:effectLst/>
                        <a:latin typeface="Times New Roman" panose="02020603050405020304" pitchFamily="18" charset="0"/>
                        <a:ea typeface="Times New Roman" panose="02020603050405020304" pitchFamily="18" charset="0"/>
                      </a:endParaRPr>
                    </a:p>
                  </a:txBody>
                  <a:tcPr marL="57126" marR="57126" marT="0" marB="0" anchor="ctr"/>
                </a:tc>
                <a:tc>
                  <a:txBody>
                    <a:bodyPr/>
                    <a:lstStyle/>
                    <a:p>
                      <a:pPr marL="0" marR="0"/>
                      <a:r>
                        <a:rPr lang="en-US" sz="1000" dirty="0">
                          <a:effectLst/>
                        </a:rPr>
                        <a:t>Permitted up to 5,000sf of total floor area (ground floor only)</a:t>
                      </a:r>
                    </a:p>
                    <a:p>
                      <a:pPr marL="0" marR="0"/>
                      <a:r>
                        <a:rPr lang="en-US" sz="1000" dirty="0">
                          <a:effectLst/>
                        </a:rPr>
                        <a:t>Conditional use approval required for 5,000 or more square feet of total floor area</a:t>
                      </a:r>
                    </a:p>
                    <a:p>
                      <a:pPr marL="0" marR="0"/>
                      <a:r>
                        <a:rPr lang="en-US" sz="1000" dirty="0">
                          <a:effectLst/>
                        </a:rPr>
                        <a:t>No stand-alone commercial uses are allowed unless on the same lot as multi-family residential</a:t>
                      </a:r>
                      <a:endParaRPr lang="en-US" sz="1000" dirty="0">
                        <a:effectLst/>
                        <a:latin typeface="Times New Roman" panose="02020603050405020304" pitchFamily="18" charset="0"/>
                        <a:ea typeface="Times New Roman" panose="02020603050405020304" pitchFamily="18" charset="0"/>
                      </a:endParaRPr>
                    </a:p>
                  </a:txBody>
                  <a:tcPr marL="57126" marR="57126" marT="0" marB="0" anchor="ctr"/>
                </a:tc>
              </a:tr>
            </a:tbl>
          </a:graphicData>
        </a:graphic>
      </p:graphicFrame>
    </p:spTree>
    <p:extLst>
      <p:ext uri="{BB962C8B-B14F-4D97-AF65-F5344CB8AC3E}">
        <p14:creationId xmlns:p14="http://schemas.microsoft.com/office/powerpoint/2010/main" val="4280008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771525" y="2099388"/>
            <a:ext cx="1869038" cy="4259821"/>
          </a:xfrm>
          <a:prstGeom prst="rect">
            <a:avLst/>
          </a:prstGeom>
        </p:spPr>
      </p:pic>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Text Placeholder 2"/>
          <p:cNvSpPr>
            <a:spLocks noGrp="1"/>
          </p:cNvSpPr>
          <p:nvPr>
            <p:ph type="body" sz="quarter" idx="14"/>
          </p:nvPr>
        </p:nvSpPr>
        <p:spPr/>
        <p:txBody>
          <a:bodyPr/>
          <a:lstStyle/>
          <a:p>
            <a:r>
              <a:rPr lang="en-US" dirty="0" smtClean="0"/>
              <a:t>How to Provide Input: </a:t>
            </a:r>
            <a:r>
              <a:rPr lang="en-US" dirty="0" smtClean="0">
                <a:hlinkClick r:id="rId3"/>
              </a:rPr>
              <a:t>https://www.nola.gov/cpc</a:t>
            </a:r>
            <a:r>
              <a:rPr lang="en-US" dirty="0" smtClean="0"/>
              <a:t> </a:t>
            </a:r>
            <a:endParaRPr lang="en-US" dirty="0"/>
          </a:p>
        </p:txBody>
      </p:sp>
      <p:sp>
        <p:nvSpPr>
          <p:cNvPr id="8" name="TextBox 7"/>
          <p:cNvSpPr txBox="1"/>
          <p:nvPr/>
        </p:nvSpPr>
        <p:spPr>
          <a:xfrm>
            <a:off x="379637" y="2015410"/>
            <a:ext cx="335902" cy="338554"/>
          </a:xfrm>
          <a:prstGeom prst="rect">
            <a:avLst/>
          </a:prstGeom>
          <a:noFill/>
        </p:spPr>
        <p:txBody>
          <a:bodyPr wrap="square" rtlCol="0">
            <a:spAutoFit/>
          </a:bodyPr>
          <a:lstStyle/>
          <a:p>
            <a:r>
              <a:rPr lang="en-US" sz="1600" b="1" dirty="0" smtClean="0">
                <a:solidFill>
                  <a:schemeClr val="accent4"/>
                </a:solidFill>
              </a:rPr>
              <a:t>1</a:t>
            </a:r>
            <a:endParaRPr lang="en-US" sz="1600" b="1" dirty="0">
              <a:solidFill>
                <a:schemeClr val="accent4"/>
              </a:solidFill>
            </a:endParaRPr>
          </a:p>
        </p:txBody>
      </p:sp>
      <p:sp>
        <p:nvSpPr>
          <p:cNvPr id="9" name="TextBox 8"/>
          <p:cNvSpPr txBox="1"/>
          <p:nvPr/>
        </p:nvSpPr>
        <p:spPr>
          <a:xfrm>
            <a:off x="406074" y="5810319"/>
            <a:ext cx="335902" cy="338554"/>
          </a:xfrm>
          <a:prstGeom prst="rect">
            <a:avLst/>
          </a:prstGeom>
          <a:noFill/>
        </p:spPr>
        <p:txBody>
          <a:bodyPr wrap="square" rtlCol="0">
            <a:spAutoFit/>
          </a:bodyPr>
          <a:lstStyle/>
          <a:p>
            <a:r>
              <a:rPr lang="en-US" sz="1600" b="1" dirty="0" smtClean="0">
                <a:solidFill>
                  <a:schemeClr val="accent4"/>
                </a:solidFill>
              </a:rPr>
              <a:t>2</a:t>
            </a:r>
            <a:endParaRPr lang="en-US" sz="1600" b="1" dirty="0">
              <a:solidFill>
                <a:schemeClr val="accent4"/>
              </a:solidFill>
            </a:endParaRPr>
          </a:p>
        </p:txBody>
      </p:sp>
      <p:pic>
        <p:nvPicPr>
          <p:cNvPr id="10" name="Picture 9"/>
          <p:cNvPicPr>
            <a:picLocks noChangeAspect="1"/>
          </p:cNvPicPr>
          <p:nvPr/>
        </p:nvPicPr>
        <p:blipFill>
          <a:blip r:embed="rId4"/>
          <a:stretch>
            <a:fillRect/>
          </a:stretch>
        </p:blipFill>
        <p:spPr>
          <a:xfrm>
            <a:off x="4029485" y="2071396"/>
            <a:ext cx="3244213" cy="4518981"/>
          </a:xfrm>
          <a:prstGeom prst="rect">
            <a:avLst/>
          </a:prstGeom>
        </p:spPr>
      </p:pic>
      <p:sp>
        <p:nvSpPr>
          <p:cNvPr id="11" name="Down Arrow 10"/>
          <p:cNvSpPr/>
          <p:nvPr/>
        </p:nvSpPr>
        <p:spPr>
          <a:xfrm>
            <a:off x="7167732" y="2372898"/>
            <a:ext cx="266408" cy="4063879"/>
          </a:xfrm>
          <a:prstGeom prst="downArrow">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693583" y="2099388"/>
            <a:ext cx="335902" cy="338554"/>
          </a:xfrm>
          <a:prstGeom prst="rect">
            <a:avLst/>
          </a:prstGeom>
          <a:noFill/>
        </p:spPr>
        <p:txBody>
          <a:bodyPr wrap="square" rtlCol="0">
            <a:spAutoFit/>
          </a:bodyPr>
          <a:lstStyle/>
          <a:p>
            <a:r>
              <a:rPr lang="en-US" sz="1600" b="1" dirty="0" smtClean="0">
                <a:solidFill>
                  <a:schemeClr val="accent4"/>
                </a:solidFill>
              </a:rPr>
              <a:t>3</a:t>
            </a:r>
            <a:endParaRPr lang="en-US" sz="1600" b="1" dirty="0">
              <a:solidFill>
                <a:schemeClr val="accent4"/>
              </a:solidFill>
            </a:endParaRPr>
          </a:p>
        </p:txBody>
      </p:sp>
      <p:pic>
        <p:nvPicPr>
          <p:cNvPr id="13" name="Picture 12"/>
          <p:cNvPicPr>
            <a:picLocks noChangeAspect="1"/>
          </p:cNvPicPr>
          <p:nvPr/>
        </p:nvPicPr>
        <p:blipFill>
          <a:blip r:embed="rId5"/>
          <a:stretch>
            <a:fillRect/>
          </a:stretch>
        </p:blipFill>
        <p:spPr>
          <a:xfrm>
            <a:off x="8098972" y="2064801"/>
            <a:ext cx="3730496" cy="4294408"/>
          </a:xfrm>
          <a:prstGeom prst="rect">
            <a:avLst/>
          </a:prstGeom>
        </p:spPr>
      </p:pic>
      <p:sp>
        <p:nvSpPr>
          <p:cNvPr id="14" name="TextBox 13"/>
          <p:cNvSpPr txBox="1"/>
          <p:nvPr/>
        </p:nvSpPr>
        <p:spPr>
          <a:xfrm rot="5400000">
            <a:off x="7117878" y="2519519"/>
            <a:ext cx="737118" cy="276999"/>
          </a:xfrm>
          <a:prstGeom prst="rect">
            <a:avLst/>
          </a:prstGeom>
          <a:noFill/>
        </p:spPr>
        <p:txBody>
          <a:bodyPr wrap="square" rtlCol="0">
            <a:spAutoFit/>
          </a:bodyPr>
          <a:lstStyle/>
          <a:p>
            <a:r>
              <a:rPr lang="en-US" sz="1200" b="1" dirty="0" smtClean="0"/>
              <a:t>Scroll</a:t>
            </a:r>
            <a:endParaRPr lang="en-US" sz="1200" b="1" dirty="0"/>
          </a:p>
        </p:txBody>
      </p:sp>
      <p:sp>
        <p:nvSpPr>
          <p:cNvPr id="15" name="TextBox 14"/>
          <p:cNvSpPr txBox="1"/>
          <p:nvPr/>
        </p:nvSpPr>
        <p:spPr>
          <a:xfrm>
            <a:off x="7791302" y="2034344"/>
            <a:ext cx="335902" cy="338554"/>
          </a:xfrm>
          <a:prstGeom prst="rect">
            <a:avLst/>
          </a:prstGeom>
          <a:noFill/>
        </p:spPr>
        <p:txBody>
          <a:bodyPr wrap="square" rtlCol="0">
            <a:spAutoFit/>
          </a:bodyPr>
          <a:lstStyle/>
          <a:p>
            <a:r>
              <a:rPr lang="en-US" sz="1600" b="1" dirty="0" smtClean="0">
                <a:solidFill>
                  <a:schemeClr val="accent4"/>
                </a:solidFill>
              </a:rPr>
              <a:t>4</a:t>
            </a:r>
            <a:endParaRPr lang="en-US" sz="1600" b="1" dirty="0">
              <a:solidFill>
                <a:schemeClr val="accent4"/>
              </a:solidFill>
            </a:endParaRPr>
          </a:p>
        </p:txBody>
      </p:sp>
      <p:sp>
        <p:nvSpPr>
          <p:cNvPr id="16" name="Oval 15"/>
          <p:cNvSpPr/>
          <p:nvPr/>
        </p:nvSpPr>
        <p:spPr>
          <a:xfrm>
            <a:off x="713983" y="2015682"/>
            <a:ext cx="1898587" cy="319620"/>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6659" y="5726879"/>
            <a:ext cx="1788883" cy="468646"/>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917271" y="2801316"/>
            <a:ext cx="1497317" cy="54916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0197050" y="5810319"/>
            <a:ext cx="1497317" cy="549163"/>
          </a:xfrm>
          <a:prstGeom prst="ellips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627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a:xfrm>
            <a:off x="838200" y="2248678"/>
            <a:ext cx="10515600" cy="3928284"/>
          </a:xfrm>
        </p:spPr>
        <p:txBody>
          <a:bodyPr>
            <a:normAutofit fontScale="47500" lnSpcReduction="20000"/>
          </a:bodyPr>
          <a:lstStyle/>
          <a:p>
            <a:pPr marL="0" indent="0">
              <a:lnSpc>
                <a:spcPct val="120000"/>
              </a:lnSpc>
              <a:spcBef>
                <a:spcPts val="0"/>
              </a:spcBef>
              <a:buNone/>
            </a:pPr>
            <a:r>
              <a:rPr lang="en-US" sz="3400" b="1" dirty="0" smtClean="0">
                <a:latin typeface="+mj-lt"/>
              </a:rPr>
              <a:t>On CPC’s website:</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hlinkClick r:id="rId2"/>
              </a:rPr>
              <a:t>https://nola.gov/cpc</a:t>
            </a:r>
            <a:r>
              <a:rPr lang="en-US" sz="3400" dirty="0">
                <a:solidFill>
                  <a:schemeClr val="tx1">
                    <a:lumMod val="95000"/>
                    <a:lumOff val="5000"/>
                  </a:schemeClr>
                </a:solidFill>
                <a:latin typeface="+mj-lt"/>
                <a:cs typeface="Arial" pitchFamily="34" charset="0"/>
              </a:rPr>
              <a:t> through “Major Studies &amp; Projects” at the </a:t>
            </a:r>
            <a:r>
              <a:rPr lang="en-US" sz="3400" dirty="0" smtClean="0">
                <a:solidFill>
                  <a:schemeClr val="tx1">
                    <a:lumMod val="95000"/>
                    <a:lumOff val="5000"/>
                  </a:schemeClr>
                </a:solidFill>
                <a:latin typeface="+mj-lt"/>
                <a:cs typeface="Arial" pitchFamily="34" charset="0"/>
              </a:rPr>
              <a:t>“Small Box Retail Diversity Study</a:t>
            </a:r>
            <a:r>
              <a:rPr lang="en-US" sz="3400" dirty="0">
                <a:solidFill>
                  <a:schemeClr val="tx1">
                    <a:lumMod val="95000"/>
                    <a:lumOff val="5000"/>
                  </a:schemeClr>
                </a:solidFill>
                <a:latin typeface="+mj-lt"/>
                <a:cs typeface="Arial" pitchFamily="34" charset="0"/>
              </a:rPr>
              <a:t>” page or directly at this link: </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hlinkClick r:id="rId3"/>
              </a:rPr>
              <a:t>https://www.nola.gov/city-planning/major-studies-and-projects/small-box-retail-diversity-study</a:t>
            </a:r>
            <a:r>
              <a:rPr lang="en-US" sz="3400" dirty="0" smtClean="0">
                <a:solidFill>
                  <a:schemeClr val="tx1">
                    <a:lumMod val="95000"/>
                    <a:lumOff val="5000"/>
                  </a:schemeClr>
                </a:solidFill>
                <a:latin typeface="+mj-lt"/>
                <a:cs typeface="Arial" pitchFamily="34" charset="0"/>
                <a:hlinkClick r:id="rId3"/>
              </a:rPr>
              <a:t>/</a:t>
            </a:r>
            <a:r>
              <a:rPr lang="en-US" sz="3400" dirty="0" smtClean="0">
                <a:solidFill>
                  <a:schemeClr val="tx1">
                    <a:lumMod val="95000"/>
                    <a:lumOff val="5000"/>
                  </a:schemeClr>
                </a:solidFill>
                <a:latin typeface="+mj-lt"/>
                <a:cs typeface="Arial" pitchFamily="34" charset="0"/>
              </a:rPr>
              <a:t> </a:t>
            </a:r>
          </a:p>
          <a:p>
            <a:pPr marL="0" indent="0">
              <a:lnSpc>
                <a:spcPct val="120000"/>
              </a:lnSpc>
              <a:spcBef>
                <a:spcPts val="0"/>
              </a:spcBef>
              <a:buNone/>
            </a:pPr>
            <a:endParaRPr lang="en-US" sz="3400" dirty="0">
              <a:solidFill>
                <a:schemeClr val="tx1">
                  <a:lumMod val="95000"/>
                  <a:lumOff val="5000"/>
                </a:schemeClr>
              </a:solidFill>
              <a:latin typeface="+mj-lt"/>
              <a:cs typeface="Arial" pitchFamily="34" charset="0"/>
            </a:endParaRPr>
          </a:p>
          <a:p>
            <a:pPr marL="0" indent="0">
              <a:lnSpc>
                <a:spcPct val="120000"/>
              </a:lnSpc>
              <a:spcBef>
                <a:spcPts val="0"/>
              </a:spcBef>
              <a:buNone/>
            </a:pPr>
            <a:r>
              <a:rPr lang="en-US" sz="3400" b="1" dirty="0">
                <a:solidFill>
                  <a:schemeClr val="tx1">
                    <a:lumMod val="95000"/>
                    <a:lumOff val="5000"/>
                  </a:schemeClr>
                </a:solidFill>
                <a:latin typeface="+mj-lt"/>
                <a:cs typeface="Arial" pitchFamily="34" charset="0"/>
              </a:rPr>
              <a:t>By email to: </a:t>
            </a:r>
          </a:p>
          <a:p>
            <a:pPr marL="0" indent="0">
              <a:lnSpc>
                <a:spcPct val="120000"/>
              </a:lnSpc>
              <a:spcBef>
                <a:spcPts val="0"/>
              </a:spcBef>
              <a:buNone/>
            </a:pPr>
            <a:r>
              <a:rPr lang="en-US" sz="3400" dirty="0" smtClean="0">
                <a:solidFill>
                  <a:schemeClr val="tx1">
                    <a:lumMod val="95000"/>
                    <a:lumOff val="5000"/>
                  </a:schemeClr>
                </a:solidFill>
                <a:latin typeface="+mj-lt"/>
                <a:cs typeface="Arial" pitchFamily="34" charset="0"/>
              </a:rPr>
              <a:t>cpcinfo@nola.gov</a:t>
            </a:r>
            <a:endParaRPr lang="en-US" sz="3400" dirty="0">
              <a:solidFill>
                <a:schemeClr val="tx1">
                  <a:lumMod val="95000"/>
                  <a:lumOff val="5000"/>
                </a:schemeClr>
              </a:solidFill>
              <a:latin typeface="+mj-lt"/>
              <a:cs typeface="Arial" pitchFamily="34" charset="0"/>
            </a:endParaRPr>
          </a:p>
          <a:p>
            <a:pPr>
              <a:lnSpc>
                <a:spcPct val="120000"/>
              </a:lnSpc>
              <a:spcBef>
                <a:spcPts val="0"/>
              </a:spcBef>
            </a:pPr>
            <a:endParaRPr lang="en-US" sz="3400" dirty="0">
              <a:solidFill>
                <a:schemeClr val="tx1">
                  <a:lumMod val="95000"/>
                  <a:lumOff val="5000"/>
                </a:schemeClr>
              </a:solidFill>
              <a:latin typeface="+mj-lt"/>
              <a:cs typeface="Arial" pitchFamily="34" charset="0"/>
            </a:endParaRPr>
          </a:p>
          <a:p>
            <a:pPr marL="0" indent="0">
              <a:lnSpc>
                <a:spcPct val="120000"/>
              </a:lnSpc>
              <a:spcBef>
                <a:spcPts val="0"/>
              </a:spcBef>
              <a:buNone/>
            </a:pPr>
            <a:r>
              <a:rPr lang="en-US" sz="3400" b="1" dirty="0">
                <a:solidFill>
                  <a:schemeClr val="tx1">
                    <a:lumMod val="95000"/>
                    <a:lumOff val="5000"/>
                  </a:schemeClr>
                </a:solidFill>
                <a:latin typeface="+mj-lt"/>
                <a:cs typeface="Arial" pitchFamily="34" charset="0"/>
              </a:rPr>
              <a:t>By </a:t>
            </a:r>
            <a:r>
              <a:rPr lang="en-US" sz="3400" b="1" dirty="0" smtClean="0">
                <a:solidFill>
                  <a:schemeClr val="tx1">
                    <a:lumMod val="95000"/>
                    <a:lumOff val="5000"/>
                  </a:schemeClr>
                </a:solidFill>
                <a:latin typeface="+mj-lt"/>
                <a:cs typeface="Arial" pitchFamily="34" charset="0"/>
              </a:rPr>
              <a:t>mail or hand delivery </a:t>
            </a:r>
            <a:r>
              <a:rPr lang="en-US" sz="3400" b="1" dirty="0">
                <a:solidFill>
                  <a:schemeClr val="tx1">
                    <a:lumMod val="95000"/>
                    <a:lumOff val="5000"/>
                  </a:schemeClr>
                </a:solidFill>
                <a:latin typeface="+mj-lt"/>
                <a:cs typeface="Arial" pitchFamily="34" charset="0"/>
              </a:rPr>
              <a:t>to: </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rPr>
              <a:t>City of New Orleans</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rPr>
              <a:t>City Planning Commission</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rPr>
              <a:t>c/o Executive Director Robert Rivers</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rPr>
              <a:t>1300 </a:t>
            </a:r>
            <a:r>
              <a:rPr lang="en-US" sz="3400" dirty="0" err="1">
                <a:solidFill>
                  <a:schemeClr val="tx1">
                    <a:lumMod val="95000"/>
                    <a:lumOff val="5000"/>
                  </a:schemeClr>
                </a:solidFill>
                <a:latin typeface="+mj-lt"/>
                <a:cs typeface="Arial" pitchFamily="34" charset="0"/>
              </a:rPr>
              <a:t>Perdido</a:t>
            </a:r>
            <a:r>
              <a:rPr lang="en-US" sz="3400" dirty="0">
                <a:solidFill>
                  <a:schemeClr val="tx1">
                    <a:lumMod val="95000"/>
                    <a:lumOff val="5000"/>
                  </a:schemeClr>
                </a:solidFill>
                <a:latin typeface="+mj-lt"/>
                <a:cs typeface="Arial" pitchFamily="34" charset="0"/>
              </a:rPr>
              <a:t> Street, 7th Floor</a:t>
            </a:r>
          </a:p>
          <a:p>
            <a:pPr marL="0" indent="0">
              <a:lnSpc>
                <a:spcPct val="120000"/>
              </a:lnSpc>
              <a:spcBef>
                <a:spcPts val="0"/>
              </a:spcBef>
              <a:buNone/>
            </a:pPr>
            <a:r>
              <a:rPr lang="en-US" sz="3400" dirty="0">
                <a:solidFill>
                  <a:schemeClr val="tx1">
                    <a:lumMod val="95000"/>
                    <a:lumOff val="5000"/>
                  </a:schemeClr>
                </a:solidFill>
                <a:latin typeface="+mj-lt"/>
                <a:cs typeface="Arial" pitchFamily="34" charset="0"/>
              </a:rPr>
              <a:t>New Orleans, LA 70112</a:t>
            </a:r>
          </a:p>
          <a:p>
            <a:pPr marL="0" indent="0">
              <a:lnSpc>
                <a:spcPct val="120000"/>
              </a:lnSpc>
              <a:spcBef>
                <a:spcPts val="0"/>
              </a:spcBef>
              <a:buNone/>
            </a:pPr>
            <a:endParaRPr lang="en-US" dirty="0"/>
          </a:p>
        </p:txBody>
      </p:sp>
      <p:sp>
        <p:nvSpPr>
          <p:cNvPr id="4" name="Text Placeholder 3"/>
          <p:cNvSpPr>
            <a:spLocks noGrp="1"/>
          </p:cNvSpPr>
          <p:nvPr>
            <p:ph type="body" sz="quarter" idx="14"/>
          </p:nvPr>
        </p:nvSpPr>
        <p:spPr>
          <a:xfrm>
            <a:off x="838200" y="1092196"/>
            <a:ext cx="10515600" cy="997861"/>
          </a:xfrm>
        </p:spPr>
        <p:txBody>
          <a:bodyPr>
            <a:normAutofit fontScale="92500"/>
          </a:bodyPr>
          <a:lstStyle/>
          <a:p>
            <a:r>
              <a:rPr lang="en-US" b="1" dirty="0" smtClean="0"/>
              <a:t>Public Comment</a:t>
            </a:r>
          </a:p>
          <a:p>
            <a:r>
              <a:rPr lang="en-US" sz="1900" b="1" dirty="0"/>
              <a:t>In summary, public comments are due by November 5, 2018 at 5:00 pm and can be </a:t>
            </a:r>
            <a:r>
              <a:rPr lang="en-US" sz="1900" b="1" dirty="0" smtClean="0"/>
              <a:t>submitted:</a:t>
            </a:r>
            <a:endParaRPr lang="en-US" sz="1900" b="1" dirty="0"/>
          </a:p>
        </p:txBody>
      </p:sp>
    </p:spTree>
    <p:extLst>
      <p:ext uri="{BB962C8B-B14F-4D97-AF65-F5344CB8AC3E}">
        <p14:creationId xmlns:p14="http://schemas.microsoft.com/office/powerpoint/2010/main" val="3768667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a:t>Purpose of this public hearing is to </a:t>
            </a:r>
            <a:r>
              <a:rPr lang="en-US" dirty="0" smtClean="0"/>
              <a:t>accept </a:t>
            </a:r>
            <a:r>
              <a:rPr lang="en-US" dirty="0"/>
              <a:t>public input on potential changes to the STR regulations</a:t>
            </a:r>
          </a:p>
          <a:p>
            <a:r>
              <a:rPr lang="en-US" dirty="0"/>
              <a:t>Staff Presentation will include:</a:t>
            </a:r>
          </a:p>
          <a:p>
            <a:pPr lvl="1"/>
            <a:r>
              <a:rPr lang="en-US" dirty="0" smtClean="0"/>
              <a:t>“Small Box Discount Store” definition</a:t>
            </a:r>
            <a:endParaRPr lang="en-US" dirty="0"/>
          </a:p>
          <a:p>
            <a:pPr lvl="1"/>
            <a:r>
              <a:rPr lang="en-US" dirty="0" smtClean="0"/>
              <a:t>SBRD </a:t>
            </a:r>
            <a:r>
              <a:rPr lang="en-US" dirty="0"/>
              <a:t>Study Timeline</a:t>
            </a:r>
          </a:p>
          <a:p>
            <a:pPr lvl="1"/>
            <a:r>
              <a:rPr lang="en-US" dirty="0"/>
              <a:t>Scope of </a:t>
            </a:r>
            <a:r>
              <a:rPr lang="en-US" dirty="0" smtClean="0"/>
              <a:t>SBRD </a:t>
            </a:r>
            <a:r>
              <a:rPr lang="en-US" dirty="0"/>
              <a:t>Study</a:t>
            </a:r>
          </a:p>
          <a:p>
            <a:pPr lvl="1"/>
            <a:r>
              <a:rPr lang="en-US" dirty="0"/>
              <a:t>Current </a:t>
            </a:r>
            <a:r>
              <a:rPr lang="en-US" dirty="0" smtClean="0"/>
              <a:t>Applicable </a:t>
            </a:r>
            <a:r>
              <a:rPr lang="en-US" dirty="0"/>
              <a:t>Regulations in the CZO</a:t>
            </a:r>
          </a:p>
          <a:p>
            <a:pPr lvl="1"/>
            <a:r>
              <a:rPr lang="en-US" dirty="0" smtClean="0"/>
              <a:t>Small Box Discount Retail </a:t>
            </a:r>
            <a:r>
              <a:rPr lang="en-US" dirty="0"/>
              <a:t>Data and Information</a:t>
            </a:r>
          </a:p>
          <a:p>
            <a:pPr lvl="1"/>
            <a:r>
              <a:rPr lang="en-US" dirty="0"/>
              <a:t>How to Provide Input for </a:t>
            </a:r>
            <a:r>
              <a:rPr lang="en-US" dirty="0" smtClean="0"/>
              <a:t>SBRD </a:t>
            </a:r>
            <a:r>
              <a:rPr lang="en-US" dirty="0"/>
              <a:t>Study</a:t>
            </a:r>
          </a:p>
          <a:p>
            <a:endParaRPr lang="en-US" dirty="0"/>
          </a:p>
        </p:txBody>
      </p:sp>
      <p:sp>
        <p:nvSpPr>
          <p:cNvPr id="4" name="Text Placeholder 3"/>
          <p:cNvSpPr>
            <a:spLocks noGrp="1"/>
          </p:cNvSpPr>
          <p:nvPr>
            <p:ph type="body" sz="quarter" idx="14"/>
          </p:nvPr>
        </p:nvSpPr>
        <p:spPr/>
        <p:txBody>
          <a:bodyPr/>
          <a:lstStyle/>
          <a:p>
            <a:r>
              <a:rPr lang="en-US" dirty="0" smtClean="0"/>
              <a:t>September 11, 2018 Public Hearing on Small Box Retail Diversity Study</a:t>
            </a:r>
            <a:endParaRPr lang="en-US" dirty="0"/>
          </a:p>
        </p:txBody>
      </p:sp>
    </p:spTree>
    <p:extLst>
      <p:ext uri="{BB962C8B-B14F-4D97-AF65-F5344CB8AC3E}">
        <p14:creationId xmlns:p14="http://schemas.microsoft.com/office/powerpoint/2010/main" val="980816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a:xfrm>
            <a:off x="838200" y="2204581"/>
            <a:ext cx="10515600" cy="4096011"/>
          </a:xfrm>
        </p:spPr>
        <p:txBody>
          <a:bodyPr>
            <a:normAutofit/>
          </a:bodyPr>
          <a:lstStyle/>
          <a:p>
            <a:r>
              <a:rPr lang="en-US" sz="2400" dirty="0" smtClean="0"/>
              <a:t>The City </a:t>
            </a:r>
            <a:r>
              <a:rPr lang="en-US" sz="2400" dirty="0"/>
              <a:t>Council adopted Motion (As Corrected) M-18-256 on June 21, 2018, directing the City Planning Commission to conduct a public hearing and study </a:t>
            </a:r>
            <a:r>
              <a:rPr lang="en-US" sz="2400" dirty="0" smtClean="0"/>
              <a:t>to </a:t>
            </a:r>
            <a:r>
              <a:rPr lang="en-US" sz="2400" dirty="0"/>
              <a:t>appropriately define and regulate “small box discount </a:t>
            </a:r>
            <a:r>
              <a:rPr lang="en-US" sz="2400" dirty="0" smtClean="0"/>
              <a:t>stores.”</a:t>
            </a:r>
          </a:p>
          <a:p>
            <a:endParaRPr lang="en-US" sz="1200" dirty="0"/>
          </a:p>
          <a:p>
            <a:pPr lvl="1"/>
            <a:r>
              <a:rPr lang="en-US" sz="2000" b="1" dirty="0" smtClean="0"/>
              <a:t>June 21, 2018</a:t>
            </a:r>
            <a:r>
              <a:rPr lang="en-US" sz="2000" dirty="0" smtClean="0"/>
              <a:t>: </a:t>
            </a:r>
            <a:r>
              <a:rPr lang="en-US" sz="2000" dirty="0"/>
              <a:t>Motion (As Corrected) M-18-256 </a:t>
            </a:r>
            <a:r>
              <a:rPr lang="en-US" sz="2000" dirty="0" smtClean="0"/>
              <a:t>adopted by City Council</a:t>
            </a:r>
          </a:p>
          <a:p>
            <a:pPr lvl="1"/>
            <a:r>
              <a:rPr lang="en-US" sz="2000" b="1" dirty="0" smtClean="0"/>
              <a:t>September 11, 2018</a:t>
            </a:r>
            <a:r>
              <a:rPr lang="en-US" sz="2000" dirty="0" smtClean="0"/>
              <a:t>: City Planning Commission Public Hearing</a:t>
            </a:r>
          </a:p>
          <a:p>
            <a:pPr lvl="1"/>
            <a:r>
              <a:rPr lang="en-US" sz="2000" b="1" dirty="0" smtClean="0"/>
              <a:t>November 5, 2018</a:t>
            </a:r>
            <a:r>
              <a:rPr lang="en-US" sz="2000" dirty="0" smtClean="0"/>
              <a:t>: Deadline for written comments</a:t>
            </a:r>
          </a:p>
          <a:p>
            <a:pPr lvl="1"/>
            <a:r>
              <a:rPr lang="en-US" sz="2000" b="1" dirty="0" smtClean="0"/>
              <a:t>November 6, 2018</a:t>
            </a:r>
            <a:r>
              <a:rPr lang="en-US" sz="2000" dirty="0" smtClean="0"/>
              <a:t>: The study will be available to the public</a:t>
            </a:r>
          </a:p>
          <a:p>
            <a:pPr lvl="1"/>
            <a:r>
              <a:rPr lang="en-US" sz="2000" b="1" dirty="0" smtClean="0"/>
              <a:t>November 13, 2018</a:t>
            </a:r>
            <a:r>
              <a:rPr lang="en-US" sz="2000" dirty="0" smtClean="0"/>
              <a:t>: City Planning Commission considers the study</a:t>
            </a:r>
          </a:p>
          <a:p>
            <a:pPr lvl="1"/>
            <a:r>
              <a:rPr lang="en-US" sz="2000" b="1" dirty="0" smtClean="0"/>
              <a:t>November 18, 2018</a:t>
            </a:r>
            <a:r>
              <a:rPr lang="en-US" sz="2000" dirty="0" smtClean="0"/>
              <a:t>: Deadline for the study and CPC recommendation to be forwarded to City Council</a:t>
            </a:r>
          </a:p>
        </p:txBody>
      </p:sp>
      <p:sp>
        <p:nvSpPr>
          <p:cNvPr id="4" name="Text Placeholder 3"/>
          <p:cNvSpPr>
            <a:spLocks noGrp="1"/>
          </p:cNvSpPr>
          <p:nvPr>
            <p:ph type="body" sz="quarter" idx="14"/>
          </p:nvPr>
        </p:nvSpPr>
        <p:spPr/>
        <p:txBody>
          <a:bodyPr/>
          <a:lstStyle/>
          <a:p>
            <a:r>
              <a:rPr lang="en-US" dirty="0" smtClean="0"/>
              <a:t>Process &amp; Timeline</a:t>
            </a:r>
            <a:endParaRPr lang="en-US" dirty="0"/>
          </a:p>
        </p:txBody>
      </p:sp>
    </p:spTree>
    <p:extLst>
      <p:ext uri="{BB962C8B-B14F-4D97-AF65-F5344CB8AC3E}">
        <p14:creationId xmlns:p14="http://schemas.microsoft.com/office/powerpoint/2010/main" val="1681677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a:xfrm>
            <a:off x="755781" y="2242159"/>
            <a:ext cx="5141166" cy="3934803"/>
          </a:xfrm>
        </p:spPr>
        <p:txBody>
          <a:bodyPr>
            <a:normAutofit fontScale="62500" lnSpcReduction="20000"/>
          </a:bodyPr>
          <a:lstStyle/>
          <a:p>
            <a:pPr lvl="0"/>
            <a:r>
              <a:rPr lang="en-US" dirty="0" smtClean="0"/>
              <a:t>For the purposes of the study, “</a:t>
            </a:r>
            <a:r>
              <a:rPr lang="en-US" b="1" dirty="0">
                <a:solidFill>
                  <a:schemeClr val="accent4"/>
                </a:solidFill>
              </a:rPr>
              <a:t>small box discount stores</a:t>
            </a:r>
            <a:r>
              <a:rPr lang="en-US" dirty="0"/>
              <a:t>” include businesses </a:t>
            </a:r>
            <a:r>
              <a:rPr lang="en-US" dirty="0" smtClean="0"/>
              <a:t>that:</a:t>
            </a:r>
          </a:p>
          <a:p>
            <a:pPr lvl="1"/>
            <a:r>
              <a:rPr lang="en-US" sz="2600" dirty="0" smtClean="0"/>
              <a:t>Have </a:t>
            </a:r>
            <a:r>
              <a:rPr lang="en-US" sz="2600" dirty="0"/>
              <a:t>a floor area of 5,000 to 10,000 square feet, </a:t>
            </a:r>
            <a:endParaRPr lang="en-US" sz="2600" dirty="0" smtClean="0"/>
          </a:p>
          <a:p>
            <a:pPr lvl="1"/>
            <a:r>
              <a:rPr lang="en-US" sz="2600" dirty="0" smtClean="0"/>
              <a:t>Sell </a:t>
            </a:r>
            <a:r>
              <a:rPr lang="en-US" sz="2600" dirty="0"/>
              <a:t>at retail physical goods, products, or merchandise directly to the consumer, including food or beverages for off-premises consumption, household products, personal grooming and health products, and other consumer goods, with the majority of items being offered for sale at lower than the typical market </a:t>
            </a:r>
            <a:r>
              <a:rPr lang="en-US" sz="2600" dirty="0" smtClean="0"/>
              <a:t>price</a:t>
            </a:r>
          </a:p>
          <a:p>
            <a:pPr marL="457200" lvl="1" indent="0">
              <a:buNone/>
            </a:pPr>
            <a:r>
              <a:rPr lang="en-US" sz="2600" b="1" i="1" dirty="0" smtClean="0"/>
              <a:t>but do </a:t>
            </a:r>
            <a:r>
              <a:rPr lang="en-US" sz="2600" b="1" i="1" dirty="0"/>
              <a:t>not</a:t>
            </a:r>
            <a:r>
              <a:rPr lang="en-US" sz="2600" dirty="0"/>
              <a:t>:</a:t>
            </a:r>
          </a:p>
          <a:p>
            <a:pPr lvl="1"/>
            <a:r>
              <a:rPr lang="en-US" sz="2600" dirty="0"/>
              <a:t>Dedicate at least 15% of floor area to fresh foods and </a:t>
            </a:r>
            <a:r>
              <a:rPr lang="en-US" sz="2600" dirty="0" smtClean="0"/>
              <a:t>vegetables,</a:t>
            </a:r>
            <a:endParaRPr lang="en-US" sz="2600" dirty="0"/>
          </a:p>
          <a:p>
            <a:pPr lvl="1"/>
            <a:r>
              <a:rPr lang="en-US" sz="2600" dirty="0"/>
              <a:t>Contain a prescription pharmacy, </a:t>
            </a:r>
            <a:r>
              <a:rPr lang="en-US" sz="2600" dirty="0" smtClean="0"/>
              <a:t>or</a:t>
            </a:r>
          </a:p>
          <a:p>
            <a:pPr lvl="1"/>
            <a:r>
              <a:rPr lang="en-US" sz="2600" dirty="0" smtClean="0"/>
              <a:t>Offer </a:t>
            </a:r>
            <a:r>
              <a:rPr lang="en-US" sz="2600" dirty="0"/>
              <a:t>for sale gasoline or diesel fuel</a:t>
            </a:r>
          </a:p>
        </p:txBody>
      </p:sp>
      <p:sp>
        <p:nvSpPr>
          <p:cNvPr id="4" name="Text Placeholder 3"/>
          <p:cNvSpPr>
            <a:spLocks noGrp="1"/>
          </p:cNvSpPr>
          <p:nvPr>
            <p:ph type="body" sz="quarter" idx="14"/>
          </p:nvPr>
        </p:nvSpPr>
        <p:spPr/>
        <p:txBody>
          <a:bodyPr/>
          <a:lstStyle/>
          <a:p>
            <a:r>
              <a:rPr lang="en-US" dirty="0" smtClean="0"/>
              <a:t>Definition: Small Box Discount Stores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3286" y="2326972"/>
            <a:ext cx="5818909" cy="3765176"/>
          </a:xfrm>
          <a:prstGeom prst="rect">
            <a:avLst/>
          </a:prstGeom>
        </p:spPr>
      </p:pic>
    </p:spTree>
    <p:extLst>
      <p:ext uri="{BB962C8B-B14F-4D97-AF65-F5344CB8AC3E}">
        <p14:creationId xmlns:p14="http://schemas.microsoft.com/office/powerpoint/2010/main" val="2993535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Conduct </a:t>
            </a:r>
            <a:r>
              <a:rPr lang="en-US" dirty="0"/>
              <a:t>a public hearing and study to appropriately define and regulate “small box discount </a:t>
            </a:r>
            <a:r>
              <a:rPr lang="en-US" dirty="0" smtClean="0"/>
              <a:t>stores,” including </a:t>
            </a:r>
            <a:r>
              <a:rPr lang="en-US" dirty="0"/>
              <a:t>but not limited to</a:t>
            </a:r>
            <a:r>
              <a:rPr lang="en-US" dirty="0" smtClean="0"/>
              <a:t>:</a:t>
            </a:r>
          </a:p>
          <a:p>
            <a:pPr lvl="1"/>
            <a:r>
              <a:rPr lang="en-US" dirty="0" smtClean="0"/>
              <a:t>Defining </a:t>
            </a:r>
            <a:r>
              <a:rPr lang="en-US" dirty="0"/>
              <a:t>“small box discount stores”</a:t>
            </a:r>
          </a:p>
          <a:p>
            <a:pPr lvl="1"/>
            <a:r>
              <a:rPr lang="en-US" dirty="0" smtClean="0"/>
              <a:t>Exploring </a:t>
            </a:r>
            <a:r>
              <a:rPr lang="en-US" dirty="0"/>
              <a:t>regulations such as the following:</a:t>
            </a:r>
          </a:p>
          <a:p>
            <a:pPr lvl="2"/>
            <a:r>
              <a:rPr lang="en-US" dirty="0" smtClean="0"/>
              <a:t>Use </a:t>
            </a:r>
            <a:r>
              <a:rPr lang="en-US" dirty="0"/>
              <a:t>standards:</a:t>
            </a:r>
          </a:p>
          <a:p>
            <a:pPr lvl="2"/>
            <a:r>
              <a:rPr lang="en-US" dirty="0" smtClean="0"/>
              <a:t>Requirements </a:t>
            </a:r>
            <a:r>
              <a:rPr lang="en-US" dirty="0"/>
              <a:t>to provide fresh food </a:t>
            </a:r>
          </a:p>
          <a:p>
            <a:pPr lvl="2"/>
            <a:r>
              <a:rPr lang="en-US" dirty="0" smtClean="0"/>
              <a:t>Limitations </a:t>
            </a:r>
            <a:r>
              <a:rPr lang="en-US" dirty="0"/>
              <a:t>on the sale of alcohol</a:t>
            </a:r>
          </a:p>
          <a:p>
            <a:pPr lvl="2"/>
            <a:r>
              <a:rPr lang="en-US" dirty="0" smtClean="0"/>
              <a:t>Restrictions </a:t>
            </a:r>
            <a:r>
              <a:rPr lang="en-US" dirty="0"/>
              <a:t>based on </a:t>
            </a:r>
            <a:r>
              <a:rPr lang="en-US" dirty="0" smtClean="0"/>
              <a:t>spacing/number per block-face</a:t>
            </a:r>
            <a:endParaRPr lang="en-US" dirty="0"/>
          </a:p>
          <a:p>
            <a:pPr lvl="2"/>
            <a:r>
              <a:rPr lang="en-US" dirty="0" smtClean="0"/>
              <a:t>Any </a:t>
            </a:r>
            <a:r>
              <a:rPr lang="en-US" dirty="0"/>
              <a:t>necessary restrictions to assist in curbing the proliferation of small box discount stores that fail to offer fresh fruits and vegetables</a:t>
            </a:r>
          </a:p>
          <a:p>
            <a:pPr lvl="2"/>
            <a:r>
              <a:rPr lang="en-US" dirty="0" smtClean="0"/>
              <a:t>Appropriate </a:t>
            </a:r>
            <a:r>
              <a:rPr lang="en-US" dirty="0"/>
              <a:t>zoning districts where “small box discount stores” may be permitted by right, conditional, and prohibited</a:t>
            </a:r>
          </a:p>
          <a:p>
            <a:pPr lvl="1"/>
            <a:endParaRPr lang="en-US" dirty="0"/>
          </a:p>
        </p:txBody>
      </p:sp>
      <p:sp>
        <p:nvSpPr>
          <p:cNvPr id="4" name="Text Placeholder 3"/>
          <p:cNvSpPr>
            <a:spLocks noGrp="1"/>
          </p:cNvSpPr>
          <p:nvPr>
            <p:ph type="body" sz="quarter" idx="14"/>
          </p:nvPr>
        </p:nvSpPr>
        <p:spPr/>
        <p:txBody>
          <a:bodyPr/>
          <a:lstStyle/>
          <a:p>
            <a:r>
              <a:rPr lang="en-US" dirty="0" smtClean="0"/>
              <a:t>Motion (As-Corrected) M-18-256 directs the City Planning Commission to:</a:t>
            </a:r>
            <a:endParaRPr lang="en-US" dirty="0"/>
          </a:p>
        </p:txBody>
      </p:sp>
    </p:spTree>
    <p:extLst>
      <p:ext uri="{BB962C8B-B14F-4D97-AF65-F5344CB8AC3E}">
        <p14:creationId xmlns:p14="http://schemas.microsoft.com/office/powerpoint/2010/main" val="3311614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6055562" y="2127378"/>
            <a:ext cx="5402424" cy="43327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a:xfrm>
            <a:off x="754224" y="2267618"/>
            <a:ext cx="5338665" cy="3732062"/>
          </a:xfrm>
        </p:spPr>
        <p:txBody>
          <a:bodyPr>
            <a:normAutofit lnSpcReduction="10000"/>
          </a:bodyPr>
          <a:lstStyle/>
          <a:p>
            <a:r>
              <a:rPr lang="en-US" sz="2400" dirty="0" smtClean="0"/>
              <a:t>The City Planning Commission is encouraged to review similarly situated cities, like Tulsa, Oklahoma, to determine appropriate standards to govern this use and any necessary restrictions to assist in curbing the proliferation of small box discount stores in New Orleans that fail to offer fresh fruits and vegetables.</a:t>
            </a:r>
            <a:endParaRPr lang="en-US" sz="2400" dirty="0"/>
          </a:p>
          <a:p>
            <a:pPr lvl="1"/>
            <a:endParaRPr lang="en-US" dirty="0"/>
          </a:p>
        </p:txBody>
      </p:sp>
      <p:sp>
        <p:nvSpPr>
          <p:cNvPr id="4" name="Text Placeholder 3"/>
          <p:cNvSpPr>
            <a:spLocks noGrp="1"/>
          </p:cNvSpPr>
          <p:nvPr>
            <p:ph type="body" sz="quarter" idx="14"/>
          </p:nvPr>
        </p:nvSpPr>
        <p:spPr/>
        <p:txBody>
          <a:bodyPr/>
          <a:lstStyle/>
          <a:p>
            <a:r>
              <a:rPr lang="en-US" dirty="0" smtClean="0"/>
              <a:t>Motion (As-Corrected) M-18-256 directs the City Planning Commission to:</a:t>
            </a:r>
            <a:endParaRPr lang="en-US" dirty="0"/>
          </a:p>
        </p:txBody>
      </p:sp>
      <p:pic>
        <p:nvPicPr>
          <p:cNvPr id="5" name="Picture 4"/>
          <p:cNvPicPr>
            <a:picLocks noChangeAspect="1"/>
          </p:cNvPicPr>
          <p:nvPr/>
        </p:nvPicPr>
        <p:blipFill>
          <a:blip r:embed="rId2"/>
          <a:stretch>
            <a:fillRect/>
          </a:stretch>
        </p:blipFill>
        <p:spPr>
          <a:xfrm>
            <a:off x="6170561" y="2238500"/>
            <a:ext cx="5209753" cy="905592"/>
          </a:xfrm>
          <a:prstGeom prst="rect">
            <a:avLst/>
          </a:prstGeom>
        </p:spPr>
      </p:pic>
      <p:pic>
        <p:nvPicPr>
          <p:cNvPr id="6" name="Picture 5"/>
          <p:cNvPicPr>
            <a:picLocks noChangeAspect="1"/>
          </p:cNvPicPr>
          <p:nvPr/>
        </p:nvPicPr>
        <p:blipFill rotWithShape="1">
          <a:blip r:embed="rId3"/>
          <a:srcRect l="1967" r="3164"/>
          <a:stretch/>
        </p:blipFill>
        <p:spPr>
          <a:xfrm>
            <a:off x="6333061" y="3193494"/>
            <a:ext cx="3004457" cy="3217227"/>
          </a:xfrm>
          <a:prstGeom prst="rect">
            <a:avLst/>
          </a:prstGeom>
        </p:spPr>
      </p:pic>
      <p:pic>
        <p:nvPicPr>
          <p:cNvPr id="7" name="Picture 6"/>
          <p:cNvPicPr>
            <a:picLocks noChangeAspect="1"/>
          </p:cNvPicPr>
          <p:nvPr/>
        </p:nvPicPr>
        <p:blipFill>
          <a:blip r:embed="rId4"/>
          <a:stretch>
            <a:fillRect/>
          </a:stretch>
        </p:blipFill>
        <p:spPr>
          <a:xfrm>
            <a:off x="9647811" y="5559056"/>
            <a:ext cx="1499882" cy="790182"/>
          </a:xfrm>
          <a:prstGeom prst="rect">
            <a:avLst/>
          </a:prstGeom>
        </p:spPr>
      </p:pic>
      <p:pic>
        <p:nvPicPr>
          <p:cNvPr id="8" name="Picture 7"/>
          <p:cNvPicPr>
            <a:picLocks noChangeAspect="1"/>
          </p:cNvPicPr>
          <p:nvPr/>
        </p:nvPicPr>
        <p:blipFill>
          <a:blip r:embed="rId5"/>
          <a:stretch>
            <a:fillRect/>
          </a:stretch>
        </p:blipFill>
        <p:spPr>
          <a:xfrm>
            <a:off x="9647811" y="3305464"/>
            <a:ext cx="1499882" cy="2253591"/>
          </a:xfrm>
          <a:prstGeom prst="rect">
            <a:avLst/>
          </a:prstGeom>
        </p:spPr>
      </p:pic>
    </p:spTree>
    <p:extLst>
      <p:ext uri="{BB962C8B-B14F-4D97-AF65-F5344CB8AC3E}">
        <p14:creationId xmlns:p14="http://schemas.microsoft.com/office/powerpoint/2010/main" val="79673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Small Box Retail Diversity Study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Comprehensive Zoning Ordinance (CZO) does not specifically </a:t>
            </a:r>
            <a:r>
              <a:rPr lang="en-US" dirty="0" smtClean="0"/>
              <a:t>define </a:t>
            </a:r>
            <a:r>
              <a:rPr lang="en-US" dirty="0"/>
              <a:t>small box discount retail. The CZO does, however, provide basic regulations for Retail Goods Establishments, which includes small box discount retail</a:t>
            </a:r>
            <a:r>
              <a:rPr lang="en-US" dirty="0" smtClean="0"/>
              <a:t>.</a:t>
            </a:r>
          </a:p>
          <a:p>
            <a:pPr marL="0" indent="0">
              <a:buNone/>
            </a:pPr>
            <a:endParaRPr lang="en-US" sz="1400" dirty="0" smtClean="0"/>
          </a:p>
          <a:p>
            <a:pPr marL="457200" lvl="1" indent="0">
              <a:buNone/>
            </a:pPr>
            <a:r>
              <a:rPr lang="en-US" b="1" dirty="0"/>
              <a:t>Retail Goods Establishment</a:t>
            </a:r>
            <a:r>
              <a:rPr lang="en-US" dirty="0"/>
              <a:t>. A business that provides physical goods, products, or merchandise directly to the consumer, where such goods are typically available for immediate purchase and removal from the premises by the purchaser. A retail goods establishment does not include any adult uses. A retail goods establishment may not sell alcoholic beverages unless retail sales of packaged alcoholic beverages is allowed within the district and a separate approval is obtained for such use. A retail goods establishment that sells food products, such as a delicatessen, bakery, or grocery, may offer ancillary seating areas for consumption of food on the premises.</a:t>
            </a:r>
          </a:p>
        </p:txBody>
      </p:sp>
      <p:sp>
        <p:nvSpPr>
          <p:cNvPr id="4" name="Text Placeholder 3"/>
          <p:cNvSpPr>
            <a:spLocks noGrp="1"/>
          </p:cNvSpPr>
          <p:nvPr>
            <p:ph type="body" sz="quarter" idx="14"/>
          </p:nvPr>
        </p:nvSpPr>
        <p:spPr/>
        <p:txBody>
          <a:bodyPr/>
          <a:lstStyle/>
          <a:p>
            <a:r>
              <a:rPr lang="en-US" dirty="0" smtClean="0"/>
              <a:t>Current Regulations for “Retail Goods Establishments” in the Comprehensive Zoning Ordinance</a:t>
            </a:r>
            <a:endParaRPr lang="en-US" dirty="0"/>
          </a:p>
        </p:txBody>
      </p:sp>
    </p:spTree>
    <p:extLst>
      <p:ext uri="{BB962C8B-B14F-4D97-AF65-F5344CB8AC3E}">
        <p14:creationId xmlns:p14="http://schemas.microsoft.com/office/powerpoint/2010/main" val="37484808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200" y="2642226"/>
            <a:ext cx="1718388" cy="3721251"/>
          </a:xfrm>
        </p:spPr>
        <p:txBody>
          <a:bodyPr>
            <a:normAutofit fontScale="47500" lnSpcReduction="20000"/>
          </a:bodyPr>
          <a:lstStyle/>
          <a:p>
            <a:pPr>
              <a:lnSpc>
                <a:spcPct val="120000"/>
              </a:lnSpc>
              <a:spcBef>
                <a:spcPts val="0"/>
              </a:spcBef>
            </a:pPr>
            <a:r>
              <a:rPr lang="en-US" dirty="0" smtClean="0"/>
              <a:t>VCC-1</a:t>
            </a:r>
          </a:p>
          <a:p>
            <a:pPr>
              <a:lnSpc>
                <a:spcPct val="120000"/>
              </a:lnSpc>
              <a:spcBef>
                <a:spcPts val="0"/>
              </a:spcBef>
            </a:pPr>
            <a:r>
              <a:rPr lang="en-US" dirty="0" smtClean="0"/>
              <a:t>VCC-2</a:t>
            </a:r>
          </a:p>
          <a:p>
            <a:pPr>
              <a:lnSpc>
                <a:spcPct val="120000"/>
              </a:lnSpc>
              <a:spcBef>
                <a:spcPts val="0"/>
              </a:spcBef>
            </a:pPr>
            <a:r>
              <a:rPr lang="en-US" dirty="0" smtClean="0"/>
              <a:t>VCE</a:t>
            </a:r>
          </a:p>
          <a:p>
            <a:pPr>
              <a:lnSpc>
                <a:spcPct val="120000"/>
              </a:lnSpc>
              <a:spcBef>
                <a:spcPts val="0"/>
              </a:spcBef>
            </a:pPr>
            <a:r>
              <a:rPr lang="en-US" dirty="0" smtClean="0"/>
              <a:t>VCE-1</a:t>
            </a:r>
          </a:p>
          <a:p>
            <a:pPr>
              <a:lnSpc>
                <a:spcPct val="120000"/>
              </a:lnSpc>
              <a:spcBef>
                <a:spcPts val="0"/>
              </a:spcBef>
            </a:pPr>
            <a:r>
              <a:rPr lang="en-US" dirty="0" smtClean="0"/>
              <a:t>VCS</a:t>
            </a:r>
          </a:p>
          <a:p>
            <a:pPr>
              <a:lnSpc>
                <a:spcPct val="120000"/>
              </a:lnSpc>
              <a:spcBef>
                <a:spcPts val="0"/>
              </a:spcBef>
            </a:pPr>
            <a:r>
              <a:rPr lang="en-US" dirty="0" smtClean="0"/>
              <a:t>VCS-1</a:t>
            </a:r>
          </a:p>
          <a:p>
            <a:pPr>
              <a:lnSpc>
                <a:spcPct val="120000"/>
              </a:lnSpc>
              <a:spcBef>
                <a:spcPts val="0"/>
              </a:spcBef>
            </a:pPr>
            <a:r>
              <a:rPr lang="en-US" dirty="0" smtClean="0"/>
              <a:t>HMC-1</a:t>
            </a:r>
          </a:p>
          <a:p>
            <a:pPr>
              <a:lnSpc>
                <a:spcPct val="120000"/>
              </a:lnSpc>
              <a:spcBef>
                <a:spcPts val="0"/>
              </a:spcBef>
            </a:pPr>
            <a:r>
              <a:rPr lang="en-US" dirty="0" smtClean="0"/>
              <a:t>HMC-2</a:t>
            </a:r>
          </a:p>
          <a:p>
            <a:pPr>
              <a:lnSpc>
                <a:spcPct val="120000"/>
              </a:lnSpc>
              <a:spcBef>
                <a:spcPts val="0"/>
              </a:spcBef>
            </a:pPr>
            <a:r>
              <a:rPr lang="en-US" dirty="0" smtClean="0"/>
              <a:t>HM-MU</a:t>
            </a:r>
          </a:p>
          <a:p>
            <a:pPr>
              <a:lnSpc>
                <a:spcPct val="120000"/>
              </a:lnSpc>
              <a:spcBef>
                <a:spcPts val="0"/>
              </a:spcBef>
            </a:pPr>
            <a:r>
              <a:rPr lang="en-US" dirty="0" smtClean="0"/>
              <a:t>HU-B1A</a:t>
            </a:r>
          </a:p>
          <a:p>
            <a:pPr>
              <a:lnSpc>
                <a:spcPct val="120000"/>
              </a:lnSpc>
              <a:spcBef>
                <a:spcPts val="0"/>
              </a:spcBef>
            </a:pPr>
            <a:r>
              <a:rPr lang="en-US" dirty="0" smtClean="0"/>
              <a:t>HU-B1</a:t>
            </a:r>
          </a:p>
          <a:p>
            <a:pPr>
              <a:lnSpc>
                <a:spcPct val="120000"/>
              </a:lnSpc>
              <a:spcBef>
                <a:spcPts val="0"/>
              </a:spcBef>
            </a:pPr>
            <a:r>
              <a:rPr lang="en-US" dirty="0" smtClean="0"/>
              <a:t>HU-MU</a:t>
            </a:r>
          </a:p>
          <a:p>
            <a:pPr>
              <a:lnSpc>
                <a:spcPct val="120000"/>
              </a:lnSpc>
              <a:spcBef>
                <a:spcPts val="0"/>
              </a:spcBef>
            </a:pPr>
            <a:r>
              <a:rPr lang="en-US" dirty="0" smtClean="0"/>
              <a:t>S-B1</a:t>
            </a:r>
          </a:p>
          <a:p>
            <a:pPr>
              <a:lnSpc>
                <a:spcPct val="120000"/>
              </a:lnSpc>
              <a:spcBef>
                <a:spcPts val="0"/>
              </a:spcBef>
            </a:pPr>
            <a:r>
              <a:rPr lang="en-US" dirty="0" smtClean="0"/>
              <a:t>S-B2</a:t>
            </a:r>
          </a:p>
          <a:p>
            <a:pPr>
              <a:lnSpc>
                <a:spcPct val="120000"/>
              </a:lnSpc>
              <a:spcBef>
                <a:spcPts val="0"/>
              </a:spcBef>
            </a:pPr>
            <a:r>
              <a:rPr lang="en-US" dirty="0" smtClean="0"/>
              <a:t>S-LB1</a:t>
            </a:r>
          </a:p>
          <a:p>
            <a:pPr>
              <a:lnSpc>
                <a:spcPct val="120000"/>
              </a:lnSpc>
              <a:spcBef>
                <a:spcPts val="0"/>
              </a:spcBef>
            </a:pPr>
            <a:r>
              <a:rPr lang="en-US" dirty="0" smtClean="0"/>
              <a:t>S-LB2</a:t>
            </a:r>
          </a:p>
          <a:p>
            <a:pPr>
              <a:lnSpc>
                <a:spcPct val="120000"/>
              </a:lnSpc>
              <a:spcBef>
                <a:spcPts val="0"/>
              </a:spcBef>
            </a:pPr>
            <a:r>
              <a:rPr lang="en-US" dirty="0" smtClean="0"/>
              <a:t>S-LC</a:t>
            </a:r>
          </a:p>
          <a:p>
            <a:pPr>
              <a:lnSpc>
                <a:spcPct val="120000"/>
              </a:lnSpc>
              <a:spcBef>
                <a:spcPts val="0"/>
              </a:spcBef>
            </a:pPr>
            <a:r>
              <a:rPr lang="en-US" dirty="0" smtClean="0"/>
              <a:t>S-MU</a:t>
            </a:r>
          </a:p>
          <a:p>
            <a:pPr>
              <a:lnSpc>
                <a:spcPct val="120000"/>
              </a:lnSpc>
              <a:spcBef>
                <a:spcPts val="0"/>
              </a:spcBef>
            </a:pPr>
            <a:r>
              <a:rPr lang="en-US" dirty="0" smtClean="0"/>
              <a:t>C-1</a:t>
            </a:r>
          </a:p>
        </p:txBody>
      </p:sp>
      <p:sp>
        <p:nvSpPr>
          <p:cNvPr id="3" name="Content Placeholder 2"/>
          <p:cNvSpPr>
            <a:spLocks noGrp="1"/>
          </p:cNvSpPr>
          <p:nvPr>
            <p:ph sz="half" idx="2"/>
          </p:nvPr>
        </p:nvSpPr>
        <p:spPr>
          <a:xfrm>
            <a:off x="4487247" y="2642226"/>
            <a:ext cx="3217506" cy="3060540"/>
          </a:xfrm>
        </p:spPr>
        <p:txBody>
          <a:bodyPr>
            <a:normAutofit/>
          </a:bodyPr>
          <a:lstStyle/>
          <a:p>
            <a:r>
              <a:rPr lang="en-US" sz="1100" dirty="0" smtClean="0"/>
              <a:t>None</a:t>
            </a:r>
            <a:endParaRPr lang="en-US" sz="1100" dirty="0"/>
          </a:p>
        </p:txBody>
      </p:sp>
      <p:sp>
        <p:nvSpPr>
          <p:cNvPr id="4" name="Title 3"/>
          <p:cNvSpPr>
            <a:spLocks noGrp="1"/>
          </p:cNvSpPr>
          <p:nvPr>
            <p:ph type="title"/>
          </p:nvPr>
        </p:nvSpPr>
        <p:spPr/>
        <p:txBody>
          <a:bodyPr/>
          <a:lstStyle/>
          <a:p>
            <a:r>
              <a:rPr lang="en-US" dirty="0"/>
              <a:t>Small Box Retail Diversity Study</a:t>
            </a:r>
          </a:p>
        </p:txBody>
      </p:sp>
      <p:sp>
        <p:nvSpPr>
          <p:cNvPr id="5" name="Text Placeholder 4"/>
          <p:cNvSpPr>
            <a:spLocks noGrp="1"/>
          </p:cNvSpPr>
          <p:nvPr>
            <p:ph type="body" sz="quarter" idx="14"/>
          </p:nvPr>
        </p:nvSpPr>
        <p:spPr/>
        <p:txBody>
          <a:bodyPr/>
          <a:lstStyle/>
          <a:p>
            <a:r>
              <a:rPr lang="en-US" dirty="0"/>
              <a:t>Current Comprehensive Zoning Ordinance </a:t>
            </a:r>
            <a:r>
              <a:rPr lang="en-US" dirty="0" smtClean="0"/>
              <a:t>Regulations</a:t>
            </a:r>
            <a:endParaRPr lang="en-US" dirty="0"/>
          </a:p>
          <a:p>
            <a:endParaRPr lang="en-US" dirty="0" smtClean="0"/>
          </a:p>
          <a:p>
            <a:endParaRPr lang="en-US" dirty="0"/>
          </a:p>
        </p:txBody>
      </p:sp>
      <p:sp>
        <p:nvSpPr>
          <p:cNvPr id="6" name="Text Placeholder 5"/>
          <p:cNvSpPr>
            <a:spLocks noGrp="1"/>
          </p:cNvSpPr>
          <p:nvPr>
            <p:ph type="body" idx="15"/>
          </p:nvPr>
        </p:nvSpPr>
        <p:spPr>
          <a:xfrm>
            <a:off x="838200" y="2164762"/>
            <a:ext cx="3217506" cy="421470"/>
          </a:xfrm>
        </p:spPr>
        <p:txBody>
          <a:bodyPr>
            <a:normAutofit lnSpcReduction="10000"/>
          </a:bodyPr>
          <a:lstStyle/>
          <a:p>
            <a:r>
              <a:rPr lang="en-US" dirty="0" smtClean="0"/>
              <a:t>Permitted</a:t>
            </a:r>
            <a:endParaRPr lang="en-US" dirty="0"/>
          </a:p>
        </p:txBody>
      </p:sp>
      <p:sp>
        <p:nvSpPr>
          <p:cNvPr id="7" name="Text Placeholder 6"/>
          <p:cNvSpPr>
            <a:spLocks noGrp="1"/>
          </p:cNvSpPr>
          <p:nvPr>
            <p:ph type="body" sz="quarter" idx="3"/>
          </p:nvPr>
        </p:nvSpPr>
        <p:spPr>
          <a:xfrm>
            <a:off x="4487247" y="2164762"/>
            <a:ext cx="3217506" cy="421470"/>
          </a:xfrm>
        </p:spPr>
        <p:txBody>
          <a:bodyPr>
            <a:normAutofit lnSpcReduction="10000"/>
          </a:bodyPr>
          <a:lstStyle/>
          <a:p>
            <a:r>
              <a:rPr lang="en-US" dirty="0" smtClean="0"/>
              <a:t>Conditional</a:t>
            </a:r>
            <a:endParaRPr lang="en-US" dirty="0"/>
          </a:p>
        </p:txBody>
      </p:sp>
      <p:sp>
        <p:nvSpPr>
          <p:cNvPr id="8" name="TextBox 7"/>
          <p:cNvSpPr txBox="1"/>
          <p:nvPr/>
        </p:nvSpPr>
        <p:spPr>
          <a:xfrm>
            <a:off x="903515" y="1525752"/>
            <a:ext cx="10664894" cy="338554"/>
          </a:xfrm>
          <a:prstGeom prst="rect">
            <a:avLst/>
          </a:prstGeom>
          <a:noFill/>
        </p:spPr>
        <p:txBody>
          <a:bodyPr wrap="square" rtlCol="0">
            <a:spAutoFit/>
          </a:bodyPr>
          <a:lstStyle/>
          <a:p>
            <a:r>
              <a:rPr lang="en-US" sz="1600" b="1" dirty="0"/>
              <a:t>Zoning districts whereby the “Retail Goods Establishment” use is permitted, conditional, and prohibited</a:t>
            </a:r>
            <a:r>
              <a:rPr lang="en-US" sz="1600" b="1" dirty="0" smtClean="0"/>
              <a:t>:</a:t>
            </a:r>
            <a:endParaRPr lang="en-US" sz="1600" b="1" dirty="0"/>
          </a:p>
        </p:txBody>
      </p:sp>
      <p:sp>
        <p:nvSpPr>
          <p:cNvPr id="9" name="Text Placeholder 6"/>
          <p:cNvSpPr txBox="1">
            <a:spLocks/>
          </p:cNvSpPr>
          <p:nvPr/>
        </p:nvSpPr>
        <p:spPr>
          <a:xfrm>
            <a:off x="8136294" y="2164762"/>
            <a:ext cx="3217506" cy="421470"/>
          </a:xfrm>
          <a:prstGeom prst="rect">
            <a:avLst/>
          </a:prstGeom>
          <a:solidFill>
            <a:schemeClr val="accent4"/>
          </a:solidFill>
        </p:spPr>
        <p:txBody>
          <a:bodyPr vert="horz" lIns="91440" tIns="45720" rIns="91440" bIns="45720" rtlCol="0" anchor="b">
            <a:normAutofit lnSpcReduction="10000"/>
          </a:bodyPr>
          <a:lstStyle>
            <a:lvl1pPr marL="0" indent="0" algn="ctr" defTabSz="914400" rtl="0" eaLnBrk="1" latinLnBrk="0" hangingPunct="1">
              <a:lnSpc>
                <a:spcPct val="100000"/>
              </a:lnSpc>
              <a:spcBef>
                <a:spcPts val="1000"/>
              </a:spcBef>
              <a:buFont typeface="Wingdings" panose="05000000000000000000" pitchFamily="2" charset="2"/>
              <a:buNone/>
              <a:defRPr sz="2400" b="1" kern="1200">
                <a:solidFill>
                  <a:schemeClr val="bg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Wingdings" panose="05000000000000000000" pitchFamily="2" charset="2"/>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Wingdings" panose="05000000000000000000" pitchFamily="2"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smtClean="0"/>
              <a:t>Prohibited</a:t>
            </a:r>
            <a:endParaRPr lang="en-US" dirty="0"/>
          </a:p>
        </p:txBody>
      </p:sp>
      <p:sp>
        <p:nvSpPr>
          <p:cNvPr id="11" name="Content Placeholder 2"/>
          <p:cNvSpPr txBox="1">
            <a:spLocks/>
          </p:cNvSpPr>
          <p:nvPr/>
        </p:nvSpPr>
        <p:spPr>
          <a:xfrm>
            <a:off x="8136294" y="2670219"/>
            <a:ext cx="1595535" cy="3506743"/>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dirty="0" smtClean="0"/>
              <a:t>OS-N</a:t>
            </a:r>
          </a:p>
          <a:p>
            <a:pPr>
              <a:lnSpc>
                <a:spcPct val="120000"/>
              </a:lnSpc>
              <a:spcBef>
                <a:spcPts val="0"/>
              </a:spcBef>
            </a:pPr>
            <a:r>
              <a:rPr lang="en-US" dirty="0" smtClean="0"/>
              <a:t>OS-G</a:t>
            </a:r>
          </a:p>
          <a:p>
            <a:pPr>
              <a:lnSpc>
                <a:spcPct val="120000"/>
              </a:lnSpc>
              <a:spcBef>
                <a:spcPts val="0"/>
              </a:spcBef>
            </a:pPr>
            <a:r>
              <a:rPr lang="en-US" dirty="0" smtClean="0"/>
              <a:t>OS-R</a:t>
            </a:r>
          </a:p>
          <a:p>
            <a:pPr>
              <a:lnSpc>
                <a:spcPct val="120000"/>
              </a:lnSpc>
              <a:spcBef>
                <a:spcPts val="0"/>
              </a:spcBef>
            </a:pPr>
            <a:r>
              <a:rPr lang="en-US" dirty="0" smtClean="0"/>
              <a:t>NA</a:t>
            </a:r>
          </a:p>
          <a:p>
            <a:pPr>
              <a:lnSpc>
                <a:spcPct val="120000"/>
              </a:lnSpc>
              <a:spcBef>
                <a:spcPts val="0"/>
              </a:spcBef>
            </a:pPr>
            <a:r>
              <a:rPr lang="en-US" dirty="0" smtClean="0"/>
              <a:t>GPD</a:t>
            </a:r>
          </a:p>
          <a:p>
            <a:pPr>
              <a:lnSpc>
                <a:spcPct val="120000"/>
              </a:lnSpc>
              <a:spcBef>
                <a:spcPts val="0"/>
              </a:spcBef>
            </a:pPr>
            <a:r>
              <a:rPr lang="en-US" dirty="0" smtClean="0"/>
              <a:t>R-RE</a:t>
            </a:r>
          </a:p>
          <a:p>
            <a:pPr>
              <a:lnSpc>
                <a:spcPct val="120000"/>
              </a:lnSpc>
              <a:spcBef>
                <a:spcPts val="0"/>
              </a:spcBef>
            </a:pPr>
            <a:r>
              <a:rPr lang="en-US" dirty="0" smtClean="0"/>
              <a:t>M-MU</a:t>
            </a:r>
          </a:p>
          <a:p>
            <a:pPr>
              <a:lnSpc>
                <a:spcPct val="120000"/>
              </a:lnSpc>
              <a:spcBef>
                <a:spcPts val="0"/>
              </a:spcBef>
            </a:pPr>
            <a:r>
              <a:rPr lang="en-US" dirty="0" smtClean="0"/>
              <a:t>VCR-1</a:t>
            </a:r>
          </a:p>
          <a:p>
            <a:pPr>
              <a:lnSpc>
                <a:spcPct val="120000"/>
              </a:lnSpc>
              <a:spcBef>
                <a:spcPts val="0"/>
              </a:spcBef>
            </a:pPr>
            <a:r>
              <a:rPr lang="en-US" dirty="0" smtClean="0"/>
              <a:t>VCR-2</a:t>
            </a:r>
          </a:p>
          <a:p>
            <a:pPr>
              <a:lnSpc>
                <a:spcPct val="120000"/>
              </a:lnSpc>
              <a:spcBef>
                <a:spcPts val="0"/>
              </a:spcBef>
            </a:pPr>
            <a:r>
              <a:rPr lang="en-US" dirty="0" smtClean="0"/>
              <a:t>HMR-1</a:t>
            </a:r>
          </a:p>
          <a:p>
            <a:pPr>
              <a:lnSpc>
                <a:spcPct val="120000"/>
              </a:lnSpc>
              <a:spcBef>
                <a:spcPts val="0"/>
              </a:spcBef>
            </a:pPr>
            <a:r>
              <a:rPr lang="en-US" dirty="0" smtClean="0"/>
              <a:t>HMR-2</a:t>
            </a:r>
          </a:p>
          <a:p>
            <a:pPr>
              <a:lnSpc>
                <a:spcPct val="120000"/>
              </a:lnSpc>
              <a:spcBef>
                <a:spcPts val="0"/>
              </a:spcBef>
            </a:pPr>
            <a:r>
              <a:rPr lang="en-US" dirty="0" smtClean="0"/>
              <a:t>HMR-3</a:t>
            </a:r>
          </a:p>
          <a:p>
            <a:pPr>
              <a:lnSpc>
                <a:spcPct val="120000"/>
              </a:lnSpc>
              <a:spcBef>
                <a:spcPts val="0"/>
              </a:spcBef>
            </a:pPr>
            <a:r>
              <a:rPr lang="en-US" dirty="0" smtClean="0"/>
              <a:t>VCP</a:t>
            </a:r>
          </a:p>
          <a:p>
            <a:pPr>
              <a:lnSpc>
                <a:spcPct val="120000"/>
              </a:lnSpc>
              <a:spcBef>
                <a:spcPts val="0"/>
              </a:spcBef>
            </a:pPr>
            <a:r>
              <a:rPr lang="en-US" dirty="0" smtClean="0"/>
              <a:t>HU-RS</a:t>
            </a:r>
          </a:p>
          <a:p>
            <a:pPr>
              <a:lnSpc>
                <a:spcPct val="120000"/>
              </a:lnSpc>
              <a:spcBef>
                <a:spcPts val="0"/>
              </a:spcBef>
            </a:pPr>
            <a:r>
              <a:rPr lang="en-US" dirty="0" smtClean="0"/>
              <a:t>HU-RD1</a:t>
            </a:r>
          </a:p>
          <a:p>
            <a:pPr>
              <a:lnSpc>
                <a:spcPct val="120000"/>
              </a:lnSpc>
              <a:spcBef>
                <a:spcPts val="0"/>
              </a:spcBef>
            </a:pPr>
            <a:r>
              <a:rPr lang="en-US" dirty="0" smtClean="0"/>
              <a:t>HU-RD2</a:t>
            </a:r>
          </a:p>
          <a:p>
            <a:endParaRPr lang="en-US" dirty="0"/>
          </a:p>
        </p:txBody>
      </p:sp>
      <p:sp>
        <p:nvSpPr>
          <p:cNvPr id="12" name="Content Placeholder 2"/>
          <p:cNvSpPr txBox="1">
            <a:spLocks/>
          </p:cNvSpPr>
          <p:nvPr/>
        </p:nvSpPr>
        <p:spPr>
          <a:xfrm>
            <a:off x="9843799" y="2670220"/>
            <a:ext cx="1595535" cy="3506742"/>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dirty="0" smtClean="0"/>
              <a:t>HU-RM1</a:t>
            </a:r>
          </a:p>
          <a:p>
            <a:pPr>
              <a:lnSpc>
                <a:spcPct val="120000"/>
              </a:lnSpc>
              <a:spcBef>
                <a:spcPts val="0"/>
              </a:spcBef>
            </a:pPr>
            <a:r>
              <a:rPr lang="en-US" dirty="0" smtClean="0"/>
              <a:t>HU-RM2</a:t>
            </a:r>
          </a:p>
          <a:p>
            <a:pPr>
              <a:lnSpc>
                <a:spcPct val="120000"/>
              </a:lnSpc>
              <a:spcBef>
                <a:spcPts val="0"/>
              </a:spcBef>
            </a:pPr>
            <a:r>
              <a:rPr lang="en-US" dirty="0" smtClean="0"/>
              <a:t>S-RS</a:t>
            </a:r>
          </a:p>
          <a:p>
            <a:pPr>
              <a:lnSpc>
                <a:spcPct val="120000"/>
              </a:lnSpc>
              <a:spcBef>
                <a:spcPts val="0"/>
              </a:spcBef>
            </a:pPr>
            <a:r>
              <a:rPr lang="en-US" dirty="0" smtClean="0"/>
              <a:t>S-RD</a:t>
            </a:r>
          </a:p>
          <a:p>
            <a:pPr>
              <a:lnSpc>
                <a:spcPct val="120000"/>
              </a:lnSpc>
              <a:spcBef>
                <a:spcPts val="0"/>
              </a:spcBef>
            </a:pPr>
            <a:r>
              <a:rPr lang="en-US" dirty="0" smtClean="0"/>
              <a:t>S-RM1</a:t>
            </a:r>
          </a:p>
          <a:p>
            <a:pPr>
              <a:lnSpc>
                <a:spcPct val="120000"/>
              </a:lnSpc>
              <a:spcBef>
                <a:spcPts val="0"/>
              </a:spcBef>
            </a:pPr>
            <a:r>
              <a:rPr lang="en-US" dirty="0" smtClean="0"/>
              <a:t>S-RM2</a:t>
            </a:r>
          </a:p>
          <a:p>
            <a:pPr>
              <a:lnSpc>
                <a:spcPct val="120000"/>
              </a:lnSpc>
              <a:spcBef>
                <a:spcPts val="0"/>
              </a:spcBef>
            </a:pPr>
            <a:r>
              <a:rPr lang="en-US" dirty="0" smtClean="0"/>
              <a:t>S-LRS1</a:t>
            </a:r>
          </a:p>
          <a:p>
            <a:pPr>
              <a:lnSpc>
                <a:spcPct val="120000"/>
              </a:lnSpc>
              <a:spcBef>
                <a:spcPts val="0"/>
              </a:spcBef>
            </a:pPr>
            <a:r>
              <a:rPr lang="en-US" dirty="0" smtClean="0"/>
              <a:t>S-LRS2</a:t>
            </a:r>
          </a:p>
          <a:p>
            <a:pPr>
              <a:lnSpc>
                <a:spcPct val="120000"/>
              </a:lnSpc>
              <a:spcBef>
                <a:spcPts val="0"/>
              </a:spcBef>
            </a:pPr>
            <a:r>
              <a:rPr lang="en-US" dirty="0" smtClean="0"/>
              <a:t>S-LRS3</a:t>
            </a:r>
          </a:p>
          <a:p>
            <a:pPr>
              <a:lnSpc>
                <a:spcPct val="120000"/>
              </a:lnSpc>
              <a:spcBef>
                <a:spcPts val="0"/>
              </a:spcBef>
            </a:pPr>
            <a:r>
              <a:rPr lang="en-US" dirty="0" smtClean="0"/>
              <a:t>S-LRD1</a:t>
            </a:r>
          </a:p>
          <a:p>
            <a:pPr>
              <a:lnSpc>
                <a:spcPct val="120000"/>
              </a:lnSpc>
              <a:spcBef>
                <a:spcPts val="0"/>
              </a:spcBef>
            </a:pPr>
            <a:r>
              <a:rPr lang="en-US" dirty="0" smtClean="0"/>
              <a:t>S-LRD2</a:t>
            </a:r>
          </a:p>
          <a:p>
            <a:pPr>
              <a:lnSpc>
                <a:spcPct val="120000"/>
              </a:lnSpc>
              <a:spcBef>
                <a:spcPts val="0"/>
              </a:spcBef>
            </a:pPr>
            <a:r>
              <a:rPr lang="en-US" dirty="0" smtClean="0"/>
              <a:t>S-LRM1</a:t>
            </a:r>
          </a:p>
          <a:p>
            <a:pPr>
              <a:lnSpc>
                <a:spcPct val="120000"/>
              </a:lnSpc>
              <a:spcBef>
                <a:spcPts val="0"/>
              </a:spcBef>
            </a:pPr>
            <a:r>
              <a:rPr lang="en-US" dirty="0" smtClean="0"/>
              <a:t>S-LRM2</a:t>
            </a:r>
          </a:p>
          <a:p>
            <a:pPr>
              <a:lnSpc>
                <a:spcPct val="120000"/>
              </a:lnSpc>
              <a:spcBef>
                <a:spcPts val="0"/>
              </a:spcBef>
            </a:pPr>
            <a:r>
              <a:rPr lang="en-US" dirty="0" smtClean="0"/>
              <a:t>S-LP</a:t>
            </a:r>
          </a:p>
          <a:p>
            <a:pPr>
              <a:lnSpc>
                <a:spcPct val="120000"/>
              </a:lnSpc>
              <a:spcBef>
                <a:spcPts val="0"/>
              </a:spcBef>
            </a:pPr>
            <a:r>
              <a:rPr lang="en-US" dirty="0" smtClean="0"/>
              <a:t>S-LM</a:t>
            </a:r>
          </a:p>
          <a:p>
            <a:pPr>
              <a:lnSpc>
                <a:spcPct val="120000"/>
              </a:lnSpc>
              <a:spcBef>
                <a:spcPts val="0"/>
              </a:spcBef>
            </a:pPr>
            <a:endParaRPr lang="en-US" dirty="0" smtClean="0"/>
          </a:p>
          <a:p>
            <a:endParaRPr lang="en-US" dirty="0"/>
          </a:p>
        </p:txBody>
      </p:sp>
      <p:sp>
        <p:nvSpPr>
          <p:cNvPr id="14" name="Content Placeholder 1"/>
          <p:cNvSpPr txBox="1">
            <a:spLocks/>
          </p:cNvSpPr>
          <p:nvPr/>
        </p:nvSpPr>
        <p:spPr>
          <a:xfrm>
            <a:off x="2670892" y="2642227"/>
            <a:ext cx="1602922" cy="3534736"/>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r>
              <a:rPr lang="en-US" dirty="0" smtClean="0"/>
              <a:t>C-2</a:t>
            </a:r>
          </a:p>
          <a:p>
            <a:pPr>
              <a:lnSpc>
                <a:spcPct val="120000"/>
              </a:lnSpc>
              <a:spcBef>
                <a:spcPts val="0"/>
              </a:spcBef>
            </a:pPr>
            <a:r>
              <a:rPr lang="en-US" dirty="0" smtClean="0"/>
              <a:t>C-3</a:t>
            </a:r>
          </a:p>
          <a:p>
            <a:pPr>
              <a:lnSpc>
                <a:spcPct val="120000"/>
              </a:lnSpc>
              <a:spcBef>
                <a:spcPts val="0"/>
              </a:spcBef>
            </a:pPr>
            <a:r>
              <a:rPr lang="en-US" dirty="0" smtClean="0"/>
              <a:t>MU-1</a:t>
            </a:r>
          </a:p>
          <a:p>
            <a:pPr>
              <a:lnSpc>
                <a:spcPct val="120000"/>
              </a:lnSpc>
              <a:spcBef>
                <a:spcPts val="0"/>
              </a:spcBef>
            </a:pPr>
            <a:r>
              <a:rPr lang="en-US" dirty="0" smtClean="0"/>
              <a:t>MU-2</a:t>
            </a:r>
          </a:p>
          <a:p>
            <a:pPr>
              <a:lnSpc>
                <a:spcPct val="120000"/>
              </a:lnSpc>
              <a:spcBef>
                <a:spcPts val="0"/>
              </a:spcBef>
            </a:pPr>
            <a:r>
              <a:rPr lang="en-US" dirty="0" smtClean="0"/>
              <a:t>EC</a:t>
            </a:r>
          </a:p>
          <a:p>
            <a:pPr>
              <a:lnSpc>
                <a:spcPct val="120000"/>
              </a:lnSpc>
              <a:spcBef>
                <a:spcPts val="0"/>
              </a:spcBef>
            </a:pPr>
            <a:r>
              <a:rPr lang="en-US" dirty="0" smtClean="0"/>
              <a:t>MC</a:t>
            </a:r>
          </a:p>
          <a:p>
            <a:pPr>
              <a:lnSpc>
                <a:spcPct val="120000"/>
              </a:lnSpc>
              <a:spcBef>
                <a:spcPts val="0"/>
              </a:spcBef>
            </a:pPr>
            <a:r>
              <a:rPr lang="en-US" dirty="0" smtClean="0"/>
              <a:t>MS</a:t>
            </a:r>
          </a:p>
          <a:p>
            <a:pPr>
              <a:lnSpc>
                <a:spcPct val="120000"/>
              </a:lnSpc>
              <a:spcBef>
                <a:spcPts val="0"/>
              </a:spcBef>
            </a:pPr>
            <a:r>
              <a:rPr lang="en-US" dirty="0" smtClean="0"/>
              <a:t>LS</a:t>
            </a:r>
          </a:p>
          <a:p>
            <a:pPr>
              <a:lnSpc>
                <a:spcPct val="120000"/>
              </a:lnSpc>
              <a:spcBef>
                <a:spcPts val="0"/>
              </a:spcBef>
            </a:pPr>
            <a:r>
              <a:rPr lang="en-US" dirty="0" smtClean="0"/>
              <a:t>LI</a:t>
            </a:r>
          </a:p>
          <a:p>
            <a:pPr>
              <a:lnSpc>
                <a:spcPct val="120000"/>
              </a:lnSpc>
              <a:spcBef>
                <a:spcPts val="0"/>
              </a:spcBef>
            </a:pPr>
            <a:r>
              <a:rPr lang="en-US" dirty="0" smtClean="0"/>
              <a:t>HI</a:t>
            </a:r>
          </a:p>
          <a:p>
            <a:pPr>
              <a:lnSpc>
                <a:spcPct val="120000"/>
              </a:lnSpc>
              <a:spcBef>
                <a:spcPts val="0"/>
              </a:spcBef>
            </a:pPr>
            <a:r>
              <a:rPr lang="en-US" dirty="0" smtClean="0"/>
              <a:t>MI</a:t>
            </a:r>
          </a:p>
          <a:p>
            <a:pPr>
              <a:lnSpc>
                <a:spcPct val="120000"/>
              </a:lnSpc>
              <a:spcBef>
                <a:spcPts val="0"/>
              </a:spcBef>
            </a:pPr>
            <a:r>
              <a:rPr lang="en-US" dirty="0" smtClean="0"/>
              <a:t>BIP</a:t>
            </a:r>
          </a:p>
          <a:p>
            <a:pPr>
              <a:lnSpc>
                <a:spcPct val="120000"/>
              </a:lnSpc>
              <a:spcBef>
                <a:spcPts val="0"/>
              </a:spcBef>
            </a:pPr>
            <a:r>
              <a:rPr lang="en-US" dirty="0" smtClean="0"/>
              <a:t>CBD-1</a:t>
            </a:r>
          </a:p>
          <a:p>
            <a:pPr>
              <a:lnSpc>
                <a:spcPct val="120000"/>
              </a:lnSpc>
              <a:spcBef>
                <a:spcPts val="0"/>
              </a:spcBef>
            </a:pPr>
            <a:r>
              <a:rPr lang="en-US" dirty="0" smtClean="0"/>
              <a:t>CBD-2</a:t>
            </a:r>
          </a:p>
          <a:p>
            <a:pPr>
              <a:lnSpc>
                <a:spcPct val="120000"/>
              </a:lnSpc>
              <a:spcBef>
                <a:spcPts val="0"/>
              </a:spcBef>
            </a:pPr>
            <a:r>
              <a:rPr lang="en-US" dirty="0" smtClean="0"/>
              <a:t>CBD-3</a:t>
            </a:r>
          </a:p>
          <a:p>
            <a:pPr>
              <a:lnSpc>
                <a:spcPct val="120000"/>
              </a:lnSpc>
              <a:spcBef>
                <a:spcPts val="0"/>
              </a:spcBef>
            </a:pPr>
            <a:r>
              <a:rPr lang="en-US" dirty="0" smtClean="0"/>
              <a:t>CBD-4</a:t>
            </a:r>
          </a:p>
          <a:p>
            <a:pPr>
              <a:lnSpc>
                <a:spcPct val="120000"/>
              </a:lnSpc>
              <a:spcBef>
                <a:spcPts val="0"/>
              </a:spcBef>
            </a:pPr>
            <a:r>
              <a:rPr lang="en-US" dirty="0" smtClean="0"/>
              <a:t>CBD-5</a:t>
            </a:r>
          </a:p>
          <a:p>
            <a:pPr>
              <a:lnSpc>
                <a:spcPct val="120000"/>
              </a:lnSpc>
              <a:spcBef>
                <a:spcPts val="0"/>
              </a:spcBef>
            </a:pPr>
            <a:r>
              <a:rPr lang="en-US" dirty="0" smtClean="0"/>
              <a:t>CBD-6</a:t>
            </a:r>
          </a:p>
          <a:p>
            <a:pPr>
              <a:lnSpc>
                <a:spcPct val="120000"/>
              </a:lnSpc>
              <a:spcBef>
                <a:spcPts val="0"/>
              </a:spcBef>
            </a:pPr>
            <a:r>
              <a:rPr lang="en-US" dirty="0" smtClean="0"/>
              <a:t>CBD-7</a:t>
            </a:r>
          </a:p>
        </p:txBody>
      </p:sp>
    </p:spTree>
    <p:extLst>
      <p:ext uri="{BB962C8B-B14F-4D97-AF65-F5344CB8AC3E}">
        <p14:creationId xmlns:p14="http://schemas.microsoft.com/office/powerpoint/2010/main" val="8536495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838200" y="2646900"/>
            <a:ext cx="1718388" cy="2981613"/>
          </a:xfrm>
        </p:spPr>
        <p:txBody>
          <a:bodyPr>
            <a:normAutofit/>
          </a:bodyPr>
          <a:lstStyle/>
          <a:p>
            <a:pPr>
              <a:spcBef>
                <a:spcPts val="0"/>
              </a:spcBef>
            </a:pPr>
            <a:r>
              <a:rPr lang="en-US" sz="1100" dirty="0" smtClean="0"/>
              <a:t>C-3</a:t>
            </a:r>
          </a:p>
          <a:p>
            <a:pPr>
              <a:spcBef>
                <a:spcPts val="0"/>
              </a:spcBef>
            </a:pPr>
            <a:r>
              <a:rPr lang="en-US" sz="1100" dirty="0" smtClean="0"/>
              <a:t>LI</a:t>
            </a:r>
          </a:p>
          <a:p>
            <a:pPr>
              <a:spcBef>
                <a:spcPts val="0"/>
              </a:spcBef>
            </a:pPr>
            <a:r>
              <a:rPr lang="en-US" sz="1100" dirty="0" smtClean="0"/>
              <a:t>HI</a:t>
            </a:r>
          </a:p>
          <a:p>
            <a:pPr>
              <a:spcBef>
                <a:spcPts val="0"/>
              </a:spcBef>
            </a:pPr>
            <a:r>
              <a:rPr lang="en-US" sz="1100" dirty="0" smtClean="0"/>
              <a:t>MI</a:t>
            </a:r>
          </a:p>
          <a:p>
            <a:pPr marL="0" indent="0">
              <a:spcBef>
                <a:spcPts val="0"/>
              </a:spcBef>
              <a:buNone/>
            </a:pPr>
            <a:endParaRPr lang="en-US" sz="1100" dirty="0" smtClean="0"/>
          </a:p>
        </p:txBody>
      </p:sp>
      <p:sp>
        <p:nvSpPr>
          <p:cNvPr id="3" name="Content Placeholder 2"/>
          <p:cNvSpPr>
            <a:spLocks noGrp="1"/>
          </p:cNvSpPr>
          <p:nvPr>
            <p:ph sz="half" idx="2"/>
          </p:nvPr>
        </p:nvSpPr>
        <p:spPr>
          <a:xfrm>
            <a:off x="4487247" y="2697684"/>
            <a:ext cx="1538388" cy="2888406"/>
          </a:xfrm>
        </p:spPr>
        <p:txBody>
          <a:bodyPr>
            <a:normAutofit/>
          </a:bodyPr>
          <a:lstStyle/>
          <a:p>
            <a:pPr>
              <a:spcBef>
                <a:spcPts val="0"/>
              </a:spcBef>
            </a:pPr>
            <a:r>
              <a:rPr lang="en-US" sz="1100" dirty="0" smtClean="0"/>
              <a:t>VCS</a:t>
            </a:r>
          </a:p>
          <a:p>
            <a:pPr>
              <a:spcBef>
                <a:spcPts val="0"/>
              </a:spcBef>
            </a:pPr>
            <a:r>
              <a:rPr lang="en-US" sz="1100" dirty="0" smtClean="0"/>
              <a:t>VCS-1</a:t>
            </a:r>
          </a:p>
          <a:p>
            <a:pPr>
              <a:spcBef>
                <a:spcPts val="0"/>
              </a:spcBef>
            </a:pPr>
            <a:r>
              <a:rPr lang="en-US" sz="1100" dirty="0" smtClean="0"/>
              <a:t>HMC-1</a:t>
            </a:r>
          </a:p>
          <a:p>
            <a:pPr>
              <a:spcBef>
                <a:spcPts val="0"/>
              </a:spcBef>
            </a:pPr>
            <a:r>
              <a:rPr lang="en-US" sz="1100" dirty="0" smtClean="0"/>
              <a:t>HMC-2</a:t>
            </a:r>
          </a:p>
          <a:p>
            <a:pPr>
              <a:spcBef>
                <a:spcPts val="0"/>
              </a:spcBef>
            </a:pPr>
            <a:r>
              <a:rPr lang="en-US" sz="1100" dirty="0" smtClean="0"/>
              <a:t>HM-MU</a:t>
            </a:r>
          </a:p>
          <a:p>
            <a:pPr>
              <a:spcBef>
                <a:spcPts val="0"/>
              </a:spcBef>
            </a:pPr>
            <a:r>
              <a:rPr lang="en-US" sz="1100" dirty="0" smtClean="0"/>
              <a:t>HU-B1</a:t>
            </a:r>
          </a:p>
          <a:p>
            <a:pPr>
              <a:spcBef>
                <a:spcPts val="0"/>
              </a:spcBef>
            </a:pPr>
            <a:r>
              <a:rPr lang="en-US" sz="1100" dirty="0" smtClean="0"/>
              <a:t>HU-MU</a:t>
            </a:r>
          </a:p>
          <a:p>
            <a:pPr>
              <a:spcBef>
                <a:spcPts val="0"/>
              </a:spcBef>
            </a:pPr>
            <a:r>
              <a:rPr lang="en-US" sz="1100" dirty="0" smtClean="0"/>
              <a:t>S-B1</a:t>
            </a:r>
          </a:p>
          <a:p>
            <a:pPr>
              <a:spcBef>
                <a:spcPts val="0"/>
              </a:spcBef>
            </a:pPr>
            <a:r>
              <a:rPr lang="en-US" sz="1100" dirty="0" smtClean="0"/>
              <a:t>S-B2</a:t>
            </a:r>
          </a:p>
          <a:p>
            <a:pPr>
              <a:spcBef>
                <a:spcPts val="0"/>
              </a:spcBef>
            </a:pPr>
            <a:r>
              <a:rPr lang="en-US" sz="1100" dirty="0" smtClean="0"/>
              <a:t>S-LB1</a:t>
            </a:r>
          </a:p>
          <a:p>
            <a:pPr>
              <a:spcBef>
                <a:spcPts val="0"/>
              </a:spcBef>
            </a:pPr>
            <a:r>
              <a:rPr lang="en-US" sz="1100" dirty="0" smtClean="0"/>
              <a:t>S-LB2</a:t>
            </a:r>
          </a:p>
          <a:p>
            <a:pPr>
              <a:spcBef>
                <a:spcPts val="0"/>
              </a:spcBef>
            </a:pPr>
            <a:r>
              <a:rPr lang="en-US" sz="1100" dirty="0" smtClean="0"/>
              <a:t>S-LC</a:t>
            </a:r>
          </a:p>
          <a:p>
            <a:pPr>
              <a:spcBef>
                <a:spcPts val="0"/>
              </a:spcBef>
            </a:pPr>
            <a:r>
              <a:rPr lang="en-US" sz="1100" dirty="0" smtClean="0"/>
              <a:t>S-MU</a:t>
            </a:r>
          </a:p>
        </p:txBody>
      </p:sp>
      <p:sp>
        <p:nvSpPr>
          <p:cNvPr id="4" name="Title 3"/>
          <p:cNvSpPr>
            <a:spLocks noGrp="1"/>
          </p:cNvSpPr>
          <p:nvPr>
            <p:ph type="title"/>
          </p:nvPr>
        </p:nvSpPr>
        <p:spPr/>
        <p:txBody>
          <a:bodyPr/>
          <a:lstStyle/>
          <a:p>
            <a:r>
              <a:rPr lang="en-US" dirty="0"/>
              <a:t>Small Box Retail Diversity Study</a:t>
            </a:r>
          </a:p>
        </p:txBody>
      </p:sp>
      <p:sp>
        <p:nvSpPr>
          <p:cNvPr id="5" name="Text Placeholder 4"/>
          <p:cNvSpPr>
            <a:spLocks noGrp="1"/>
          </p:cNvSpPr>
          <p:nvPr>
            <p:ph type="body" sz="quarter" idx="14"/>
          </p:nvPr>
        </p:nvSpPr>
        <p:spPr/>
        <p:txBody>
          <a:bodyPr/>
          <a:lstStyle/>
          <a:p>
            <a:r>
              <a:rPr lang="en-US" dirty="0"/>
              <a:t>Current Comprehensive Zoning Ordinance </a:t>
            </a:r>
            <a:r>
              <a:rPr lang="en-US" dirty="0" smtClean="0"/>
              <a:t>Regulations</a:t>
            </a:r>
            <a:endParaRPr lang="en-US" dirty="0"/>
          </a:p>
          <a:p>
            <a:endParaRPr lang="en-US" dirty="0" smtClean="0"/>
          </a:p>
          <a:p>
            <a:endParaRPr lang="en-US" dirty="0"/>
          </a:p>
        </p:txBody>
      </p:sp>
      <p:sp>
        <p:nvSpPr>
          <p:cNvPr id="6" name="Text Placeholder 5"/>
          <p:cNvSpPr>
            <a:spLocks noGrp="1"/>
          </p:cNvSpPr>
          <p:nvPr>
            <p:ph type="body" idx="15"/>
          </p:nvPr>
        </p:nvSpPr>
        <p:spPr>
          <a:xfrm>
            <a:off x="838200" y="2189727"/>
            <a:ext cx="3217506" cy="421470"/>
          </a:xfrm>
        </p:spPr>
        <p:txBody>
          <a:bodyPr>
            <a:normAutofit lnSpcReduction="10000"/>
          </a:bodyPr>
          <a:lstStyle/>
          <a:p>
            <a:r>
              <a:rPr lang="en-US" dirty="0" smtClean="0"/>
              <a:t>Permitted</a:t>
            </a:r>
            <a:endParaRPr lang="en-US" dirty="0"/>
          </a:p>
        </p:txBody>
      </p:sp>
      <p:sp>
        <p:nvSpPr>
          <p:cNvPr id="7" name="Text Placeholder 6"/>
          <p:cNvSpPr>
            <a:spLocks noGrp="1"/>
          </p:cNvSpPr>
          <p:nvPr>
            <p:ph type="body" sz="quarter" idx="3"/>
          </p:nvPr>
        </p:nvSpPr>
        <p:spPr>
          <a:xfrm>
            <a:off x="4487247" y="2189727"/>
            <a:ext cx="3217506" cy="421470"/>
          </a:xfrm>
        </p:spPr>
        <p:txBody>
          <a:bodyPr>
            <a:normAutofit lnSpcReduction="10000"/>
          </a:bodyPr>
          <a:lstStyle/>
          <a:p>
            <a:r>
              <a:rPr lang="en-US" dirty="0" smtClean="0"/>
              <a:t>Conditional</a:t>
            </a:r>
            <a:endParaRPr lang="en-US" dirty="0"/>
          </a:p>
        </p:txBody>
      </p:sp>
      <p:sp>
        <p:nvSpPr>
          <p:cNvPr id="8" name="TextBox 7"/>
          <p:cNvSpPr txBox="1"/>
          <p:nvPr/>
        </p:nvSpPr>
        <p:spPr>
          <a:xfrm>
            <a:off x="905068" y="1436096"/>
            <a:ext cx="10448731" cy="584775"/>
          </a:xfrm>
          <a:prstGeom prst="rect">
            <a:avLst/>
          </a:prstGeom>
          <a:noFill/>
        </p:spPr>
        <p:txBody>
          <a:bodyPr wrap="square" rtlCol="0">
            <a:spAutoFit/>
          </a:bodyPr>
          <a:lstStyle/>
          <a:p>
            <a:pPr algn="just"/>
            <a:r>
              <a:rPr lang="en-US" sz="1600" b="1" dirty="0"/>
              <a:t>Zoning districts whereby the “Retail Sales of Packaged Alcoholic Beverages” use is permitted, conditional, and prohibited</a:t>
            </a:r>
            <a:r>
              <a:rPr lang="en-US" sz="1600" b="1" dirty="0" smtClean="0"/>
              <a:t>:</a:t>
            </a:r>
            <a:endParaRPr lang="en-US" sz="1600" b="1" dirty="0"/>
          </a:p>
        </p:txBody>
      </p:sp>
      <p:sp>
        <p:nvSpPr>
          <p:cNvPr id="9" name="Text Placeholder 6"/>
          <p:cNvSpPr txBox="1">
            <a:spLocks/>
          </p:cNvSpPr>
          <p:nvPr/>
        </p:nvSpPr>
        <p:spPr>
          <a:xfrm>
            <a:off x="8136294" y="2189727"/>
            <a:ext cx="3217506" cy="421470"/>
          </a:xfrm>
          <a:prstGeom prst="rect">
            <a:avLst/>
          </a:prstGeom>
          <a:solidFill>
            <a:schemeClr val="accent4"/>
          </a:solidFill>
        </p:spPr>
        <p:txBody>
          <a:bodyPr vert="horz" lIns="91440" tIns="45720" rIns="91440" bIns="45720" rtlCol="0" anchor="b">
            <a:normAutofit lnSpcReduction="10000"/>
          </a:bodyPr>
          <a:lstStyle>
            <a:lvl1pPr marL="0" indent="0" algn="ctr" defTabSz="914400" rtl="0" eaLnBrk="1" latinLnBrk="0" hangingPunct="1">
              <a:lnSpc>
                <a:spcPct val="100000"/>
              </a:lnSpc>
              <a:spcBef>
                <a:spcPts val="1000"/>
              </a:spcBef>
              <a:buFont typeface="Wingdings" panose="05000000000000000000" pitchFamily="2" charset="2"/>
              <a:buNone/>
              <a:defRPr sz="2400" b="1" kern="1200">
                <a:solidFill>
                  <a:schemeClr val="bg1"/>
                </a:solidFill>
                <a:latin typeface="+mn-lt"/>
                <a:ea typeface="+mn-ea"/>
                <a:cs typeface="+mn-cs"/>
              </a:defRPr>
            </a:lvl1pPr>
            <a:lvl2pPr marL="457200" indent="0" algn="l" defTabSz="914400" rtl="0" eaLnBrk="1" latinLnBrk="0" hangingPunct="1">
              <a:lnSpc>
                <a:spcPct val="10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100000"/>
              </a:lnSpc>
              <a:spcBef>
                <a:spcPts val="500"/>
              </a:spcBef>
              <a:buFont typeface="Wingdings" panose="05000000000000000000" pitchFamily="2" charset="2"/>
              <a:buNone/>
              <a:defRPr sz="1800" b="1" kern="1200">
                <a:solidFill>
                  <a:schemeClr val="tx1"/>
                </a:solidFill>
                <a:latin typeface="+mn-lt"/>
                <a:ea typeface="+mn-ea"/>
                <a:cs typeface="+mn-cs"/>
              </a:defRPr>
            </a:lvl3pPr>
            <a:lvl4pPr marL="1371600" indent="0" algn="l" defTabSz="914400" rtl="0" eaLnBrk="1" latinLnBrk="0" hangingPunct="1">
              <a:lnSpc>
                <a:spcPct val="10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100000"/>
              </a:lnSpc>
              <a:spcBef>
                <a:spcPts val="500"/>
              </a:spcBef>
              <a:buFont typeface="Wingdings" panose="05000000000000000000" pitchFamily="2" charset="2"/>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smtClean="0"/>
              <a:t>Prohibited</a:t>
            </a:r>
            <a:endParaRPr lang="en-US" dirty="0"/>
          </a:p>
        </p:txBody>
      </p:sp>
      <p:sp>
        <p:nvSpPr>
          <p:cNvPr id="12" name="Content Placeholder 2"/>
          <p:cNvSpPr txBox="1">
            <a:spLocks/>
          </p:cNvSpPr>
          <p:nvPr/>
        </p:nvSpPr>
        <p:spPr>
          <a:xfrm>
            <a:off x="9834469" y="3116423"/>
            <a:ext cx="1595535" cy="3060540"/>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4" name="Content Placeholder 1"/>
          <p:cNvSpPr txBox="1">
            <a:spLocks/>
          </p:cNvSpPr>
          <p:nvPr/>
        </p:nvSpPr>
        <p:spPr>
          <a:xfrm>
            <a:off x="2668555" y="3116423"/>
            <a:ext cx="1602922" cy="3153748"/>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Bef>
                <a:spcPts val="0"/>
              </a:spcBef>
            </a:pPr>
            <a:endParaRPr lang="en-US" dirty="0" smtClean="0"/>
          </a:p>
        </p:txBody>
      </p:sp>
      <p:sp>
        <p:nvSpPr>
          <p:cNvPr id="10" name="TextBox 9"/>
          <p:cNvSpPr txBox="1"/>
          <p:nvPr/>
        </p:nvSpPr>
        <p:spPr>
          <a:xfrm>
            <a:off x="8097025" y="2699088"/>
            <a:ext cx="1894114" cy="3477875"/>
          </a:xfrm>
          <a:prstGeom prst="rect">
            <a:avLst/>
          </a:prstGeom>
          <a:noFill/>
        </p:spPr>
        <p:txBody>
          <a:bodyPr wrap="square" rtlCol="0">
            <a:spAutoFit/>
          </a:bodyPr>
          <a:lstStyle/>
          <a:p>
            <a:pPr marL="285750" indent="-285750">
              <a:buFont typeface="Wingdings" panose="05000000000000000000" pitchFamily="2" charset="2"/>
              <a:buChar char="§"/>
            </a:pPr>
            <a:r>
              <a:rPr lang="en-US" sz="1100" dirty="0" smtClean="0"/>
              <a:t>OS-N</a:t>
            </a:r>
          </a:p>
          <a:p>
            <a:pPr marL="285750" indent="-285750">
              <a:buFont typeface="Wingdings" panose="05000000000000000000" pitchFamily="2" charset="2"/>
              <a:buChar char="§"/>
            </a:pPr>
            <a:r>
              <a:rPr lang="en-US" sz="1100" dirty="0" smtClean="0"/>
              <a:t>OS-G</a:t>
            </a:r>
          </a:p>
          <a:p>
            <a:pPr marL="285750" indent="-285750">
              <a:buFont typeface="Wingdings" panose="05000000000000000000" pitchFamily="2" charset="2"/>
              <a:buChar char="§"/>
            </a:pPr>
            <a:r>
              <a:rPr lang="en-US" sz="1100" dirty="0" smtClean="0"/>
              <a:t>OS-R</a:t>
            </a:r>
          </a:p>
          <a:p>
            <a:pPr marL="285750" indent="-285750">
              <a:buFont typeface="Wingdings" panose="05000000000000000000" pitchFamily="2" charset="2"/>
              <a:buChar char="§"/>
            </a:pPr>
            <a:r>
              <a:rPr lang="en-US" sz="1100" dirty="0" smtClean="0"/>
              <a:t>NA</a:t>
            </a:r>
          </a:p>
          <a:p>
            <a:pPr marL="285750" indent="-285750">
              <a:buFont typeface="Wingdings" panose="05000000000000000000" pitchFamily="2" charset="2"/>
              <a:buChar char="§"/>
            </a:pPr>
            <a:r>
              <a:rPr lang="en-US" sz="1100" dirty="0" smtClean="0"/>
              <a:t>GPD</a:t>
            </a:r>
          </a:p>
          <a:p>
            <a:pPr marL="285750" indent="-285750">
              <a:buFont typeface="Wingdings" panose="05000000000000000000" pitchFamily="2" charset="2"/>
              <a:buChar char="§"/>
            </a:pPr>
            <a:r>
              <a:rPr lang="en-US" sz="1100" dirty="0" smtClean="0"/>
              <a:t>R-RE</a:t>
            </a:r>
          </a:p>
          <a:p>
            <a:pPr marL="285750" indent="-285750">
              <a:buFont typeface="Wingdings" panose="05000000000000000000" pitchFamily="2" charset="2"/>
              <a:buChar char="§"/>
            </a:pPr>
            <a:r>
              <a:rPr lang="en-US" sz="1100" dirty="0" smtClean="0"/>
              <a:t>M-MU</a:t>
            </a:r>
          </a:p>
          <a:p>
            <a:pPr marL="285750" indent="-285750">
              <a:buFont typeface="Wingdings" panose="05000000000000000000" pitchFamily="2" charset="2"/>
              <a:buChar char="§"/>
            </a:pPr>
            <a:r>
              <a:rPr lang="en-US" sz="1100" dirty="0" smtClean="0"/>
              <a:t>VCR-1</a:t>
            </a:r>
          </a:p>
          <a:p>
            <a:pPr marL="285750" indent="-285750">
              <a:buFont typeface="Wingdings" panose="05000000000000000000" pitchFamily="2" charset="2"/>
              <a:buChar char="§"/>
            </a:pPr>
            <a:r>
              <a:rPr lang="en-US" sz="1100" dirty="0" smtClean="0"/>
              <a:t>VCR-2</a:t>
            </a:r>
          </a:p>
          <a:p>
            <a:pPr marL="285750" indent="-285750">
              <a:buFont typeface="Wingdings" panose="05000000000000000000" pitchFamily="2" charset="2"/>
              <a:buChar char="§"/>
            </a:pPr>
            <a:r>
              <a:rPr lang="en-US" sz="1100" dirty="0" smtClean="0"/>
              <a:t>HMR-1</a:t>
            </a:r>
          </a:p>
          <a:p>
            <a:pPr marL="285750" indent="-285750">
              <a:buFont typeface="Wingdings" panose="05000000000000000000" pitchFamily="2" charset="2"/>
              <a:buChar char="§"/>
            </a:pPr>
            <a:r>
              <a:rPr lang="en-US" sz="1100" dirty="0" smtClean="0"/>
              <a:t>HMR-2</a:t>
            </a:r>
          </a:p>
          <a:p>
            <a:pPr marL="285750" indent="-285750">
              <a:buFont typeface="Wingdings" panose="05000000000000000000" pitchFamily="2" charset="2"/>
              <a:buChar char="§"/>
            </a:pPr>
            <a:r>
              <a:rPr lang="en-US" sz="1100" dirty="0" smtClean="0"/>
              <a:t>HMR-3</a:t>
            </a:r>
          </a:p>
          <a:p>
            <a:pPr marL="285750" indent="-285750">
              <a:buFont typeface="Wingdings" panose="05000000000000000000" pitchFamily="2" charset="2"/>
              <a:buChar char="§"/>
            </a:pPr>
            <a:r>
              <a:rPr lang="en-US" sz="1100" dirty="0" smtClean="0"/>
              <a:t>VCC-1</a:t>
            </a:r>
          </a:p>
          <a:p>
            <a:pPr marL="285750" indent="-285750">
              <a:buFont typeface="Wingdings" panose="05000000000000000000" pitchFamily="2" charset="2"/>
              <a:buChar char="§"/>
            </a:pPr>
            <a:r>
              <a:rPr lang="en-US" sz="1100" dirty="0" smtClean="0"/>
              <a:t>VCC-2</a:t>
            </a:r>
          </a:p>
          <a:p>
            <a:pPr marL="285750" indent="-285750">
              <a:buFont typeface="Wingdings" panose="05000000000000000000" pitchFamily="2" charset="2"/>
              <a:buChar char="§"/>
            </a:pPr>
            <a:r>
              <a:rPr lang="en-US" sz="1100" dirty="0" smtClean="0"/>
              <a:t>VCE</a:t>
            </a:r>
          </a:p>
          <a:p>
            <a:pPr marL="285750" indent="-285750">
              <a:buFont typeface="Wingdings" panose="05000000000000000000" pitchFamily="2" charset="2"/>
              <a:buChar char="§"/>
            </a:pPr>
            <a:r>
              <a:rPr lang="en-US" sz="1100" dirty="0" smtClean="0"/>
              <a:t>VCE-1</a:t>
            </a:r>
          </a:p>
          <a:p>
            <a:pPr marL="285750" indent="-285750">
              <a:buFont typeface="Wingdings" panose="05000000000000000000" pitchFamily="2" charset="2"/>
              <a:buChar char="§"/>
            </a:pPr>
            <a:r>
              <a:rPr lang="en-US" sz="1100" dirty="0" smtClean="0"/>
              <a:t>VCP</a:t>
            </a:r>
          </a:p>
          <a:p>
            <a:pPr marL="285750" indent="-285750">
              <a:buFont typeface="Wingdings" panose="05000000000000000000" pitchFamily="2" charset="2"/>
              <a:buChar char="§"/>
            </a:pPr>
            <a:r>
              <a:rPr lang="en-US" sz="1100" dirty="0" smtClean="0"/>
              <a:t>HU-RS</a:t>
            </a:r>
          </a:p>
          <a:p>
            <a:pPr marL="285750" indent="-285750">
              <a:buFont typeface="Wingdings" panose="05000000000000000000" pitchFamily="2" charset="2"/>
              <a:buChar char="§"/>
            </a:pPr>
            <a:r>
              <a:rPr lang="en-US" sz="1100" dirty="0" smtClean="0"/>
              <a:t>HU-RD1</a:t>
            </a:r>
          </a:p>
          <a:p>
            <a:pPr marL="285750" indent="-285750">
              <a:buFont typeface="Wingdings" panose="05000000000000000000" pitchFamily="2" charset="2"/>
              <a:buChar char="§"/>
            </a:pPr>
            <a:r>
              <a:rPr lang="en-US" sz="1100" dirty="0" smtClean="0"/>
              <a:t>HU-RD2</a:t>
            </a:r>
          </a:p>
        </p:txBody>
      </p:sp>
      <p:sp>
        <p:nvSpPr>
          <p:cNvPr id="15" name="TextBox 14"/>
          <p:cNvSpPr txBox="1"/>
          <p:nvPr/>
        </p:nvSpPr>
        <p:spPr>
          <a:xfrm>
            <a:off x="9903670" y="2736477"/>
            <a:ext cx="1450130" cy="3308598"/>
          </a:xfrm>
          <a:prstGeom prst="rect">
            <a:avLst/>
          </a:prstGeom>
          <a:noFill/>
        </p:spPr>
        <p:txBody>
          <a:bodyPr wrap="square" rtlCol="0">
            <a:spAutoFit/>
          </a:bodyPr>
          <a:lstStyle/>
          <a:p>
            <a:pPr marL="285750" indent="-285750">
              <a:buFont typeface="Wingdings" panose="05000000000000000000" pitchFamily="2" charset="2"/>
              <a:buChar char="§"/>
            </a:pPr>
            <a:r>
              <a:rPr lang="en-US" sz="1100" dirty="0" smtClean="0"/>
              <a:t>HU-RM1</a:t>
            </a:r>
          </a:p>
          <a:p>
            <a:pPr marL="285750" indent="-285750">
              <a:buFont typeface="Wingdings" panose="05000000000000000000" pitchFamily="2" charset="2"/>
              <a:buChar char="§"/>
            </a:pPr>
            <a:r>
              <a:rPr lang="en-US" sz="1100" dirty="0" smtClean="0"/>
              <a:t>HU-RM2</a:t>
            </a:r>
          </a:p>
          <a:p>
            <a:pPr marL="285750" indent="-285750">
              <a:buFont typeface="Wingdings" panose="05000000000000000000" pitchFamily="2" charset="2"/>
              <a:buChar char="§"/>
            </a:pPr>
            <a:r>
              <a:rPr lang="en-US" sz="1100" dirty="0" smtClean="0"/>
              <a:t>HU-B1A</a:t>
            </a:r>
          </a:p>
          <a:p>
            <a:pPr marL="285750" indent="-285750">
              <a:buFont typeface="Wingdings" panose="05000000000000000000" pitchFamily="2" charset="2"/>
              <a:buChar char="§"/>
            </a:pPr>
            <a:r>
              <a:rPr lang="en-US" sz="1100" dirty="0" smtClean="0"/>
              <a:t>S-RS</a:t>
            </a:r>
          </a:p>
          <a:p>
            <a:pPr marL="285750" indent="-285750">
              <a:buFont typeface="Wingdings" panose="05000000000000000000" pitchFamily="2" charset="2"/>
              <a:buChar char="§"/>
            </a:pPr>
            <a:r>
              <a:rPr lang="en-US" sz="1100" dirty="0" smtClean="0"/>
              <a:t>S-RD</a:t>
            </a:r>
          </a:p>
          <a:p>
            <a:pPr marL="285750" indent="-285750">
              <a:buFont typeface="Wingdings" panose="05000000000000000000" pitchFamily="2" charset="2"/>
              <a:buChar char="§"/>
            </a:pPr>
            <a:r>
              <a:rPr lang="en-US" sz="1100" dirty="0" smtClean="0"/>
              <a:t>S-RM1</a:t>
            </a:r>
          </a:p>
          <a:p>
            <a:pPr marL="285750" indent="-285750">
              <a:buFont typeface="Wingdings" panose="05000000000000000000" pitchFamily="2" charset="2"/>
              <a:buChar char="§"/>
            </a:pPr>
            <a:r>
              <a:rPr lang="en-US" sz="1100" dirty="0" smtClean="0"/>
              <a:t>S-RM2</a:t>
            </a:r>
          </a:p>
          <a:p>
            <a:pPr marL="285750" indent="-285750">
              <a:buFont typeface="Wingdings" panose="05000000000000000000" pitchFamily="2" charset="2"/>
              <a:buChar char="§"/>
            </a:pPr>
            <a:r>
              <a:rPr lang="en-US" sz="1100" dirty="0" smtClean="0"/>
              <a:t>S-LRS1</a:t>
            </a:r>
          </a:p>
          <a:p>
            <a:pPr marL="285750" indent="-285750">
              <a:buFont typeface="Wingdings" panose="05000000000000000000" pitchFamily="2" charset="2"/>
              <a:buChar char="§"/>
            </a:pPr>
            <a:r>
              <a:rPr lang="en-US" sz="1100" dirty="0" smtClean="0"/>
              <a:t>S-LRS2</a:t>
            </a:r>
          </a:p>
          <a:p>
            <a:pPr marL="285750" indent="-285750">
              <a:buFont typeface="Wingdings" panose="05000000000000000000" pitchFamily="2" charset="2"/>
              <a:buChar char="§"/>
            </a:pPr>
            <a:r>
              <a:rPr lang="en-US" sz="1100" dirty="0" smtClean="0"/>
              <a:t>S-LRS3</a:t>
            </a:r>
          </a:p>
          <a:p>
            <a:pPr marL="285750" indent="-285750">
              <a:buFont typeface="Wingdings" panose="05000000000000000000" pitchFamily="2" charset="2"/>
              <a:buChar char="§"/>
            </a:pPr>
            <a:r>
              <a:rPr lang="en-US" sz="1100" dirty="0" smtClean="0"/>
              <a:t>S-LRD1</a:t>
            </a:r>
          </a:p>
          <a:p>
            <a:pPr marL="285750" indent="-285750">
              <a:buFont typeface="Wingdings" panose="05000000000000000000" pitchFamily="2" charset="2"/>
              <a:buChar char="§"/>
            </a:pPr>
            <a:r>
              <a:rPr lang="en-US" sz="1100" dirty="0" smtClean="0"/>
              <a:t>S-LRD2</a:t>
            </a:r>
          </a:p>
          <a:p>
            <a:pPr marL="285750" indent="-285750">
              <a:buFont typeface="Wingdings" panose="05000000000000000000" pitchFamily="2" charset="2"/>
              <a:buChar char="§"/>
            </a:pPr>
            <a:r>
              <a:rPr lang="en-US" sz="1100" dirty="0" smtClean="0"/>
              <a:t>S-LRM1</a:t>
            </a:r>
          </a:p>
          <a:p>
            <a:pPr marL="285750" indent="-285750">
              <a:buFont typeface="Wingdings" panose="05000000000000000000" pitchFamily="2" charset="2"/>
              <a:buChar char="§"/>
            </a:pPr>
            <a:r>
              <a:rPr lang="en-US" sz="1100" dirty="0" smtClean="0"/>
              <a:t>S-LRM2</a:t>
            </a:r>
          </a:p>
          <a:p>
            <a:pPr marL="285750" indent="-285750">
              <a:buFont typeface="Wingdings" panose="05000000000000000000" pitchFamily="2" charset="2"/>
              <a:buChar char="§"/>
            </a:pPr>
            <a:r>
              <a:rPr lang="en-US" sz="1100" dirty="0" smtClean="0"/>
              <a:t>S-LP</a:t>
            </a:r>
          </a:p>
          <a:p>
            <a:pPr marL="285750" indent="-285750">
              <a:buFont typeface="Wingdings" panose="05000000000000000000" pitchFamily="2" charset="2"/>
              <a:buChar char="§"/>
            </a:pPr>
            <a:r>
              <a:rPr lang="en-US" sz="1100" dirty="0" smtClean="0"/>
              <a:t>S-LM</a:t>
            </a:r>
          </a:p>
          <a:p>
            <a:pPr marL="285750" indent="-285750">
              <a:buFont typeface="Wingdings" panose="05000000000000000000" pitchFamily="2" charset="2"/>
              <a:buChar char="§"/>
            </a:pPr>
            <a:r>
              <a:rPr lang="en-US" sz="1100" dirty="0" smtClean="0"/>
              <a:t>EC</a:t>
            </a:r>
          </a:p>
          <a:p>
            <a:pPr marL="285750" indent="-285750">
              <a:buFont typeface="Wingdings" panose="05000000000000000000" pitchFamily="2" charset="2"/>
              <a:buChar char="§"/>
            </a:pPr>
            <a:r>
              <a:rPr lang="en-US" sz="1100" dirty="0" smtClean="0"/>
              <a:t>MC</a:t>
            </a:r>
          </a:p>
          <a:p>
            <a:pPr marL="285750" indent="-285750">
              <a:buFont typeface="Wingdings" panose="05000000000000000000" pitchFamily="2" charset="2"/>
              <a:buChar char="§"/>
            </a:pPr>
            <a:r>
              <a:rPr lang="en-US" sz="1100" dirty="0" smtClean="0"/>
              <a:t>MS</a:t>
            </a:r>
            <a:endParaRPr lang="en-US" sz="1100" dirty="0"/>
          </a:p>
        </p:txBody>
      </p:sp>
      <p:sp>
        <p:nvSpPr>
          <p:cNvPr id="16" name="Content Placeholder 2"/>
          <p:cNvSpPr txBox="1">
            <a:spLocks/>
          </p:cNvSpPr>
          <p:nvPr/>
        </p:nvSpPr>
        <p:spPr>
          <a:xfrm>
            <a:off x="6382136" y="2693503"/>
            <a:ext cx="1241745" cy="2888406"/>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Font typeface="Wingdings" panose="05000000000000000000" pitchFamily="2" charset="2"/>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Wingdings" panose="05000000000000000000" pitchFamily="2" charset="2"/>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sz="1100" dirty="0" smtClean="0"/>
              <a:t>C-1</a:t>
            </a:r>
          </a:p>
          <a:p>
            <a:pPr>
              <a:spcBef>
                <a:spcPts val="0"/>
              </a:spcBef>
            </a:pPr>
            <a:r>
              <a:rPr lang="en-US" sz="1100" dirty="0" smtClean="0"/>
              <a:t>C-2</a:t>
            </a:r>
          </a:p>
          <a:p>
            <a:pPr>
              <a:spcBef>
                <a:spcPts val="0"/>
              </a:spcBef>
            </a:pPr>
            <a:r>
              <a:rPr lang="en-US" sz="1100" dirty="0" smtClean="0"/>
              <a:t>MU-1</a:t>
            </a:r>
          </a:p>
          <a:p>
            <a:pPr>
              <a:spcBef>
                <a:spcPts val="0"/>
              </a:spcBef>
            </a:pPr>
            <a:r>
              <a:rPr lang="en-US" sz="1100" dirty="0" smtClean="0"/>
              <a:t>MU-2</a:t>
            </a:r>
          </a:p>
          <a:p>
            <a:pPr>
              <a:spcBef>
                <a:spcPts val="0"/>
              </a:spcBef>
            </a:pPr>
            <a:r>
              <a:rPr lang="en-US" sz="1100" dirty="0" smtClean="0"/>
              <a:t>LS</a:t>
            </a:r>
          </a:p>
          <a:p>
            <a:pPr>
              <a:spcBef>
                <a:spcPts val="0"/>
              </a:spcBef>
            </a:pPr>
            <a:r>
              <a:rPr lang="en-US" sz="1100" dirty="0" smtClean="0"/>
              <a:t>BIP</a:t>
            </a:r>
          </a:p>
          <a:p>
            <a:pPr>
              <a:spcBef>
                <a:spcPts val="0"/>
              </a:spcBef>
            </a:pPr>
            <a:r>
              <a:rPr lang="en-US" sz="1100" dirty="0" smtClean="0"/>
              <a:t>CBD-1</a:t>
            </a:r>
          </a:p>
          <a:p>
            <a:pPr>
              <a:spcBef>
                <a:spcPts val="0"/>
              </a:spcBef>
            </a:pPr>
            <a:r>
              <a:rPr lang="en-US" sz="1100" dirty="0" smtClean="0"/>
              <a:t>CBD-2</a:t>
            </a:r>
          </a:p>
          <a:p>
            <a:pPr>
              <a:spcBef>
                <a:spcPts val="0"/>
              </a:spcBef>
            </a:pPr>
            <a:r>
              <a:rPr lang="en-US" sz="1100" dirty="0" smtClean="0"/>
              <a:t>CBD-3</a:t>
            </a:r>
          </a:p>
          <a:p>
            <a:pPr>
              <a:spcBef>
                <a:spcPts val="0"/>
              </a:spcBef>
            </a:pPr>
            <a:r>
              <a:rPr lang="en-US" sz="1100" dirty="0" smtClean="0"/>
              <a:t>CBD-4</a:t>
            </a:r>
          </a:p>
          <a:p>
            <a:pPr>
              <a:spcBef>
                <a:spcPts val="0"/>
              </a:spcBef>
            </a:pPr>
            <a:r>
              <a:rPr lang="en-US" sz="1100" dirty="0" smtClean="0"/>
              <a:t>CBD-5</a:t>
            </a:r>
          </a:p>
          <a:p>
            <a:pPr>
              <a:spcBef>
                <a:spcPts val="0"/>
              </a:spcBef>
            </a:pPr>
            <a:r>
              <a:rPr lang="en-US" sz="1100" dirty="0" smtClean="0"/>
              <a:t>CBD-6</a:t>
            </a:r>
          </a:p>
          <a:p>
            <a:pPr>
              <a:spcBef>
                <a:spcPts val="0"/>
              </a:spcBef>
            </a:pPr>
            <a:r>
              <a:rPr lang="en-US" sz="1100" dirty="0" smtClean="0"/>
              <a:t>CBD-7</a:t>
            </a:r>
            <a:endParaRPr lang="en-US" sz="1100" dirty="0"/>
          </a:p>
        </p:txBody>
      </p:sp>
    </p:spTree>
    <p:extLst>
      <p:ext uri="{BB962C8B-B14F-4D97-AF65-F5344CB8AC3E}">
        <p14:creationId xmlns:p14="http://schemas.microsoft.com/office/powerpoint/2010/main" val="59230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F9F67E"/>
      </a:dk2>
      <a:lt2>
        <a:srgbClr val="F2F2F2"/>
      </a:lt2>
      <a:accent1>
        <a:srgbClr val="032246"/>
      </a:accent1>
      <a:accent2>
        <a:srgbClr val="7096B8"/>
      </a:accent2>
      <a:accent3>
        <a:srgbClr val="DAE7F6"/>
      </a:accent3>
      <a:accent4>
        <a:srgbClr val="AD2F01"/>
      </a:accent4>
      <a:accent5>
        <a:srgbClr val="ED7D31"/>
      </a:accent5>
      <a:accent6>
        <a:srgbClr val="FFBC76"/>
      </a:accent6>
      <a:hlink>
        <a:srgbClr val="AD2F01"/>
      </a:hlink>
      <a:folHlink>
        <a:srgbClr val="AD2F01"/>
      </a:folHlink>
    </a:clrScheme>
    <a:fontScheme name="City of New Orlea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y Presentation Style  Design Guide v2" id="{CDE6CA7A-98A5-453B-84F1-E32B9A55A310}" vid="{B06AF88C-63B8-47F8-8E05-90072E99D0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City-of-New-Orleans-Official-PowerPoint-Template-v8</Template>
  <TotalTime>407</TotalTime>
  <Words>1272</Words>
  <Application>Microsoft Office PowerPoint</Application>
  <PresentationFormat>Widescreen</PresentationFormat>
  <Paragraphs>264</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Office Theme</vt:lpstr>
      <vt:lpstr>Small Box Retail Diversity Study </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lpstr>Small Box Retail Diversity Study</vt:lpstr>
    </vt:vector>
  </TitlesOfParts>
  <Company>City of New Orleans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Small Box Retail Diversity Study</dc:title>
  <dc:creator>Emily R. Hernandez</dc:creator>
  <cp:lastModifiedBy>Emily R. Hernandez</cp:lastModifiedBy>
  <cp:revision>57</cp:revision>
  <dcterms:created xsi:type="dcterms:W3CDTF">2018-08-22T15:50:53Z</dcterms:created>
  <dcterms:modified xsi:type="dcterms:W3CDTF">2018-09-10T22:37:36Z</dcterms:modified>
</cp:coreProperties>
</file>