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9" r:id="rId6"/>
    <p:sldId id="257" r:id="rId7"/>
    <p:sldId id="262" r:id="rId8"/>
    <p:sldId id="263" r:id="rId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varScale="1">
        <p:scale>
          <a:sx n="68" d="100"/>
          <a:sy n="68" d="100"/>
        </p:scale>
        <p:origin x="8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5EDB7-37DB-4C7C-A0FA-A0168B5EAE1E}"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284778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5EDB7-37DB-4C7C-A0FA-A0168B5EAE1E}"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206123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5EDB7-37DB-4C7C-A0FA-A0168B5EAE1E}"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233049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5EDB7-37DB-4C7C-A0FA-A0168B5EAE1E}"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47484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5EDB7-37DB-4C7C-A0FA-A0168B5EAE1E}"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342923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5EDB7-37DB-4C7C-A0FA-A0168B5EAE1E}"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122974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5EDB7-37DB-4C7C-A0FA-A0168B5EAE1E}"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412623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5EDB7-37DB-4C7C-A0FA-A0168B5EAE1E}"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302656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5EDB7-37DB-4C7C-A0FA-A0168B5EAE1E}"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84119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5EDB7-37DB-4C7C-A0FA-A0168B5EAE1E}"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403751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5EDB7-37DB-4C7C-A0FA-A0168B5EAE1E}"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68FAA-2255-4648-8D29-A4B674B1E2AF}" type="slidenum">
              <a:rPr lang="en-US" smtClean="0"/>
              <a:t>‹#›</a:t>
            </a:fld>
            <a:endParaRPr lang="en-US"/>
          </a:p>
        </p:txBody>
      </p:sp>
    </p:spTree>
    <p:extLst>
      <p:ext uri="{BB962C8B-B14F-4D97-AF65-F5344CB8AC3E}">
        <p14:creationId xmlns:p14="http://schemas.microsoft.com/office/powerpoint/2010/main" val="177295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5EDB7-37DB-4C7C-A0FA-A0168B5EAE1E}" type="datetimeFigureOut">
              <a:rPr lang="en-US" smtClean="0"/>
              <a:t>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68FAA-2255-4648-8D29-A4B674B1E2AF}" type="slidenum">
              <a:rPr lang="en-US" smtClean="0"/>
              <a:t>‹#›</a:t>
            </a:fld>
            <a:endParaRPr lang="en-US"/>
          </a:p>
        </p:txBody>
      </p:sp>
    </p:spTree>
    <p:extLst>
      <p:ext uri="{BB962C8B-B14F-4D97-AF65-F5344CB8AC3E}">
        <p14:creationId xmlns:p14="http://schemas.microsoft.com/office/powerpoint/2010/main" val="4163514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60960" y="4598672"/>
            <a:ext cx="12062460" cy="219836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dirty="0" smtClean="0">
                <a:solidFill>
                  <a:schemeClr val="tx1"/>
                </a:solidFill>
              </a:rPr>
              <a:t>EXECUTION</a:t>
            </a:r>
          </a:p>
        </p:txBody>
      </p:sp>
      <p:sp>
        <p:nvSpPr>
          <p:cNvPr id="26" name="Rounded Rectangle 25"/>
          <p:cNvSpPr/>
          <p:nvPr/>
        </p:nvSpPr>
        <p:spPr>
          <a:xfrm>
            <a:off x="60960" y="1731995"/>
            <a:ext cx="12062460" cy="2867339"/>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dirty="0" smtClean="0">
                <a:solidFill>
                  <a:schemeClr val="tx1"/>
                </a:solidFill>
              </a:rPr>
              <a:t>PLANNING</a:t>
            </a:r>
            <a:endParaRPr lang="en-US" sz="1600" dirty="0">
              <a:solidFill>
                <a:schemeClr val="tx1"/>
              </a:solidFill>
            </a:endParaRPr>
          </a:p>
        </p:txBody>
      </p:sp>
      <p:sp>
        <p:nvSpPr>
          <p:cNvPr id="25" name="Rounded Rectangle 24"/>
          <p:cNvSpPr/>
          <p:nvPr/>
        </p:nvSpPr>
        <p:spPr>
          <a:xfrm>
            <a:off x="60960" y="62003"/>
            <a:ext cx="12062460" cy="166495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dirty="0" smtClean="0">
                <a:solidFill>
                  <a:schemeClr val="tx1"/>
                </a:solidFill>
              </a:rPr>
              <a:t>GESTATION</a:t>
            </a:r>
            <a:endParaRPr lang="en-US" sz="1600" dirty="0">
              <a:solidFill>
                <a:schemeClr val="tx1"/>
              </a:solidFill>
            </a:endParaRPr>
          </a:p>
        </p:txBody>
      </p:sp>
      <p:sp>
        <p:nvSpPr>
          <p:cNvPr id="4" name="Rounded Rectangle 3"/>
          <p:cNvSpPr/>
          <p:nvPr/>
        </p:nvSpPr>
        <p:spPr>
          <a:xfrm>
            <a:off x="3227375" y="299747"/>
            <a:ext cx="1118047" cy="40088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Concept</a:t>
            </a:r>
            <a:endParaRPr lang="en-US" sz="1100" dirty="0">
              <a:solidFill>
                <a:schemeClr val="tx1"/>
              </a:solidFill>
            </a:endParaRPr>
          </a:p>
        </p:txBody>
      </p:sp>
      <p:sp>
        <p:nvSpPr>
          <p:cNvPr id="5" name="Rounded Rectangle 4"/>
          <p:cNvSpPr/>
          <p:nvPr/>
        </p:nvSpPr>
        <p:spPr>
          <a:xfrm>
            <a:off x="1254266" y="1310908"/>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Site Selection</a:t>
            </a:r>
          </a:p>
        </p:txBody>
      </p:sp>
      <p:sp>
        <p:nvSpPr>
          <p:cNvPr id="6" name="Rounded Rectangle 5"/>
          <p:cNvSpPr/>
          <p:nvPr/>
        </p:nvSpPr>
        <p:spPr>
          <a:xfrm>
            <a:off x="1254266" y="1819360"/>
            <a:ext cx="1029036" cy="341215"/>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Property Research</a:t>
            </a:r>
            <a:endParaRPr lang="en-US" sz="1050" dirty="0">
              <a:solidFill>
                <a:schemeClr val="tx1"/>
              </a:solidFill>
            </a:endParaRPr>
          </a:p>
        </p:txBody>
      </p:sp>
      <p:sp>
        <p:nvSpPr>
          <p:cNvPr id="7" name="Rounded Rectangle 6"/>
          <p:cNvSpPr/>
          <p:nvPr/>
        </p:nvSpPr>
        <p:spPr>
          <a:xfrm>
            <a:off x="1254266" y="2441771"/>
            <a:ext cx="1029036" cy="43090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Due Diligence</a:t>
            </a:r>
            <a:endParaRPr lang="en-US" sz="1050" dirty="0">
              <a:solidFill>
                <a:schemeClr val="tx1"/>
              </a:solidFill>
            </a:endParaRPr>
          </a:p>
        </p:txBody>
      </p:sp>
      <p:sp>
        <p:nvSpPr>
          <p:cNvPr id="8" name="Rounded Rectangle 7"/>
          <p:cNvSpPr/>
          <p:nvPr/>
        </p:nvSpPr>
        <p:spPr>
          <a:xfrm>
            <a:off x="1254266" y="3046652"/>
            <a:ext cx="1029036" cy="38437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Purchase</a:t>
            </a:r>
            <a:endParaRPr lang="en-US" sz="1050" dirty="0">
              <a:solidFill>
                <a:schemeClr val="tx1"/>
              </a:solidFill>
            </a:endParaRPr>
          </a:p>
        </p:txBody>
      </p:sp>
      <p:sp>
        <p:nvSpPr>
          <p:cNvPr id="9" name="Rounded Rectangle 8"/>
          <p:cNvSpPr/>
          <p:nvPr/>
        </p:nvSpPr>
        <p:spPr>
          <a:xfrm>
            <a:off x="4528846" y="1310908"/>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Definition</a:t>
            </a:r>
          </a:p>
        </p:txBody>
      </p:sp>
      <p:sp>
        <p:nvSpPr>
          <p:cNvPr id="10" name="Rounded Rectangle 9"/>
          <p:cNvSpPr/>
          <p:nvPr/>
        </p:nvSpPr>
        <p:spPr>
          <a:xfrm>
            <a:off x="5557882" y="2102317"/>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Market Research</a:t>
            </a:r>
          </a:p>
        </p:txBody>
      </p:sp>
      <p:sp>
        <p:nvSpPr>
          <p:cNvPr id="11" name="Rounded Rectangle 10"/>
          <p:cNvSpPr/>
          <p:nvPr/>
        </p:nvSpPr>
        <p:spPr>
          <a:xfrm>
            <a:off x="7765658" y="2050322"/>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Financing Options</a:t>
            </a:r>
          </a:p>
        </p:txBody>
      </p:sp>
      <p:sp>
        <p:nvSpPr>
          <p:cNvPr id="12" name="Rounded Rectangle 11"/>
          <p:cNvSpPr/>
          <p:nvPr/>
        </p:nvSpPr>
        <p:spPr>
          <a:xfrm>
            <a:off x="6400804" y="2632605"/>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Tax Credits</a:t>
            </a:r>
          </a:p>
        </p:txBody>
      </p:sp>
      <p:sp>
        <p:nvSpPr>
          <p:cNvPr id="13" name="Rounded Rectangle 12"/>
          <p:cNvSpPr/>
          <p:nvPr/>
        </p:nvSpPr>
        <p:spPr>
          <a:xfrm>
            <a:off x="7521549" y="2632606"/>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Bond</a:t>
            </a:r>
          </a:p>
        </p:txBody>
      </p:sp>
      <p:sp>
        <p:nvSpPr>
          <p:cNvPr id="14" name="Rounded Rectangle 13"/>
          <p:cNvSpPr/>
          <p:nvPr/>
        </p:nvSpPr>
        <p:spPr>
          <a:xfrm>
            <a:off x="8677361" y="2610354"/>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Equity</a:t>
            </a:r>
          </a:p>
        </p:txBody>
      </p:sp>
      <p:sp>
        <p:nvSpPr>
          <p:cNvPr id="15" name="Rounded Rectangle 14"/>
          <p:cNvSpPr/>
          <p:nvPr/>
        </p:nvSpPr>
        <p:spPr>
          <a:xfrm>
            <a:off x="9833173" y="2602597"/>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Debt</a:t>
            </a:r>
          </a:p>
        </p:txBody>
      </p:sp>
      <p:sp>
        <p:nvSpPr>
          <p:cNvPr id="16" name="Rounded Rectangle 15"/>
          <p:cNvSpPr/>
          <p:nvPr/>
        </p:nvSpPr>
        <p:spPr>
          <a:xfrm>
            <a:off x="3227375" y="2814348"/>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Architecture/ Engineering</a:t>
            </a:r>
          </a:p>
        </p:txBody>
      </p:sp>
      <p:sp>
        <p:nvSpPr>
          <p:cNvPr id="17" name="Rounded Rectangle 16"/>
          <p:cNvSpPr/>
          <p:nvPr/>
        </p:nvSpPr>
        <p:spPr>
          <a:xfrm>
            <a:off x="3227375" y="3263787"/>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Conceptual Design</a:t>
            </a:r>
          </a:p>
        </p:txBody>
      </p:sp>
      <p:sp>
        <p:nvSpPr>
          <p:cNvPr id="18" name="Rounded Rectangle 17"/>
          <p:cNvSpPr/>
          <p:nvPr/>
        </p:nvSpPr>
        <p:spPr>
          <a:xfrm>
            <a:off x="3227375" y="3730429"/>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Preconstruction Docs</a:t>
            </a:r>
          </a:p>
        </p:txBody>
      </p:sp>
      <p:sp>
        <p:nvSpPr>
          <p:cNvPr id="19" name="Rounded Rectangle 18"/>
          <p:cNvSpPr/>
          <p:nvPr/>
        </p:nvSpPr>
        <p:spPr>
          <a:xfrm>
            <a:off x="3227375" y="4179868"/>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Agency Review</a:t>
            </a:r>
          </a:p>
        </p:txBody>
      </p:sp>
      <p:sp>
        <p:nvSpPr>
          <p:cNvPr id="20" name="Rounded Rectangle 19"/>
          <p:cNvSpPr/>
          <p:nvPr/>
        </p:nvSpPr>
        <p:spPr>
          <a:xfrm>
            <a:off x="3209843" y="2050323"/>
            <a:ext cx="1135579"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Agency Feasibility</a:t>
            </a:r>
          </a:p>
        </p:txBody>
      </p:sp>
      <p:sp>
        <p:nvSpPr>
          <p:cNvPr id="21" name="Rounded Rectangle 20"/>
          <p:cNvSpPr/>
          <p:nvPr/>
        </p:nvSpPr>
        <p:spPr>
          <a:xfrm>
            <a:off x="3227374" y="4693751"/>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Approved Plans</a:t>
            </a:r>
          </a:p>
        </p:txBody>
      </p:sp>
      <p:sp>
        <p:nvSpPr>
          <p:cNvPr id="22" name="Rounded Rectangle 21"/>
          <p:cNvSpPr/>
          <p:nvPr/>
        </p:nvSpPr>
        <p:spPr>
          <a:xfrm>
            <a:off x="3227374" y="5229151"/>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Bid/Sub Contract</a:t>
            </a:r>
          </a:p>
        </p:txBody>
      </p:sp>
      <p:sp>
        <p:nvSpPr>
          <p:cNvPr id="23" name="Rounded Rectangle 22"/>
          <p:cNvSpPr/>
          <p:nvPr/>
        </p:nvSpPr>
        <p:spPr>
          <a:xfrm>
            <a:off x="3209843" y="5711629"/>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Build</a:t>
            </a:r>
          </a:p>
        </p:txBody>
      </p:sp>
      <p:sp>
        <p:nvSpPr>
          <p:cNvPr id="24" name="Rounded Rectangle 23"/>
          <p:cNvSpPr/>
          <p:nvPr/>
        </p:nvSpPr>
        <p:spPr>
          <a:xfrm>
            <a:off x="3209843" y="6342782"/>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Open</a:t>
            </a:r>
          </a:p>
        </p:txBody>
      </p:sp>
      <p:cxnSp>
        <p:nvCxnSpPr>
          <p:cNvPr id="33" name="Elbow Connector 32"/>
          <p:cNvCxnSpPr>
            <a:stCxn id="4" idx="2"/>
            <a:endCxn id="5" idx="0"/>
          </p:cNvCxnSpPr>
          <p:nvPr/>
        </p:nvCxnSpPr>
        <p:spPr>
          <a:xfrm rot="5400000">
            <a:off x="2472453" y="-3038"/>
            <a:ext cx="610278" cy="201761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6" name="Elbow Connector 35"/>
          <p:cNvCxnSpPr>
            <a:stCxn id="4" idx="2"/>
            <a:endCxn id="9" idx="0"/>
          </p:cNvCxnSpPr>
          <p:nvPr/>
        </p:nvCxnSpPr>
        <p:spPr>
          <a:xfrm rot="16200000" flipH="1">
            <a:off x="4109742" y="377286"/>
            <a:ext cx="610278" cy="125696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9" name="Elbow Connector 38"/>
          <p:cNvCxnSpPr>
            <a:stCxn id="9" idx="2"/>
            <a:endCxn id="20" idx="0"/>
          </p:cNvCxnSpPr>
          <p:nvPr/>
        </p:nvCxnSpPr>
        <p:spPr>
          <a:xfrm rot="5400000">
            <a:off x="4208028" y="1214987"/>
            <a:ext cx="404942" cy="126573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4" name="Elbow Connector 43"/>
          <p:cNvCxnSpPr>
            <a:stCxn id="9" idx="2"/>
            <a:endCxn id="11" idx="0"/>
          </p:cNvCxnSpPr>
          <p:nvPr/>
        </p:nvCxnSpPr>
        <p:spPr>
          <a:xfrm rot="16200000" flipH="1">
            <a:off x="6459300" y="229445"/>
            <a:ext cx="404941" cy="323681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7" name="Elbow Connector 46"/>
          <p:cNvCxnSpPr>
            <a:stCxn id="9" idx="2"/>
            <a:endCxn id="10" idx="0"/>
          </p:cNvCxnSpPr>
          <p:nvPr/>
        </p:nvCxnSpPr>
        <p:spPr>
          <a:xfrm rot="16200000" flipH="1">
            <a:off x="5329414" y="1359331"/>
            <a:ext cx="456936" cy="1029036"/>
          </a:xfrm>
          <a:prstGeom prst="bentConnector3">
            <a:avLst>
              <a:gd name="adj1" fmla="val 42916"/>
            </a:avLst>
          </a:prstGeom>
          <a:ln>
            <a:tailEnd type="triangle"/>
          </a:ln>
        </p:spPr>
        <p:style>
          <a:lnRef idx="1">
            <a:schemeClr val="dk1"/>
          </a:lnRef>
          <a:fillRef idx="0">
            <a:schemeClr val="dk1"/>
          </a:fillRef>
          <a:effectRef idx="0">
            <a:schemeClr val="dk1"/>
          </a:effectRef>
          <a:fontRef idx="minor">
            <a:schemeClr val="tx1"/>
          </a:fontRef>
        </p:style>
      </p:cxnSp>
      <p:cxnSp>
        <p:nvCxnSpPr>
          <p:cNvPr id="55" name="Elbow Connector 54"/>
          <p:cNvCxnSpPr>
            <a:stCxn id="11" idx="2"/>
            <a:endCxn id="12" idx="0"/>
          </p:cNvCxnSpPr>
          <p:nvPr/>
        </p:nvCxnSpPr>
        <p:spPr>
          <a:xfrm rot="5400000">
            <a:off x="7473844" y="1826273"/>
            <a:ext cx="247810" cy="13648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58" name="Elbow Connector 57"/>
          <p:cNvCxnSpPr>
            <a:stCxn id="11" idx="2"/>
            <a:endCxn id="13" idx="0"/>
          </p:cNvCxnSpPr>
          <p:nvPr/>
        </p:nvCxnSpPr>
        <p:spPr>
          <a:xfrm rot="5400000">
            <a:off x="8034217" y="2386646"/>
            <a:ext cx="247811" cy="24410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61" name="Elbow Connector 60"/>
          <p:cNvCxnSpPr>
            <a:stCxn id="11" idx="2"/>
            <a:endCxn id="14" idx="0"/>
          </p:cNvCxnSpPr>
          <p:nvPr/>
        </p:nvCxnSpPr>
        <p:spPr>
          <a:xfrm rot="16200000" flipH="1">
            <a:off x="8623248" y="2041722"/>
            <a:ext cx="225559" cy="911703"/>
          </a:xfrm>
          <a:prstGeom prst="bentConnector3">
            <a:avLst>
              <a:gd name="adj1" fmla="val 54224"/>
            </a:avLst>
          </a:prstGeom>
          <a:ln>
            <a:tailEnd type="triangle"/>
          </a:ln>
        </p:spPr>
        <p:style>
          <a:lnRef idx="1">
            <a:schemeClr val="dk1"/>
          </a:lnRef>
          <a:fillRef idx="0">
            <a:schemeClr val="dk1"/>
          </a:fillRef>
          <a:effectRef idx="0">
            <a:schemeClr val="dk1"/>
          </a:effectRef>
          <a:fontRef idx="minor">
            <a:schemeClr val="tx1"/>
          </a:fontRef>
        </p:style>
      </p:cxnSp>
      <p:cxnSp>
        <p:nvCxnSpPr>
          <p:cNvPr id="64" name="Elbow Connector 63"/>
          <p:cNvCxnSpPr/>
          <p:nvPr/>
        </p:nvCxnSpPr>
        <p:spPr>
          <a:xfrm rot="16200000" flipH="1">
            <a:off x="9205033" y="1459938"/>
            <a:ext cx="217802" cy="2067515"/>
          </a:xfrm>
          <a:prstGeom prst="bentConnector3">
            <a:avLst>
              <a:gd name="adj1" fmla="val 55376"/>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20" idx="2"/>
            <a:endCxn id="16" idx="0"/>
          </p:cNvCxnSpPr>
          <p:nvPr/>
        </p:nvCxnSpPr>
        <p:spPr>
          <a:xfrm>
            <a:off x="3777633" y="2384796"/>
            <a:ext cx="8766" cy="429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Straight Arrow Connector 72"/>
          <p:cNvCxnSpPr>
            <a:stCxn id="16" idx="2"/>
            <a:endCxn id="17" idx="0"/>
          </p:cNvCxnSpPr>
          <p:nvPr/>
        </p:nvCxnSpPr>
        <p:spPr>
          <a:xfrm>
            <a:off x="3786399" y="3148821"/>
            <a:ext cx="0" cy="1149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a:stCxn id="17" idx="2"/>
            <a:endCxn id="18" idx="0"/>
          </p:cNvCxnSpPr>
          <p:nvPr/>
        </p:nvCxnSpPr>
        <p:spPr>
          <a:xfrm>
            <a:off x="3786399" y="3598260"/>
            <a:ext cx="0" cy="13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p:cNvCxnSpPr>
            <a:endCxn id="19" idx="0"/>
          </p:cNvCxnSpPr>
          <p:nvPr/>
        </p:nvCxnSpPr>
        <p:spPr>
          <a:xfrm>
            <a:off x="3786398" y="4063515"/>
            <a:ext cx="1" cy="1163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a:stCxn id="7" idx="2"/>
            <a:endCxn id="8" idx="0"/>
          </p:cNvCxnSpPr>
          <p:nvPr/>
        </p:nvCxnSpPr>
        <p:spPr>
          <a:xfrm>
            <a:off x="1768784" y="2872673"/>
            <a:ext cx="0" cy="1739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p:cNvCxnSpPr>
            <a:stCxn id="6" idx="2"/>
            <a:endCxn id="7" idx="0"/>
          </p:cNvCxnSpPr>
          <p:nvPr/>
        </p:nvCxnSpPr>
        <p:spPr>
          <a:xfrm>
            <a:off x="1768784" y="2160575"/>
            <a:ext cx="0" cy="2811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5" idx="2"/>
            <a:endCxn id="6" idx="0"/>
          </p:cNvCxnSpPr>
          <p:nvPr/>
        </p:nvCxnSpPr>
        <p:spPr>
          <a:xfrm>
            <a:off x="1768784" y="1645381"/>
            <a:ext cx="0" cy="1739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p:cNvCxnSpPr>
            <a:stCxn id="22" idx="2"/>
            <a:endCxn id="23" idx="0"/>
          </p:cNvCxnSpPr>
          <p:nvPr/>
        </p:nvCxnSpPr>
        <p:spPr>
          <a:xfrm flipH="1">
            <a:off x="3768867" y="5563624"/>
            <a:ext cx="17531" cy="1480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p:cNvCxnSpPr>
            <a:stCxn id="21" idx="2"/>
            <a:endCxn id="22" idx="0"/>
          </p:cNvCxnSpPr>
          <p:nvPr/>
        </p:nvCxnSpPr>
        <p:spPr>
          <a:xfrm>
            <a:off x="3786398" y="5028224"/>
            <a:ext cx="0" cy="20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p:cNvCxnSpPr>
            <a:stCxn id="19" idx="2"/>
            <a:endCxn id="21" idx="0"/>
          </p:cNvCxnSpPr>
          <p:nvPr/>
        </p:nvCxnSpPr>
        <p:spPr>
          <a:xfrm flipH="1">
            <a:off x="3786398" y="4514341"/>
            <a:ext cx="1" cy="179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Straight Arrow Connector 99"/>
          <p:cNvCxnSpPr>
            <a:stCxn id="23" idx="2"/>
            <a:endCxn id="24" idx="0"/>
          </p:cNvCxnSpPr>
          <p:nvPr/>
        </p:nvCxnSpPr>
        <p:spPr>
          <a:xfrm>
            <a:off x="3768867" y="6046102"/>
            <a:ext cx="0" cy="2966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5" name="TextBox 104"/>
          <p:cNvSpPr txBox="1"/>
          <p:nvPr/>
        </p:nvSpPr>
        <p:spPr>
          <a:xfrm>
            <a:off x="9461923" y="19976"/>
            <a:ext cx="2339167" cy="369332"/>
          </a:xfrm>
          <a:prstGeom prst="rect">
            <a:avLst/>
          </a:prstGeom>
          <a:noFill/>
        </p:spPr>
        <p:txBody>
          <a:bodyPr wrap="none" rtlCol="0">
            <a:spAutoFit/>
          </a:bodyPr>
          <a:lstStyle/>
          <a:p>
            <a:r>
              <a:rPr lang="en-US" u="sng" dirty="0" smtClean="0"/>
              <a:t>DEVELOPER’S PROCESS</a:t>
            </a:r>
            <a:endParaRPr lang="en-US" u="sng" dirty="0"/>
          </a:p>
        </p:txBody>
      </p:sp>
    </p:spTree>
    <p:extLst>
      <p:ext uri="{BB962C8B-B14F-4D97-AF65-F5344CB8AC3E}">
        <p14:creationId xmlns:p14="http://schemas.microsoft.com/office/powerpoint/2010/main" val="1999923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5461686" cy="3418373"/>
          </a:xfrm>
          <a:prstGeom prst="rect">
            <a:avLst/>
          </a:prstGeom>
        </p:spPr>
      </p:pic>
      <p:pic>
        <p:nvPicPr>
          <p:cNvPr id="5" name="Picture 4"/>
          <p:cNvPicPr>
            <a:picLocks noChangeAspect="1"/>
          </p:cNvPicPr>
          <p:nvPr/>
        </p:nvPicPr>
        <p:blipFill>
          <a:blip r:embed="rId3"/>
          <a:stretch>
            <a:fillRect/>
          </a:stretch>
        </p:blipFill>
        <p:spPr>
          <a:xfrm>
            <a:off x="16475" y="3259339"/>
            <a:ext cx="5395784" cy="3557472"/>
          </a:xfrm>
          <a:prstGeom prst="rect">
            <a:avLst/>
          </a:prstGeom>
        </p:spPr>
      </p:pic>
      <p:sp>
        <p:nvSpPr>
          <p:cNvPr id="6" name="Rectangle 5"/>
          <p:cNvSpPr/>
          <p:nvPr/>
        </p:nvSpPr>
        <p:spPr>
          <a:xfrm>
            <a:off x="3056238" y="123567"/>
            <a:ext cx="1828799" cy="189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pic>
        <p:nvPicPr>
          <p:cNvPr id="7" name="Picture 6"/>
          <p:cNvPicPr>
            <a:picLocks noChangeAspect="1"/>
          </p:cNvPicPr>
          <p:nvPr/>
        </p:nvPicPr>
        <p:blipFill>
          <a:blip r:embed="rId4"/>
          <a:stretch>
            <a:fillRect/>
          </a:stretch>
        </p:blipFill>
        <p:spPr>
          <a:xfrm>
            <a:off x="7333886" y="0"/>
            <a:ext cx="4858114" cy="3259339"/>
          </a:xfrm>
          <a:prstGeom prst="rect">
            <a:avLst/>
          </a:prstGeom>
        </p:spPr>
      </p:pic>
      <p:pic>
        <p:nvPicPr>
          <p:cNvPr id="8" name="Picture 7"/>
          <p:cNvPicPr>
            <a:picLocks noChangeAspect="1"/>
          </p:cNvPicPr>
          <p:nvPr/>
        </p:nvPicPr>
        <p:blipFill>
          <a:blip r:embed="rId5"/>
          <a:stretch>
            <a:fillRect/>
          </a:stretch>
        </p:blipFill>
        <p:spPr>
          <a:xfrm>
            <a:off x="7333887" y="3259340"/>
            <a:ext cx="4858114" cy="3270924"/>
          </a:xfrm>
          <a:prstGeom prst="rect">
            <a:avLst/>
          </a:prstGeom>
        </p:spPr>
      </p:pic>
      <p:sp>
        <p:nvSpPr>
          <p:cNvPr id="9" name="Oval 8"/>
          <p:cNvSpPr/>
          <p:nvPr/>
        </p:nvSpPr>
        <p:spPr>
          <a:xfrm>
            <a:off x="3056238" y="2290119"/>
            <a:ext cx="1087394" cy="510746"/>
          </a:xfrm>
          <a:prstGeom prst="ellipse">
            <a:avLst/>
          </a:prstGeom>
          <a:solidFill>
            <a:srgbClr val="FFFF00">
              <a:alpha val="23137"/>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00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4983892" cy="3722959"/>
          </a:xfrm>
          <a:prstGeom prst="rect">
            <a:avLst/>
          </a:prstGeom>
        </p:spPr>
      </p:pic>
      <p:pic>
        <p:nvPicPr>
          <p:cNvPr id="5" name="Picture 4"/>
          <p:cNvPicPr>
            <a:picLocks noChangeAspect="1"/>
          </p:cNvPicPr>
          <p:nvPr/>
        </p:nvPicPr>
        <p:blipFill>
          <a:blip r:embed="rId3"/>
          <a:stretch>
            <a:fillRect/>
          </a:stretch>
        </p:blipFill>
        <p:spPr>
          <a:xfrm>
            <a:off x="0" y="3694628"/>
            <a:ext cx="4983893" cy="3451697"/>
          </a:xfrm>
          <a:prstGeom prst="rect">
            <a:avLst/>
          </a:prstGeom>
        </p:spPr>
      </p:pic>
      <p:pic>
        <p:nvPicPr>
          <p:cNvPr id="6" name="Picture 5"/>
          <p:cNvPicPr>
            <a:picLocks noChangeAspect="1"/>
          </p:cNvPicPr>
          <p:nvPr/>
        </p:nvPicPr>
        <p:blipFill>
          <a:blip r:embed="rId4"/>
          <a:stretch>
            <a:fillRect/>
          </a:stretch>
        </p:blipFill>
        <p:spPr>
          <a:xfrm>
            <a:off x="6013482" y="963826"/>
            <a:ext cx="6084951" cy="4493741"/>
          </a:xfrm>
          <a:prstGeom prst="rect">
            <a:avLst/>
          </a:prstGeom>
        </p:spPr>
      </p:pic>
      <p:sp>
        <p:nvSpPr>
          <p:cNvPr id="7" name="Rectangle 6"/>
          <p:cNvSpPr/>
          <p:nvPr/>
        </p:nvSpPr>
        <p:spPr>
          <a:xfrm>
            <a:off x="1186249" y="55904"/>
            <a:ext cx="3328087" cy="2477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n>
                  <a:solidFill>
                    <a:schemeClr val="bg1"/>
                  </a:solidFill>
                </a:ln>
                <a:solidFill>
                  <a:schemeClr val="tx1"/>
                </a:solidFill>
              </a:rPr>
              <a:t>Planning Commission &amp; Council Actions</a:t>
            </a:r>
            <a:endParaRPr lang="en-US" sz="1200" b="1" dirty="0">
              <a:ln>
                <a:solidFill>
                  <a:schemeClr val="bg1"/>
                </a:solidFill>
              </a:ln>
              <a:solidFill>
                <a:schemeClr val="tx1"/>
              </a:solidFill>
            </a:endParaRPr>
          </a:p>
        </p:txBody>
      </p:sp>
    </p:spTree>
    <p:extLst>
      <p:ext uri="{BB962C8B-B14F-4D97-AF65-F5344CB8AC3E}">
        <p14:creationId xmlns:p14="http://schemas.microsoft.com/office/powerpoint/2010/main" val="398565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5461686" cy="3418373"/>
          </a:xfrm>
          <a:prstGeom prst="rect">
            <a:avLst/>
          </a:prstGeom>
        </p:spPr>
      </p:pic>
      <p:pic>
        <p:nvPicPr>
          <p:cNvPr id="5" name="Picture 4"/>
          <p:cNvPicPr>
            <a:picLocks noChangeAspect="1"/>
          </p:cNvPicPr>
          <p:nvPr/>
        </p:nvPicPr>
        <p:blipFill>
          <a:blip r:embed="rId3"/>
          <a:stretch>
            <a:fillRect/>
          </a:stretch>
        </p:blipFill>
        <p:spPr>
          <a:xfrm>
            <a:off x="16475" y="3259339"/>
            <a:ext cx="5395784" cy="3557472"/>
          </a:xfrm>
          <a:prstGeom prst="rect">
            <a:avLst/>
          </a:prstGeom>
        </p:spPr>
      </p:pic>
      <p:sp>
        <p:nvSpPr>
          <p:cNvPr id="6" name="Rectangle 5"/>
          <p:cNvSpPr/>
          <p:nvPr/>
        </p:nvSpPr>
        <p:spPr>
          <a:xfrm>
            <a:off x="3056238" y="123567"/>
            <a:ext cx="1828799" cy="189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pic>
        <p:nvPicPr>
          <p:cNvPr id="7" name="Picture 6"/>
          <p:cNvPicPr>
            <a:picLocks noChangeAspect="1"/>
          </p:cNvPicPr>
          <p:nvPr/>
        </p:nvPicPr>
        <p:blipFill>
          <a:blip r:embed="rId4"/>
          <a:stretch>
            <a:fillRect/>
          </a:stretch>
        </p:blipFill>
        <p:spPr>
          <a:xfrm>
            <a:off x="7333886" y="0"/>
            <a:ext cx="4858114" cy="3259339"/>
          </a:xfrm>
          <a:prstGeom prst="rect">
            <a:avLst/>
          </a:prstGeom>
        </p:spPr>
      </p:pic>
      <p:pic>
        <p:nvPicPr>
          <p:cNvPr id="8" name="Picture 7"/>
          <p:cNvPicPr>
            <a:picLocks noChangeAspect="1"/>
          </p:cNvPicPr>
          <p:nvPr/>
        </p:nvPicPr>
        <p:blipFill>
          <a:blip r:embed="rId5"/>
          <a:stretch>
            <a:fillRect/>
          </a:stretch>
        </p:blipFill>
        <p:spPr>
          <a:xfrm>
            <a:off x="7333887" y="3259340"/>
            <a:ext cx="4858114" cy="3270924"/>
          </a:xfrm>
          <a:prstGeom prst="rect">
            <a:avLst/>
          </a:prstGeom>
        </p:spPr>
      </p:pic>
      <p:sp>
        <p:nvSpPr>
          <p:cNvPr id="9" name="Oval 8"/>
          <p:cNvSpPr/>
          <p:nvPr/>
        </p:nvSpPr>
        <p:spPr>
          <a:xfrm>
            <a:off x="1626972" y="4862218"/>
            <a:ext cx="1132703" cy="632419"/>
          </a:xfrm>
          <a:prstGeom prst="ellipse">
            <a:avLst/>
          </a:prstGeom>
          <a:solidFill>
            <a:srgbClr val="FFFF00">
              <a:alpha val="23137"/>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972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359840" cy="6858000"/>
          </a:xfrm>
          <a:prstGeom prst="rect">
            <a:avLst/>
          </a:prstGeom>
        </p:spPr>
      </p:pic>
      <p:pic>
        <p:nvPicPr>
          <p:cNvPr id="5" name="Picture 4"/>
          <p:cNvPicPr>
            <a:picLocks noChangeAspect="1"/>
          </p:cNvPicPr>
          <p:nvPr/>
        </p:nvPicPr>
        <p:blipFill>
          <a:blip r:embed="rId3"/>
          <a:stretch>
            <a:fillRect/>
          </a:stretch>
        </p:blipFill>
        <p:spPr>
          <a:xfrm>
            <a:off x="6369007" y="1425145"/>
            <a:ext cx="5822993" cy="3698789"/>
          </a:xfrm>
          <a:prstGeom prst="rect">
            <a:avLst/>
          </a:prstGeom>
        </p:spPr>
      </p:pic>
      <p:sp>
        <p:nvSpPr>
          <p:cNvPr id="6" name="Rectangle 5"/>
          <p:cNvSpPr/>
          <p:nvPr/>
        </p:nvSpPr>
        <p:spPr>
          <a:xfrm>
            <a:off x="2702011" y="123567"/>
            <a:ext cx="2916194" cy="2636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Tree>
    <p:extLst>
      <p:ext uri="{BB962C8B-B14F-4D97-AF65-F5344CB8AC3E}">
        <p14:creationId xmlns:p14="http://schemas.microsoft.com/office/powerpoint/2010/main" val="285725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68580" y="4599334"/>
            <a:ext cx="12009120" cy="2236145"/>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dirty="0" smtClean="0">
                <a:solidFill>
                  <a:schemeClr val="tx1"/>
                </a:solidFill>
              </a:rPr>
              <a:t>EXECUTION</a:t>
            </a:r>
          </a:p>
        </p:txBody>
      </p:sp>
      <p:sp>
        <p:nvSpPr>
          <p:cNvPr id="26" name="Rounded Rectangle 25"/>
          <p:cNvSpPr/>
          <p:nvPr/>
        </p:nvSpPr>
        <p:spPr>
          <a:xfrm>
            <a:off x="68580" y="1723802"/>
            <a:ext cx="12009120" cy="2867339"/>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dirty="0" smtClean="0">
                <a:solidFill>
                  <a:schemeClr val="tx1"/>
                </a:solidFill>
              </a:rPr>
              <a:t>PLANNING</a:t>
            </a:r>
            <a:endParaRPr lang="en-US" sz="1600" dirty="0">
              <a:solidFill>
                <a:schemeClr val="tx1"/>
              </a:solidFill>
            </a:endParaRPr>
          </a:p>
        </p:txBody>
      </p:sp>
      <p:sp>
        <p:nvSpPr>
          <p:cNvPr id="25" name="Rounded Rectangle 24"/>
          <p:cNvSpPr/>
          <p:nvPr/>
        </p:nvSpPr>
        <p:spPr>
          <a:xfrm>
            <a:off x="68580" y="61777"/>
            <a:ext cx="12009120" cy="166518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dirty="0" smtClean="0">
                <a:solidFill>
                  <a:schemeClr val="tx1"/>
                </a:solidFill>
              </a:rPr>
              <a:t>GESTATION</a:t>
            </a:r>
            <a:endParaRPr lang="en-US" sz="1600" dirty="0">
              <a:solidFill>
                <a:schemeClr val="tx1"/>
              </a:solidFill>
            </a:endParaRPr>
          </a:p>
        </p:txBody>
      </p:sp>
      <p:sp>
        <p:nvSpPr>
          <p:cNvPr id="4" name="Rounded Rectangle 3"/>
          <p:cNvSpPr/>
          <p:nvPr/>
        </p:nvSpPr>
        <p:spPr>
          <a:xfrm>
            <a:off x="3227375" y="299747"/>
            <a:ext cx="1118047" cy="40088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Concept</a:t>
            </a:r>
            <a:endParaRPr lang="en-US" sz="1100" dirty="0">
              <a:solidFill>
                <a:schemeClr val="tx1"/>
              </a:solidFill>
            </a:endParaRPr>
          </a:p>
        </p:txBody>
      </p:sp>
      <p:sp>
        <p:nvSpPr>
          <p:cNvPr id="5" name="Rounded Rectangle 4"/>
          <p:cNvSpPr/>
          <p:nvPr/>
        </p:nvSpPr>
        <p:spPr>
          <a:xfrm>
            <a:off x="1254266" y="1310908"/>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Site Selection</a:t>
            </a:r>
          </a:p>
        </p:txBody>
      </p:sp>
      <p:sp>
        <p:nvSpPr>
          <p:cNvPr id="6" name="Rounded Rectangle 5"/>
          <p:cNvSpPr/>
          <p:nvPr/>
        </p:nvSpPr>
        <p:spPr>
          <a:xfrm>
            <a:off x="1254266" y="1819360"/>
            <a:ext cx="1029036" cy="341215"/>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Property Research</a:t>
            </a:r>
            <a:endParaRPr lang="en-US" sz="1050" dirty="0">
              <a:solidFill>
                <a:schemeClr val="tx1"/>
              </a:solidFill>
            </a:endParaRPr>
          </a:p>
        </p:txBody>
      </p:sp>
      <p:sp>
        <p:nvSpPr>
          <p:cNvPr id="7" name="Rounded Rectangle 6"/>
          <p:cNvSpPr/>
          <p:nvPr/>
        </p:nvSpPr>
        <p:spPr>
          <a:xfrm>
            <a:off x="1254266" y="2441771"/>
            <a:ext cx="1029036" cy="43090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Due Diligence</a:t>
            </a:r>
            <a:endParaRPr lang="en-US" sz="1050" dirty="0">
              <a:solidFill>
                <a:schemeClr val="tx1"/>
              </a:solidFill>
            </a:endParaRPr>
          </a:p>
        </p:txBody>
      </p:sp>
      <p:sp>
        <p:nvSpPr>
          <p:cNvPr id="8" name="Rounded Rectangle 7"/>
          <p:cNvSpPr/>
          <p:nvPr/>
        </p:nvSpPr>
        <p:spPr>
          <a:xfrm>
            <a:off x="1254266" y="3046652"/>
            <a:ext cx="1029036" cy="384372"/>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Purchase</a:t>
            </a:r>
            <a:endParaRPr lang="en-US" sz="1050" dirty="0">
              <a:solidFill>
                <a:schemeClr val="tx1"/>
              </a:solidFill>
            </a:endParaRPr>
          </a:p>
        </p:txBody>
      </p:sp>
      <p:sp>
        <p:nvSpPr>
          <p:cNvPr id="9" name="Rounded Rectangle 8"/>
          <p:cNvSpPr/>
          <p:nvPr/>
        </p:nvSpPr>
        <p:spPr>
          <a:xfrm>
            <a:off x="4528846" y="1310908"/>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Definition</a:t>
            </a:r>
          </a:p>
        </p:txBody>
      </p:sp>
      <p:sp>
        <p:nvSpPr>
          <p:cNvPr id="10" name="Rounded Rectangle 9"/>
          <p:cNvSpPr/>
          <p:nvPr/>
        </p:nvSpPr>
        <p:spPr>
          <a:xfrm>
            <a:off x="5557882" y="2102317"/>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Market Research</a:t>
            </a:r>
          </a:p>
        </p:txBody>
      </p:sp>
      <p:sp>
        <p:nvSpPr>
          <p:cNvPr id="11" name="Rounded Rectangle 10"/>
          <p:cNvSpPr/>
          <p:nvPr/>
        </p:nvSpPr>
        <p:spPr>
          <a:xfrm>
            <a:off x="7765658" y="2050322"/>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Financing Options</a:t>
            </a:r>
          </a:p>
        </p:txBody>
      </p:sp>
      <p:sp>
        <p:nvSpPr>
          <p:cNvPr id="12" name="Rounded Rectangle 11"/>
          <p:cNvSpPr/>
          <p:nvPr/>
        </p:nvSpPr>
        <p:spPr>
          <a:xfrm>
            <a:off x="6400804" y="2632605"/>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Tax Credits</a:t>
            </a:r>
          </a:p>
        </p:txBody>
      </p:sp>
      <p:sp>
        <p:nvSpPr>
          <p:cNvPr id="13" name="Rounded Rectangle 12"/>
          <p:cNvSpPr/>
          <p:nvPr/>
        </p:nvSpPr>
        <p:spPr>
          <a:xfrm>
            <a:off x="7521549" y="2632606"/>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Bond</a:t>
            </a:r>
          </a:p>
        </p:txBody>
      </p:sp>
      <p:sp>
        <p:nvSpPr>
          <p:cNvPr id="14" name="Rounded Rectangle 13"/>
          <p:cNvSpPr/>
          <p:nvPr/>
        </p:nvSpPr>
        <p:spPr>
          <a:xfrm>
            <a:off x="8677361" y="2610354"/>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Equity</a:t>
            </a:r>
          </a:p>
        </p:txBody>
      </p:sp>
      <p:sp>
        <p:nvSpPr>
          <p:cNvPr id="15" name="Rounded Rectangle 14"/>
          <p:cNvSpPr/>
          <p:nvPr/>
        </p:nvSpPr>
        <p:spPr>
          <a:xfrm>
            <a:off x="9833173" y="2602597"/>
            <a:ext cx="1029036"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Debt</a:t>
            </a:r>
          </a:p>
        </p:txBody>
      </p:sp>
      <p:sp>
        <p:nvSpPr>
          <p:cNvPr id="16" name="Rounded Rectangle 15"/>
          <p:cNvSpPr/>
          <p:nvPr/>
        </p:nvSpPr>
        <p:spPr>
          <a:xfrm>
            <a:off x="3227375" y="2814348"/>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Architecture/ Engineering</a:t>
            </a:r>
          </a:p>
        </p:txBody>
      </p:sp>
      <p:sp>
        <p:nvSpPr>
          <p:cNvPr id="17" name="Rounded Rectangle 16"/>
          <p:cNvSpPr/>
          <p:nvPr/>
        </p:nvSpPr>
        <p:spPr>
          <a:xfrm>
            <a:off x="3227375" y="3263787"/>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Conceptual Design</a:t>
            </a:r>
          </a:p>
        </p:txBody>
      </p:sp>
      <p:sp>
        <p:nvSpPr>
          <p:cNvPr id="18" name="Rounded Rectangle 17"/>
          <p:cNvSpPr/>
          <p:nvPr/>
        </p:nvSpPr>
        <p:spPr>
          <a:xfrm>
            <a:off x="3227375" y="3730429"/>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Preconstruction Docs</a:t>
            </a:r>
          </a:p>
        </p:txBody>
      </p:sp>
      <p:sp>
        <p:nvSpPr>
          <p:cNvPr id="19" name="Rounded Rectangle 18"/>
          <p:cNvSpPr/>
          <p:nvPr/>
        </p:nvSpPr>
        <p:spPr>
          <a:xfrm>
            <a:off x="3227375" y="4179868"/>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Agency Review</a:t>
            </a:r>
          </a:p>
        </p:txBody>
      </p:sp>
      <p:sp>
        <p:nvSpPr>
          <p:cNvPr id="20" name="Rounded Rectangle 19"/>
          <p:cNvSpPr/>
          <p:nvPr/>
        </p:nvSpPr>
        <p:spPr>
          <a:xfrm>
            <a:off x="3209843" y="2050323"/>
            <a:ext cx="1135579"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Agency Feasibility</a:t>
            </a:r>
          </a:p>
        </p:txBody>
      </p:sp>
      <p:sp>
        <p:nvSpPr>
          <p:cNvPr id="21" name="Rounded Rectangle 20"/>
          <p:cNvSpPr/>
          <p:nvPr/>
        </p:nvSpPr>
        <p:spPr>
          <a:xfrm>
            <a:off x="3227374" y="4693751"/>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Approved Plans</a:t>
            </a:r>
          </a:p>
        </p:txBody>
      </p:sp>
      <p:sp>
        <p:nvSpPr>
          <p:cNvPr id="22" name="Rounded Rectangle 21"/>
          <p:cNvSpPr/>
          <p:nvPr/>
        </p:nvSpPr>
        <p:spPr>
          <a:xfrm>
            <a:off x="3227374" y="5229151"/>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Bid/Sub Contract</a:t>
            </a:r>
          </a:p>
        </p:txBody>
      </p:sp>
      <p:sp>
        <p:nvSpPr>
          <p:cNvPr id="23" name="Rounded Rectangle 22"/>
          <p:cNvSpPr/>
          <p:nvPr/>
        </p:nvSpPr>
        <p:spPr>
          <a:xfrm>
            <a:off x="3227374" y="5694462"/>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Build</a:t>
            </a:r>
          </a:p>
        </p:txBody>
      </p:sp>
      <p:sp>
        <p:nvSpPr>
          <p:cNvPr id="24" name="Rounded Rectangle 23"/>
          <p:cNvSpPr/>
          <p:nvPr/>
        </p:nvSpPr>
        <p:spPr>
          <a:xfrm>
            <a:off x="3227374" y="6434656"/>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Open</a:t>
            </a:r>
          </a:p>
        </p:txBody>
      </p:sp>
      <p:cxnSp>
        <p:nvCxnSpPr>
          <p:cNvPr id="33" name="Elbow Connector 32"/>
          <p:cNvCxnSpPr>
            <a:stCxn id="4" idx="2"/>
            <a:endCxn id="5" idx="0"/>
          </p:cNvCxnSpPr>
          <p:nvPr/>
        </p:nvCxnSpPr>
        <p:spPr>
          <a:xfrm rot="5400000">
            <a:off x="2472453" y="-3038"/>
            <a:ext cx="610278" cy="201761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6" name="Elbow Connector 35"/>
          <p:cNvCxnSpPr>
            <a:stCxn id="4" idx="2"/>
            <a:endCxn id="9" idx="0"/>
          </p:cNvCxnSpPr>
          <p:nvPr/>
        </p:nvCxnSpPr>
        <p:spPr>
          <a:xfrm rot="16200000" flipH="1">
            <a:off x="4109742" y="377286"/>
            <a:ext cx="610278" cy="125696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9" name="Elbow Connector 38"/>
          <p:cNvCxnSpPr>
            <a:stCxn id="9" idx="2"/>
            <a:endCxn id="20" idx="0"/>
          </p:cNvCxnSpPr>
          <p:nvPr/>
        </p:nvCxnSpPr>
        <p:spPr>
          <a:xfrm rot="5400000">
            <a:off x="4208028" y="1214987"/>
            <a:ext cx="404942" cy="126573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4" name="Elbow Connector 43"/>
          <p:cNvCxnSpPr>
            <a:stCxn id="9" idx="2"/>
            <a:endCxn id="11" idx="0"/>
          </p:cNvCxnSpPr>
          <p:nvPr/>
        </p:nvCxnSpPr>
        <p:spPr>
          <a:xfrm rot="16200000" flipH="1">
            <a:off x="6459300" y="229445"/>
            <a:ext cx="404941" cy="323681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7" name="Elbow Connector 46"/>
          <p:cNvCxnSpPr>
            <a:stCxn id="9" idx="2"/>
            <a:endCxn id="10" idx="0"/>
          </p:cNvCxnSpPr>
          <p:nvPr/>
        </p:nvCxnSpPr>
        <p:spPr>
          <a:xfrm rot="16200000" flipH="1">
            <a:off x="5329414" y="1359331"/>
            <a:ext cx="456936" cy="1029036"/>
          </a:xfrm>
          <a:prstGeom prst="bentConnector3">
            <a:avLst>
              <a:gd name="adj1" fmla="val 42916"/>
            </a:avLst>
          </a:prstGeom>
          <a:ln>
            <a:tailEnd type="triangle"/>
          </a:ln>
        </p:spPr>
        <p:style>
          <a:lnRef idx="1">
            <a:schemeClr val="dk1"/>
          </a:lnRef>
          <a:fillRef idx="0">
            <a:schemeClr val="dk1"/>
          </a:fillRef>
          <a:effectRef idx="0">
            <a:schemeClr val="dk1"/>
          </a:effectRef>
          <a:fontRef idx="minor">
            <a:schemeClr val="tx1"/>
          </a:fontRef>
        </p:style>
      </p:cxnSp>
      <p:cxnSp>
        <p:nvCxnSpPr>
          <p:cNvPr id="55" name="Elbow Connector 54"/>
          <p:cNvCxnSpPr>
            <a:stCxn id="11" idx="2"/>
            <a:endCxn id="12" idx="0"/>
          </p:cNvCxnSpPr>
          <p:nvPr/>
        </p:nvCxnSpPr>
        <p:spPr>
          <a:xfrm rot="5400000">
            <a:off x="7473844" y="1826273"/>
            <a:ext cx="247810" cy="13648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58" name="Elbow Connector 57"/>
          <p:cNvCxnSpPr>
            <a:stCxn id="11" idx="2"/>
            <a:endCxn id="13" idx="0"/>
          </p:cNvCxnSpPr>
          <p:nvPr/>
        </p:nvCxnSpPr>
        <p:spPr>
          <a:xfrm rot="5400000">
            <a:off x="8034217" y="2386646"/>
            <a:ext cx="247811" cy="24410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61" name="Elbow Connector 60"/>
          <p:cNvCxnSpPr>
            <a:stCxn id="11" idx="2"/>
            <a:endCxn id="14" idx="0"/>
          </p:cNvCxnSpPr>
          <p:nvPr/>
        </p:nvCxnSpPr>
        <p:spPr>
          <a:xfrm rot="16200000" flipH="1">
            <a:off x="8623248" y="2041722"/>
            <a:ext cx="225559" cy="911703"/>
          </a:xfrm>
          <a:prstGeom prst="bentConnector3">
            <a:avLst>
              <a:gd name="adj1" fmla="val 54224"/>
            </a:avLst>
          </a:prstGeom>
          <a:ln>
            <a:tailEnd type="triangle"/>
          </a:ln>
        </p:spPr>
        <p:style>
          <a:lnRef idx="1">
            <a:schemeClr val="dk1"/>
          </a:lnRef>
          <a:fillRef idx="0">
            <a:schemeClr val="dk1"/>
          </a:fillRef>
          <a:effectRef idx="0">
            <a:schemeClr val="dk1"/>
          </a:effectRef>
          <a:fontRef idx="minor">
            <a:schemeClr val="tx1"/>
          </a:fontRef>
        </p:style>
      </p:cxnSp>
      <p:cxnSp>
        <p:nvCxnSpPr>
          <p:cNvPr id="64" name="Elbow Connector 63"/>
          <p:cNvCxnSpPr/>
          <p:nvPr/>
        </p:nvCxnSpPr>
        <p:spPr>
          <a:xfrm rot="16200000" flipH="1">
            <a:off x="9205033" y="1459938"/>
            <a:ext cx="217802" cy="2067515"/>
          </a:xfrm>
          <a:prstGeom prst="bentConnector3">
            <a:avLst>
              <a:gd name="adj1" fmla="val 55376"/>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20" idx="2"/>
            <a:endCxn id="16" idx="0"/>
          </p:cNvCxnSpPr>
          <p:nvPr/>
        </p:nvCxnSpPr>
        <p:spPr>
          <a:xfrm>
            <a:off x="3777633" y="2384796"/>
            <a:ext cx="8766" cy="429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Straight Arrow Connector 72"/>
          <p:cNvCxnSpPr>
            <a:stCxn id="16" idx="2"/>
            <a:endCxn id="17" idx="0"/>
          </p:cNvCxnSpPr>
          <p:nvPr/>
        </p:nvCxnSpPr>
        <p:spPr>
          <a:xfrm>
            <a:off x="3786399" y="3148821"/>
            <a:ext cx="0" cy="1149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a:stCxn id="17" idx="2"/>
            <a:endCxn id="18" idx="0"/>
          </p:cNvCxnSpPr>
          <p:nvPr/>
        </p:nvCxnSpPr>
        <p:spPr>
          <a:xfrm>
            <a:off x="3786399" y="3598260"/>
            <a:ext cx="0" cy="13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p:cNvCxnSpPr>
            <a:endCxn id="19" idx="0"/>
          </p:cNvCxnSpPr>
          <p:nvPr/>
        </p:nvCxnSpPr>
        <p:spPr>
          <a:xfrm>
            <a:off x="3786398" y="4063515"/>
            <a:ext cx="1" cy="1163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a:stCxn id="7" idx="2"/>
            <a:endCxn id="8" idx="0"/>
          </p:cNvCxnSpPr>
          <p:nvPr/>
        </p:nvCxnSpPr>
        <p:spPr>
          <a:xfrm>
            <a:off x="1768784" y="2872673"/>
            <a:ext cx="0" cy="1739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p:cNvCxnSpPr>
            <a:stCxn id="6" idx="2"/>
            <a:endCxn id="7" idx="0"/>
          </p:cNvCxnSpPr>
          <p:nvPr/>
        </p:nvCxnSpPr>
        <p:spPr>
          <a:xfrm>
            <a:off x="1768784" y="2160575"/>
            <a:ext cx="0" cy="2811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5" idx="2"/>
            <a:endCxn id="6" idx="0"/>
          </p:cNvCxnSpPr>
          <p:nvPr/>
        </p:nvCxnSpPr>
        <p:spPr>
          <a:xfrm>
            <a:off x="1768784" y="1645381"/>
            <a:ext cx="0" cy="1739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p:cNvCxnSpPr>
            <a:stCxn id="22" idx="2"/>
            <a:endCxn id="23" idx="0"/>
          </p:cNvCxnSpPr>
          <p:nvPr/>
        </p:nvCxnSpPr>
        <p:spPr>
          <a:xfrm>
            <a:off x="3786398" y="5563624"/>
            <a:ext cx="0" cy="13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p:cNvCxnSpPr>
            <a:stCxn id="21" idx="2"/>
            <a:endCxn id="22" idx="0"/>
          </p:cNvCxnSpPr>
          <p:nvPr/>
        </p:nvCxnSpPr>
        <p:spPr>
          <a:xfrm>
            <a:off x="3786398" y="5028224"/>
            <a:ext cx="0" cy="20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p:cNvCxnSpPr>
            <a:stCxn id="19" idx="2"/>
            <a:endCxn id="21" idx="0"/>
          </p:cNvCxnSpPr>
          <p:nvPr/>
        </p:nvCxnSpPr>
        <p:spPr>
          <a:xfrm flipH="1">
            <a:off x="3786398" y="4514341"/>
            <a:ext cx="1" cy="179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Straight Arrow Connector 99"/>
          <p:cNvCxnSpPr>
            <a:stCxn id="23" idx="2"/>
            <a:endCxn id="24" idx="0"/>
          </p:cNvCxnSpPr>
          <p:nvPr/>
        </p:nvCxnSpPr>
        <p:spPr>
          <a:xfrm>
            <a:off x="3786398" y="6028935"/>
            <a:ext cx="0" cy="4057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5" name="TextBox 104"/>
          <p:cNvSpPr txBox="1"/>
          <p:nvPr/>
        </p:nvSpPr>
        <p:spPr>
          <a:xfrm>
            <a:off x="8395123" y="113711"/>
            <a:ext cx="3583289" cy="369332"/>
          </a:xfrm>
          <a:prstGeom prst="rect">
            <a:avLst/>
          </a:prstGeom>
          <a:noFill/>
        </p:spPr>
        <p:txBody>
          <a:bodyPr wrap="none" rtlCol="0">
            <a:spAutoFit/>
          </a:bodyPr>
          <a:lstStyle/>
          <a:p>
            <a:pPr lvl="1"/>
            <a:r>
              <a:rPr lang="en-US" u="sng" dirty="0" smtClean="0"/>
              <a:t>ENGAGEMENT OPPORTUNITIES</a:t>
            </a:r>
            <a:endParaRPr lang="en-US" u="sng" dirty="0"/>
          </a:p>
        </p:txBody>
      </p:sp>
      <p:sp>
        <p:nvSpPr>
          <p:cNvPr id="3" name="Rounded Rectangle 2"/>
          <p:cNvSpPr/>
          <p:nvPr/>
        </p:nvSpPr>
        <p:spPr>
          <a:xfrm>
            <a:off x="901136" y="234679"/>
            <a:ext cx="2191034" cy="274690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ysClr val="windowText" lastClr="000000"/>
                </a:solidFill>
              </a:rPr>
              <a:t>Economic Development</a:t>
            </a:r>
            <a:endParaRPr lang="en-US" sz="1400" dirty="0">
              <a:solidFill>
                <a:sysClr val="windowText" lastClr="000000"/>
              </a:solidFill>
            </a:endParaRPr>
          </a:p>
        </p:txBody>
      </p:sp>
      <p:sp>
        <p:nvSpPr>
          <p:cNvPr id="49" name="Rounded Rectangle 48"/>
          <p:cNvSpPr/>
          <p:nvPr/>
        </p:nvSpPr>
        <p:spPr>
          <a:xfrm rot="5400000">
            <a:off x="1631001" y="2617954"/>
            <a:ext cx="4310792" cy="274690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ysClr val="windowText" lastClr="000000"/>
                </a:solidFill>
              </a:rPr>
              <a:t>Planning and Permitting</a:t>
            </a:r>
            <a:endParaRPr lang="en-US" sz="1400" dirty="0">
              <a:solidFill>
                <a:sysClr val="windowText" lastClr="000000"/>
              </a:solidFill>
            </a:endParaRPr>
          </a:p>
        </p:txBody>
      </p:sp>
      <p:sp>
        <p:nvSpPr>
          <p:cNvPr id="50" name="Rounded Rectangle 49"/>
          <p:cNvSpPr/>
          <p:nvPr/>
        </p:nvSpPr>
        <p:spPr>
          <a:xfrm rot="5400000">
            <a:off x="3611324" y="3544882"/>
            <a:ext cx="4867750" cy="13970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ysClr val="windowText" lastClr="000000"/>
                </a:solidFill>
              </a:rPr>
              <a:t>Work Force  Development</a:t>
            </a:r>
            <a:endParaRPr lang="en-US" sz="1400" dirty="0">
              <a:solidFill>
                <a:sysClr val="windowText" lastClr="000000"/>
              </a:solidFill>
            </a:endParaRPr>
          </a:p>
        </p:txBody>
      </p:sp>
      <p:sp>
        <p:nvSpPr>
          <p:cNvPr id="51" name="Rounded Rectangle 50"/>
          <p:cNvSpPr/>
          <p:nvPr/>
        </p:nvSpPr>
        <p:spPr>
          <a:xfrm>
            <a:off x="3092170" y="5110711"/>
            <a:ext cx="3668090" cy="1200128"/>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dirty="0" smtClean="0">
                <a:solidFill>
                  <a:sysClr val="windowText" lastClr="000000"/>
                </a:solidFill>
              </a:rPr>
              <a:t>DBE Opportunities</a:t>
            </a:r>
            <a:endParaRPr lang="en-US" sz="1400" dirty="0">
              <a:solidFill>
                <a:sysClr val="windowText" lastClr="000000"/>
              </a:solidFill>
            </a:endParaRPr>
          </a:p>
        </p:txBody>
      </p:sp>
      <p:sp>
        <p:nvSpPr>
          <p:cNvPr id="52" name="Rounded Rectangle 51"/>
          <p:cNvSpPr/>
          <p:nvPr/>
        </p:nvSpPr>
        <p:spPr>
          <a:xfrm>
            <a:off x="5490402" y="5976366"/>
            <a:ext cx="1118048" cy="334473"/>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Hire</a:t>
            </a:r>
          </a:p>
        </p:txBody>
      </p:sp>
      <p:cxnSp>
        <p:nvCxnSpPr>
          <p:cNvPr id="59" name="Elbow Connector 58"/>
          <p:cNvCxnSpPr>
            <a:stCxn id="52" idx="1"/>
            <a:endCxn id="24" idx="3"/>
          </p:cNvCxnSpPr>
          <p:nvPr/>
        </p:nvCxnSpPr>
        <p:spPr>
          <a:xfrm rot="10800000" flipV="1">
            <a:off x="4345422" y="6143603"/>
            <a:ext cx="1144980" cy="45829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63" name="Elbow Connector 62"/>
          <p:cNvCxnSpPr>
            <a:stCxn id="23" idx="3"/>
            <a:endCxn id="52" idx="0"/>
          </p:cNvCxnSpPr>
          <p:nvPr/>
        </p:nvCxnSpPr>
        <p:spPr>
          <a:xfrm>
            <a:off x="4345422" y="5861699"/>
            <a:ext cx="1704004" cy="114667"/>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79" name="Rounded Rectangle 78"/>
          <p:cNvSpPr/>
          <p:nvPr/>
        </p:nvSpPr>
        <p:spPr>
          <a:xfrm>
            <a:off x="6365736" y="2474383"/>
            <a:ext cx="1108716" cy="1913279"/>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r"/>
            <a:r>
              <a:rPr lang="en-US" sz="1400" dirty="0" smtClean="0">
                <a:solidFill>
                  <a:sysClr val="windowText" lastClr="000000"/>
                </a:solidFill>
              </a:rPr>
              <a:t>RTA and Credits</a:t>
            </a:r>
            <a:endParaRPr lang="en-US" sz="1400" dirty="0">
              <a:solidFill>
                <a:sysClr val="windowText" lastClr="000000"/>
              </a:solidFill>
            </a:endParaRPr>
          </a:p>
        </p:txBody>
      </p:sp>
    </p:spTree>
    <p:extLst>
      <p:ext uri="{BB962C8B-B14F-4D97-AF65-F5344CB8AC3E}">
        <p14:creationId xmlns:p14="http://schemas.microsoft.com/office/powerpoint/2010/main" val="1337747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Working Group</a:t>
            </a:r>
            <a:r>
              <a:rPr lang="en-US" dirty="0"/>
              <a:t/>
            </a:r>
            <a:br>
              <a:rPr lang="en-US" dirty="0"/>
            </a:br>
            <a:endParaRPr lang="en-US" dirty="0"/>
          </a:p>
        </p:txBody>
      </p:sp>
      <p:sp>
        <p:nvSpPr>
          <p:cNvPr id="3" name="Content Placeholder 2"/>
          <p:cNvSpPr>
            <a:spLocks noGrp="1"/>
          </p:cNvSpPr>
          <p:nvPr>
            <p:ph idx="1"/>
          </p:nvPr>
        </p:nvSpPr>
        <p:spPr>
          <a:xfrm>
            <a:off x="877330" y="1759723"/>
            <a:ext cx="10515600" cy="4351338"/>
          </a:xfrm>
        </p:spPr>
        <p:txBody>
          <a:bodyPr/>
          <a:lstStyle/>
          <a:p>
            <a:r>
              <a:rPr lang="en-US" b="1" dirty="0" smtClean="0"/>
              <a:t>Purpose</a:t>
            </a:r>
            <a:r>
              <a:rPr lang="en-US" b="1" dirty="0"/>
              <a:t>: </a:t>
            </a:r>
            <a:r>
              <a:rPr lang="en-US" dirty="0"/>
              <a:t>The purpose of the Development Working Group is to review projects being proposed in New Orleans and identify nexuses of combined opportunity between its member organizations. This group will evaluate each project to maximize local economic impact through employment opportunities, resilient infrastructure, and community benefit.</a:t>
            </a:r>
          </a:p>
          <a:p>
            <a:endParaRPr lang="en-US" dirty="0"/>
          </a:p>
        </p:txBody>
      </p:sp>
    </p:spTree>
    <p:extLst>
      <p:ext uri="{BB962C8B-B14F-4D97-AF65-F5344CB8AC3E}">
        <p14:creationId xmlns:p14="http://schemas.microsoft.com/office/powerpoint/2010/main" val="483330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OneStop</a:t>
            </a:r>
            <a:r>
              <a:rPr lang="en-US" b="1" dirty="0"/>
              <a:t> Pre-Development </a:t>
            </a:r>
            <a:r>
              <a:rPr lang="en-US" b="1" dirty="0" smtClean="0"/>
              <a:t>Conferences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Purpose</a:t>
            </a:r>
            <a:r>
              <a:rPr lang="en-US" b="1" dirty="0"/>
              <a:t>:</a:t>
            </a:r>
            <a:r>
              <a:rPr lang="en-US" dirty="0"/>
              <a:t> </a:t>
            </a:r>
            <a:r>
              <a:rPr lang="en-US" dirty="0" err="1"/>
              <a:t>OneStop</a:t>
            </a:r>
            <a:r>
              <a:rPr lang="en-US" dirty="0"/>
              <a:t> Pre-Development Conferences are an opportunity to meet with all departments involved in the development process at the same meeting. </a:t>
            </a:r>
            <a:endParaRPr lang="en-US" dirty="0" smtClean="0"/>
          </a:p>
          <a:p>
            <a:r>
              <a:rPr lang="en-US" dirty="0" smtClean="0"/>
              <a:t>These </a:t>
            </a:r>
            <a:r>
              <a:rPr lang="en-US" dirty="0"/>
              <a:t>meetings are scheduled to introduce the developers to local development regulations and the officials responsible for most aspects of development. </a:t>
            </a:r>
            <a:endParaRPr lang="en-US" dirty="0" smtClean="0"/>
          </a:p>
          <a:p>
            <a:r>
              <a:rPr lang="en-US" dirty="0" smtClean="0"/>
              <a:t>The </a:t>
            </a:r>
            <a:r>
              <a:rPr lang="en-US" dirty="0"/>
              <a:t>meeting offers an applicant the opportunity to explore project viability, major requirements, fees, timeframes, and overall processing issues before filing an application, preparing detailed plans, and committing other time and resources. </a:t>
            </a:r>
            <a:endParaRPr lang="en-US" dirty="0" smtClean="0"/>
          </a:p>
          <a:p>
            <a:r>
              <a:rPr lang="en-US" dirty="0" smtClean="0"/>
              <a:t>The </a:t>
            </a:r>
            <a:r>
              <a:rPr lang="en-US" dirty="0"/>
              <a:t>goal of this early consultation is to help applicants understand and improve the flow and compliance of projects as they move through the City's review system. These meetings provide an opportunity for the developer to discuss their proposal with City officials for developments.</a:t>
            </a:r>
          </a:p>
          <a:p>
            <a:endParaRPr lang="en-US" dirty="0"/>
          </a:p>
        </p:txBody>
      </p:sp>
    </p:spTree>
    <p:extLst>
      <p:ext uri="{BB962C8B-B14F-4D97-AF65-F5344CB8AC3E}">
        <p14:creationId xmlns:p14="http://schemas.microsoft.com/office/powerpoint/2010/main" val="1655683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286</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Development Working Group </vt:lpstr>
      <vt:lpstr>OneStop Pre-Development Conferences </vt:lpstr>
    </vt:vector>
  </TitlesOfParts>
  <Company>City of New orleans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R. Cecil</dc:creator>
  <cp:lastModifiedBy>Sabrina M. Hill</cp:lastModifiedBy>
  <cp:revision>9</cp:revision>
  <cp:lastPrinted>2018-09-07T14:49:51Z</cp:lastPrinted>
  <dcterms:created xsi:type="dcterms:W3CDTF">2018-09-07T14:20:46Z</dcterms:created>
  <dcterms:modified xsi:type="dcterms:W3CDTF">2019-01-22T18:37:53Z</dcterms:modified>
</cp:coreProperties>
</file>