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7" r:id="rId5"/>
    <p:sldId id="291" r:id="rId6"/>
    <p:sldId id="349" r:id="rId7"/>
    <p:sldId id="368" r:id="rId8"/>
    <p:sldId id="369" r:id="rId9"/>
    <p:sldId id="370" r:id="rId10"/>
    <p:sldId id="345" r:id="rId11"/>
    <p:sldId id="346" r:id="rId12"/>
    <p:sldId id="351" r:id="rId13"/>
    <p:sldId id="337" r:id="rId14"/>
    <p:sldId id="353" r:id="rId15"/>
    <p:sldId id="354" r:id="rId16"/>
    <p:sldId id="355" r:id="rId17"/>
    <p:sldId id="356" r:id="rId18"/>
    <p:sldId id="362" r:id="rId19"/>
    <p:sldId id="358" r:id="rId20"/>
    <p:sldId id="357" r:id="rId21"/>
    <p:sldId id="364" r:id="rId2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F19172-FF8E-4E5F-847F-D4D83680BE37}">
          <p14:sldIdLst>
            <p14:sldId id="257"/>
            <p14:sldId id="291"/>
            <p14:sldId id="349"/>
            <p14:sldId id="368"/>
            <p14:sldId id="369"/>
            <p14:sldId id="370"/>
            <p14:sldId id="345"/>
            <p14:sldId id="346"/>
            <p14:sldId id="351"/>
            <p14:sldId id="337"/>
            <p14:sldId id="353"/>
            <p14:sldId id="354"/>
            <p14:sldId id="355"/>
            <p14:sldId id="356"/>
            <p14:sldId id="362"/>
            <p14:sldId id="358"/>
            <p14:sldId id="357"/>
            <p14:sldId id="36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109CF2-4632-EE74-FDDA-9F09E1023AFC}" name="Romy S. Samuel" initials="RS" userId="S::rssamuel@Cityofno.com::7c9053e5-1d0f-4492-bb82-dcbfccdee0a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02E"/>
    <a:srgbClr val="651D32"/>
    <a:srgbClr val="DDEBF7"/>
    <a:srgbClr val="F9F67E"/>
    <a:srgbClr val="ECD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E9A244-D1F1-5B56-5C08-931AA22A5C3E}" v="1" dt="2026-04-21T17:00:25.655"/>
    <p1510:client id="{826180EC-1458-4DF3-924A-FD25A149F7DC}" v="54" dt="2026-04-21T21:51:38.769"/>
    <p1510:client id="{9C7EE9DE-7EDE-3FC1-D471-96D9F6C7BE23}" v="2" dt="2026-04-21T18:07:17.3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580D187-1980-4EF1-B979-DD6D250CB28F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F209FC-BB8F-4057-9F26-5182CC434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30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606B2-39F7-4EDC-A5B4-CB6A6B2B3992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92F8-4C4D-4EB7-998D-0A74B88BD6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427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492F8-4C4D-4EB7-998D-0A74B88BD69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89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492F8-4C4D-4EB7-998D-0A74B88BD69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304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11449-1987-085C-7C40-F969178DE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315288-338F-998E-2B55-45158C052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319E76-6AEB-6787-79F0-43B92F187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1F8BC-1C90-A2A0-0D27-03B230FA3E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492F8-4C4D-4EB7-998D-0A74B88BD69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462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3484" y="1521953"/>
            <a:ext cx="5998997" cy="2123658"/>
          </a:xfrm>
        </p:spPr>
        <p:txBody>
          <a:bodyPr anchor="b">
            <a:normAutofit/>
          </a:bodyPr>
          <a:lstStyle>
            <a:lvl1pPr algn="r">
              <a:defRPr sz="40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73485" y="5198418"/>
            <a:ext cx="5998998" cy="350559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Date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5573487" y="4875064"/>
            <a:ext cx="5998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/>
              <a:t>City of New Orleans</a:t>
            </a: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03"/>
          <a:stretch/>
        </p:blipFill>
        <p:spPr>
          <a:xfrm>
            <a:off x="0" y="0"/>
            <a:ext cx="4897518" cy="6858000"/>
          </a:xfrm>
          <a:prstGeom prst="rect">
            <a:avLst/>
          </a:prstGeom>
        </p:spPr>
      </p:pic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EC1DD08-F5DA-C740-BADF-F49892C837A4}"/>
              </a:ext>
            </a:extLst>
          </p:cNvPr>
          <p:cNvCxnSpPr>
            <a:cxnSpLocks/>
          </p:cNvCxnSpPr>
          <p:nvPr userDrawn="1"/>
        </p:nvCxnSpPr>
        <p:spPr>
          <a:xfrm>
            <a:off x="5573486" y="4760275"/>
            <a:ext cx="5998997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2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  <p:sp>
        <p:nvSpPr>
          <p:cNvPr id="12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838199" y="2444901"/>
            <a:ext cx="10515601" cy="3732062"/>
          </a:xfrm>
        </p:spPr>
        <p:txBody>
          <a:bodyPr/>
          <a:lstStyle>
            <a:lvl1pPr marL="571500" indent="-571500">
              <a:spcBef>
                <a:spcPts val="1200"/>
              </a:spcBef>
              <a:buFont typeface="+mj-lt"/>
              <a:buAutoNum type="romanUcPeriod"/>
              <a:defRPr/>
            </a:lvl1pPr>
            <a:lvl2pPr marL="971550" indent="-514350">
              <a:spcBef>
                <a:spcPts val="1200"/>
              </a:spcBef>
              <a:buFont typeface="+mj-lt"/>
              <a:buAutoNum type="alphaUcPeriod"/>
              <a:defRPr/>
            </a:lvl2pPr>
            <a:lvl3pPr marL="1428750" indent="-514350">
              <a:buFont typeface="+mj-lt"/>
              <a:buAutoNum type="romanUcPeriod"/>
              <a:defRPr/>
            </a:lvl3pPr>
            <a:lvl4pPr marL="1771650" indent="-400050">
              <a:buFont typeface="+mj-lt"/>
              <a:buAutoNum type="romanUcPeriod"/>
              <a:defRPr/>
            </a:lvl4pPr>
            <a:lvl5pPr marL="2228850" indent="-400050">
              <a:buFont typeface="+mj-lt"/>
              <a:buAutoNum type="romanUcPeriod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5428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7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I. Section Title</a:t>
            </a:r>
          </a:p>
        </p:txBody>
      </p:sp>
    </p:spTree>
    <p:extLst>
      <p:ext uri="{BB962C8B-B14F-4D97-AF65-F5344CB8AC3E}">
        <p14:creationId xmlns:p14="http://schemas.microsoft.com/office/powerpoint/2010/main" val="2630384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44899"/>
            <a:ext cx="5181600" cy="3732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44899"/>
            <a:ext cx="5181600" cy="3732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850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66369"/>
            <a:ext cx="5181600" cy="331059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66369"/>
            <a:ext cx="5181600" cy="331059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5"/>
          </p:nvPr>
        </p:nvSpPr>
        <p:spPr>
          <a:xfrm>
            <a:off x="839788" y="2444899"/>
            <a:ext cx="5180012" cy="421470"/>
          </a:xfrm>
          <a:solidFill>
            <a:schemeClr val="accent4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444899"/>
            <a:ext cx="5183188" cy="421470"/>
          </a:xfrm>
          <a:solidFill>
            <a:schemeClr val="accent4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7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00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6A57EAB-29A6-AD4F-8CA0-52EA4B0D69A2}"/>
              </a:ext>
            </a:extLst>
          </p:cNvPr>
          <p:cNvCxnSpPr>
            <a:cxnSpLocks/>
          </p:cNvCxnSpPr>
          <p:nvPr userDrawn="1"/>
        </p:nvCxnSpPr>
        <p:spPr>
          <a:xfrm>
            <a:off x="823686" y="1999380"/>
            <a:ext cx="10530114" cy="0"/>
          </a:xfrm>
          <a:prstGeom prst="line">
            <a:avLst/>
          </a:prstGeom>
          <a:ln w="34925">
            <a:solidFill>
              <a:srgbClr val="AD2F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838200" y="1092196"/>
            <a:ext cx="10515600" cy="822960"/>
          </a:xfrm>
        </p:spPr>
        <p:txBody>
          <a:bodyPr>
            <a:normAutofit/>
          </a:bodyPr>
          <a:lstStyle>
            <a:lvl1pPr marL="0" indent="0">
              <a:buNone/>
              <a:defRPr sz="2400" i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43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(With Foot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1239387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City of New Orleans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9712991-EC0E-794F-ABB2-00B15AA932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56350"/>
            <a:ext cx="401187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547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012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44900"/>
            <a:ext cx="10515600" cy="3732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9386" y="6356350"/>
            <a:ext cx="6914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US"/>
              <a:t>City of New Orleans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38B5BA0-6825-4B13-AFCA-044D8F62CE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54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60" r:id="rId6"/>
    <p:sldLayoutId id="2147483661" r:id="rId7"/>
    <p:sldLayoutId id="2147483663" r:id="rId8"/>
    <p:sldLayoutId id="2147483662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4951" y="1495425"/>
            <a:ext cx="7882725" cy="2978921"/>
          </a:xfrm>
        </p:spPr>
        <p:txBody>
          <a:bodyPr>
            <a:noAutofit/>
          </a:bodyPr>
          <a:lstStyle/>
          <a:p>
            <a:r>
              <a:rPr lang="en-US" sz="1600"/>
              <a:t>CONFERENCE MEMBERS </a:t>
            </a:r>
            <a:br>
              <a:rPr lang="en-US" sz="1600"/>
            </a:br>
            <a:r>
              <a:rPr lang="en-US" sz="1600"/>
              <a:t>HON. HELENA MORENO, MAYOR, CHAIR</a:t>
            </a:r>
            <a:br>
              <a:rPr lang="en-US" sz="1600"/>
            </a:br>
            <a:r>
              <a:rPr lang="en-US" sz="1600"/>
              <a:t>HON. LESLI HARRIS, COUNCILMEMBER DISTRICT B</a:t>
            </a:r>
            <a:br>
              <a:rPr lang="en-US" sz="1600"/>
            </a:br>
            <a:r>
              <a:rPr lang="en-US" sz="1600"/>
              <a:t>HON. JP MORRELL, COUNCILMEMBER-AT-LARGE (NON-VOTING REP.) </a:t>
            </a:r>
            <a:br>
              <a:rPr lang="en-US" sz="1600"/>
            </a:br>
            <a:r>
              <a:rPr lang="en-US" sz="1600"/>
              <a:t>JOSEPH I. GIARRUSSO III, CHIEF ADMINISTRATIVE OFFICER </a:t>
            </a:r>
            <a:br>
              <a:rPr lang="en-US" sz="1600"/>
            </a:br>
            <a:r>
              <a:rPr lang="en-US" sz="1600"/>
              <a:t>ALYSSA W. RAMBEAU, DIRECTOR OF FINANCE</a:t>
            </a:r>
            <a:br>
              <a:rPr lang="en-US" sz="1600"/>
            </a:br>
            <a:r>
              <a:rPr lang="en-US" sz="1600"/>
              <a:t>MARA BAUMGARTEN FORCE, TULANE UNIVERSITY</a:t>
            </a:r>
            <a:br>
              <a:rPr lang="en-US" sz="1600"/>
            </a:br>
            <a:endParaRPr lang="en-US" sz="16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cs typeface="Arial"/>
              </a:rPr>
              <a:t>April 22, 2026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C1AB84-0A7B-4BA8-A8AF-48AC7FE53120}"/>
              </a:ext>
            </a:extLst>
          </p:cNvPr>
          <p:cNvSpPr txBox="1">
            <a:spLocks/>
          </p:cNvSpPr>
          <p:nvPr/>
        </p:nvSpPr>
        <p:spPr>
          <a:xfrm>
            <a:off x="2390775" y="798277"/>
            <a:ext cx="9486900" cy="1394296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kern="1200">
                <a:solidFill>
                  <a:schemeClr val="accent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REVENUE ESTIMATING CONFERENCE</a:t>
            </a:r>
            <a:br>
              <a:rPr lang="en-US"/>
            </a:b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3838730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C5521-FE6F-BC2C-105A-8E97A62D7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ARPA: From $14.75M to $9.3M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A17EE-82D4-E60B-3F68-20AFD2ADE3A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000" i="0"/>
              <a:t>The total forecasted revenue recognized on January 27, 2026, was $14.75M.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000" i="0"/>
              <a:t>Due to evaluation of programs proposed for revenue reclassification, the total amount of ARPA funds reclassified as revenue will be revised downward by $5.45M.</a:t>
            </a:r>
          </a:p>
          <a:p>
            <a:pPr marL="514350" indent="-514350">
              <a:buFont typeface="+mj-lt"/>
              <a:buAutoNum type="romanUcPeriod"/>
            </a:pPr>
            <a:endParaRPr lang="en-US" sz="2000"/>
          </a:p>
          <a:p>
            <a:pPr marL="514350" indent="-514350">
              <a:buFont typeface="+mj-lt"/>
              <a:buAutoNum type="romanUcPeriod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42C39C-0548-CCA9-3D8B-23F1A9CD23E2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/>
              <a:t>Reclassify Unspent Program Dollars under Revenue Replacement - Government Services.</a:t>
            </a:r>
          </a:p>
        </p:txBody>
      </p:sp>
    </p:spTree>
    <p:extLst>
      <p:ext uri="{BB962C8B-B14F-4D97-AF65-F5344CB8AC3E}">
        <p14:creationId xmlns:p14="http://schemas.microsoft.com/office/powerpoint/2010/main" val="3621383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/>
              <a:t>Parking Enforcement/Collections: $13.5M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23D0C-816B-724E-EBEE-2BCE4C7271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200" i="0"/>
              <a:t>Parking Enforcement Increase: $7M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/>
              <a:t>The FY2026 Amended Budget includes funds to hire 50 new Parking Enforcement Officers (PEO) in the first half of the year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/>
              <a:t>Based on historical collections per PEO plus an increased focus on parking enforcement, this investment will generate at least an additional $7M in 2026.  This estimate accounts for a six-month hiring and training period. </a:t>
            </a:r>
            <a:endParaRPr lang="en-US" i="0"/>
          </a:p>
          <a:p>
            <a:pPr marL="514350" indent="-514350">
              <a:buFont typeface="+mj-lt"/>
              <a:buAutoNum type="romanUcPeriod"/>
            </a:pPr>
            <a:r>
              <a:rPr lang="en-US" sz="3200" i="0"/>
              <a:t>Parking Collections Effort: $6.5M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i="0"/>
              <a:t>There is $100M in outstanding parking tickets owed to the City, $11.75M of which has been issued within the last 3 years</a:t>
            </a:r>
          </a:p>
          <a:p>
            <a:pPr marL="1200150" lvl="1" indent="-514350">
              <a:buFont typeface="+mj-lt"/>
              <a:buAutoNum type="alphaUcPeriod"/>
            </a:pPr>
            <a:r>
              <a:rPr lang="en-US" sz="2200" i="0"/>
              <a:t>With increased effort to collect outstanding debt, a conservative increase will generate $6.5M</a:t>
            </a:r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992E9-8CF1-4A82-F4E7-DD1A5EE5E36C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/>
              <a:t>No changes to the revenue forecast at this time.</a:t>
            </a:r>
          </a:p>
        </p:txBody>
      </p:sp>
    </p:spTree>
    <p:extLst>
      <p:ext uri="{BB962C8B-B14F-4D97-AF65-F5344CB8AC3E}">
        <p14:creationId xmlns:p14="http://schemas.microsoft.com/office/powerpoint/2010/main" val="4043238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60" y="2764076"/>
            <a:ext cx="10515600" cy="132984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5400"/>
              <a:t>New Revenues</a:t>
            </a:r>
            <a:endParaRPr lang="en-US" sz="2400" b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304035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Interagency Transfers: $20M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23D0C-816B-724E-EBEE-2BCE4C7271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200" i="0"/>
              <a:t>The New Orleans Building Corporation has approved a transfer to the City of $15,000,000 from its own revenue sources. Funds have already been received.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200" i="0"/>
              <a:t>The New Orleans Municipal and Traffic Court has approved a transfer to the City of $5,000,000 from its fund balance. Funds are expected within next 30 days.</a:t>
            </a: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992E9-8CF1-4A82-F4E7-DD1A5EE5E36C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/>
              <a:t>Interagency transfers from NOBC and Municipal Court.</a:t>
            </a:r>
          </a:p>
        </p:txBody>
      </p:sp>
    </p:spTree>
    <p:extLst>
      <p:ext uri="{BB962C8B-B14F-4D97-AF65-F5344CB8AC3E}">
        <p14:creationId xmlns:p14="http://schemas.microsoft.com/office/powerpoint/2010/main" val="1684632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Bond-Eligible ARPA: $14M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23D0C-816B-724E-EBEE-2BCE4C7271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200" i="0"/>
              <a:t>The SWB’s Power Plant project is a bond-eligible expense and will be applied to pre-2026 bond sale proceeds.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200" i="0"/>
              <a:t>The original $14M ARPA allocation for the project will be reclassified under revenue replacement. 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200" i="0"/>
              <a:t>$14M in reimbursement from HEROs grant is already received from SWB and will be recognized as revenue to replace the $14M owed to General Fund from bonds.</a:t>
            </a: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pPr marL="228600" indent="-228600">
              <a:buChar char="§"/>
            </a:pPr>
            <a:endParaRPr lang="en-US" i="0"/>
          </a:p>
          <a:p>
            <a:endParaRPr 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992E9-8CF1-4A82-F4E7-DD1A5EE5E36C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/>
              <a:t>Reclassification of funds initially allocated for SWB project.</a:t>
            </a:r>
          </a:p>
        </p:txBody>
      </p:sp>
    </p:spTree>
    <p:extLst>
      <p:ext uri="{BB962C8B-B14F-4D97-AF65-F5344CB8AC3E}">
        <p14:creationId xmlns:p14="http://schemas.microsoft.com/office/powerpoint/2010/main" val="3975011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GOMESA: $2.9M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C23D0C-816B-724E-EBEE-2BCE4C7271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199" y="2177762"/>
            <a:ext cx="10515600" cy="415903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romanUcPeriod"/>
            </a:pPr>
            <a:r>
              <a:rPr lang="en-US" sz="3200" i="0" dirty="0"/>
              <a:t>On April 14, the City was notified that Orleans Parish will receive $2,897,544.96 as an FY2025 revenue distribution.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200" i="0" dirty="0"/>
              <a:t>The Department of Finance confirmed this had not been previously recognized as revenue in 2025 or 2026.</a:t>
            </a:r>
          </a:p>
          <a:p>
            <a:pPr marL="514350" indent="-514350">
              <a:buFont typeface="+mj-lt"/>
              <a:buAutoNum type="romanUcPeriod"/>
            </a:pPr>
            <a:r>
              <a:rPr lang="en-US" sz="3200" i="0" dirty="0"/>
              <a:t>GOMESA funds are considered non-federal revenue once disbursed, to be used in alignment with GOMESA’s authorized purpose and the specific grant requirements.</a:t>
            </a: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pPr marL="228600" indent="-228600">
              <a:buChar char="§"/>
            </a:pPr>
            <a:endParaRPr lang="en-US" i="0" dirty="0"/>
          </a:p>
          <a:p>
            <a:endParaRPr lang="en-US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0992E9-8CF1-4A82-F4E7-DD1A5EE5E36C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/>
              <a:t>The City received funds from the Department of the Interior not previously recognized.</a:t>
            </a:r>
          </a:p>
        </p:txBody>
      </p:sp>
    </p:spTree>
    <p:extLst>
      <p:ext uri="{BB962C8B-B14F-4D97-AF65-F5344CB8AC3E}">
        <p14:creationId xmlns:p14="http://schemas.microsoft.com/office/powerpoint/2010/main" val="3791931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60" y="2764076"/>
            <a:ext cx="10515600" cy="1329848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en-US" sz="5400"/>
              <a:t>Summary of 2026 Revenues</a:t>
            </a:r>
            <a:endParaRPr lang="en-US" sz="2400" b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0303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2C0DC-8961-052D-5515-77316FF33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80D020D-B2E9-A370-F55B-681FD99CD01A}"/>
              </a:ext>
            </a:extLst>
          </p:cNvPr>
          <p:cNvSpPr txBox="1">
            <a:spLocks/>
          </p:cNvSpPr>
          <p:nvPr/>
        </p:nvSpPr>
        <p:spPr>
          <a:xfrm>
            <a:off x="838199" y="2177762"/>
            <a:ext cx="10515600" cy="415903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None/>
              <a:defRPr sz="24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romanUcPeriod"/>
            </a:pPr>
            <a:r>
              <a:rPr lang="en-US" sz="3000" i="0" dirty="0"/>
              <a:t>Forecasted revenues initially recognized by the REC in September 2025 appear to be on track and will not be revised at this time.</a:t>
            </a:r>
          </a:p>
          <a:p>
            <a:pPr marL="514350" indent="-514350">
              <a:buFont typeface="+mj-lt"/>
              <a:buAutoNum type="romanUcPeriod"/>
            </a:pPr>
            <a:endParaRPr lang="en-US" i="0" dirty="0"/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i="0" dirty="0"/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i="0" dirty="0"/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i="0" dirty="0"/>
          </a:p>
          <a:p>
            <a:endParaRPr lang="en-US" i="0" dirty="0"/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i="0" dirty="0"/>
          </a:p>
          <a:p>
            <a:pPr marL="228600" indent="-228600">
              <a:buFont typeface="Wingdings" panose="05000000000000000000" pitchFamily="2" charset="2"/>
              <a:buChar char="§"/>
            </a:pPr>
            <a:endParaRPr lang="en-US" i="0" dirty="0"/>
          </a:p>
          <a:p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563D29-D541-022F-4263-DD4FB3A5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Initial 2026 REC Forecast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5B28745-2EC6-8A1F-90BB-8FB5947A3B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In September 2025, the REC adopted the initial revenue forecast for 2026.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ACE3E6C-102B-01A9-6487-B2F92A84D8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76763"/>
              </p:ext>
            </p:extLst>
          </p:nvPr>
        </p:nvGraphicFramePr>
        <p:xfrm>
          <a:off x="1696719" y="3766596"/>
          <a:ext cx="8798559" cy="1464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853">
                  <a:extLst>
                    <a:ext uri="{9D8B030D-6E8A-4147-A177-3AD203B41FA5}">
                      <a16:colId xmlns:a16="http://schemas.microsoft.com/office/drawing/2014/main" val="3269269100"/>
                    </a:ext>
                  </a:extLst>
                </a:gridCol>
                <a:gridCol w="2932853">
                  <a:extLst>
                    <a:ext uri="{9D8B030D-6E8A-4147-A177-3AD203B41FA5}">
                      <a16:colId xmlns:a16="http://schemas.microsoft.com/office/drawing/2014/main" val="289670837"/>
                    </a:ext>
                  </a:extLst>
                </a:gridCol>
                <a:gridCol w="2932853">
                  <a:extLst>
                    <a:ext uri="{9D8B030D-6E8A-4147-A177-3AD203B41FA5}">
                      <a16:colId xmlns:a16="http://schemas.microsoft.com/office/drawing/2014/main" val="3714756484"/>
                    </a:ext>
                  </a:extLst>
                </a:gridCol>
              </a:tblGrid>
              <a:tr h="73236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Initial Forecast</a:t>
                      </a:r>
                    </a:p>
                    <a:p>
                      <a:pPr algn="ctr"/>
                      <a:r>
                        <a:rPr lang="en-US" sz="1400" b="0"/>
                        <a:t>September 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Revised Forecast</a:t>
                      </a:r>
                    </a:p>
                    <a:p>
                      <a:pPr algn="ctr"/>
                      <a:r>
                        <a:rPr lang="en-US" sz="1400" b="0"/>
                        <a:t>April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Difference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4327420"/>
                  </a:ext>
                </a:extLst>
              </a:tr>
              <a:tr h="73236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/>
                        <a:t>$725,566,564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1380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259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0460F-3FC4-CAA3-2D8D-E196798BE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6720-0591-B392-8213-AC94B95C1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Revenue Adjustment Breakdown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5F2146-8D78-14EF-8069-CD0D50B334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revised REC revenue forecast proposed in December 2025 was included in the 2026 adopted budget of ~$799.7M formally recognized in January.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A6D9D47-29DA-8F2D-7157-6BCEB5917D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157975"/>
              </p:ext>
            </p:extLst>
          </p:nvPr>
        </p:nvGraphicFramePr>
        <p:xfrm>
          <a:off x="838200" y="1961511"/>
          <a:ext cx="10515600" cy="40848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6681">
                  <a:extLst>
                    <a:ext uri="{9D8B030D-6E8A-4147-A177-3AD203B41FA5}">
                      <a16:colId xmlns:a16="http://schemas.microsoft.com/office/drawing/2014/main" val="195799560"/>
                    </a:ext>
                  </a:extLst>
                </a:gridCol>
                <a:gridCol w="3658919">
                  <a:extLst>
                    <a:ext uri="{9D8B030D-6E8A-4147-A177-3AD203B41FA5}">
                      <a16:colId xmlns:a16="http://schemas.microsoft.com/office/drawing/2014/main" val="594065900"/>
                    </a:ext>
                  </a:extLst>
                </a:gridCol>
              </a:tblGrid>
              <a:tr h="82898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Amount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624388"/>
                  </a:ext>
                </a:extLst>
              </a:tr>
              <a:tr h="512377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Initial 2026 Forecast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/>
                        <a:t>$725.6M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183823"/>
                  </a:ext>
                </a:extLst>
              </a:tr>
              <a:tr h="505180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Additional Revenues Recognized at 1/27 REC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$74.1M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433011"/>
                  </a:ext>
                </a:extLst>
              </a:tr>
              <a:tr h="50518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Adopted 2026 Budget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$799.7M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0985010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New Revenues ($15M NOBC, $5M MTC; $14M Bond eligible ARPA; ~$2.9M GOMESA)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$36.9M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532805"/>
                  </a:ext>
                </a:extLst>
              </a:tr>
              <a:tr h="469935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Revised Reductions (-$2.3M Wisner;-$5.45M ARPA)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-$7.8M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422554"/>
                  </a:ext>
                </a:extLst>
              </a:tr>
              <a:tr h="440797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Total Revised 2026 Forecast 4/22/26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$828.8M*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1126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DA2BFF4E-FE9B-65FD-A145-7866B031185E}"/>
              </a:ext>
            </a:extLst>
          </p:cNvPr>
          <p:cNvSpPr txBox="1"/>
          <p:nvPr/>
        </p:nvSpPr>
        <p:spPr>
          <a:xfrm>
            <a:off x="2613152" y="6154321"/>
            <a:ext cx="71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* Approx $29.1M </a:t>
            </a:r>
            <a:r>
              <a:rPr lang="en-US" sz="1600" i="1" dirty="0" err="1"/>
              <a:t>add’l</a:t>
            </a:r>
            <a:r>
              <a:rPr lang="en-US" sz="1600" i="1" dirty="0"/>
              <a:t> net revenue over prior adopted ‘26 Budget</a:t>
            </a:r>
          </a:p>
        </p:txBody>
      </p:sp>
    </p:spTree>
    <p:extLst>
      <p:ext uri="{BB962C8B-B14F-4D97-AF65-F5344CB8AC3E}">
        <p14:creationId xmlns:p14="http://schemas.microsoft.com/office/powerpoint/2010/main" val="389262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B3AB7-0969-429C-8FAD-A2A64B554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1395"/>
            <a:ext cx="10658707" cy="393556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effectLst/>
                <a:latin typeface="+mj-lt"/>
                <a:ea typeface="Calibri"/>
                <a:cs typeface="Times New Roman"/>
              </a:rPr>
              <a:t>Adoption of Minutes from</a:t>
            </a:r>
            <a:r>
              <a:rPr lang="en-US" sz="2400" b="1" dirty="0">
                <a:latin typeface="+mj-lt"/>
                <a:ea typeface="Calibri"/>
                <a:cs typeface="Times New Roman"/>
              </a:rPr>
              <a:t> January 27 </a:t>
            </a:r>
            <a:r>
              <a:rPr lang="en-US" sz="2400" b="1" dirty="0">
                <a:effectLst/>
                <a:latin typeface="+mj-lt"/>
                <a:ea typeface="Calibri"/>
                <a:cs typeface="Times New Roman"/>
              </a:rPr>
              <a:t>Revenue Estimating Conference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Revenue Collection YTD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Updates to Revenue Projections Recognized January 27, 2026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Recognition of New Revenue Projections</a:t>
            </a: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Summary of 2026 Revenues</a:t>
            </a:r>
            <a:endParaRPr lang="en-US" sz="20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2ECFA-9611-4FD7-B560-A68D02EC215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/>
              <a:t>April 22, 2026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B85BC4B-6240-4DAC-BBA7-B62BEBB5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425"/>
          </a:xfrm>
        </p:spPr>
        <p:txBody>
          <a:bodyPr>
            <a:normAutofit/>
          </a:bodyPr>
          <a:lstStyle/>
          <a:p>
            <a:pPr algn="ctr"/>
            <a:r>
              <a:rPr lang="en-US"/>
              <a:t>REVENUE ESTIMATING CONFERENCE</a:t>
            </a:r>
            <a:br>
              <a:rPr lang="en-US"/>
            </a:br>
            <a:endParaRPr lang="en-US" sz="1100"/>
          </a:p>
        </p:txBody>
      </p:sp>
    </p:spTree>
    <p:extLst>
      <p:ext uri="{BB962C8B-B14F-4D97-AF65-F5344CB8AC3E}">
        <p14:creationId xmlns:p14="http://schemas.microsoft.com/office/powerpoint/2010/main" val="759846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Revenue Collections YTD </a:t>
            </a:r>
            <a:br>
              <a:rPr lang="en-US" dirty="0"/>
            </a:br>
            <a:r>
              <a:rPr lang="en-US" sz="3600" dirty="0">
                <a:solidFill>
                  <a:schemeClr val="tx1"/>
                </a:solidFill>
              </a:rPr>
              <a:t>thru March</a:t>
            </a:r>
            <a:endParaRPr lang="en-US" sz="5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7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57E7A1-0D8E-F494-B809-B2EE95454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671512"/>
            <a:ext cx="9229725" cy="551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713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D76E640-5D1B-428F-0572-9CCAA888ED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871537"/>
            <a:ext cx="9229725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9449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06DB81-9646-0B14-51D3-A9A51A2ED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137" y="585787"/>
            <a:ext cx="9229725" cy="5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13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A0ADECC-E8EF-9DA5-9AD4-269FAFECE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160" y="2764076"/>
            <a:ext cx="10515600" cy="1329848"/>
          </a:xfrm>
        </p:spPr>
        <p:txBody>
          <a:bodyPr>
            <a:noAutofit/>
          </a:bodyPr>
          <a:lstStyle/>
          <a:p>
            <a:r>
              <a:rPr lang="en-US" sz="5400" dirty="0"/>
              <a:t>Update to </a:t>
            </a:r>
            <a:br>
              <a:rPr lang="en-US" sz="5400" dirty="0"/>
            </a:br>
            <a:r>
              <a:rPr lang="en-US" sz="5400" dirty="0"/>
              <a:t>Previously Recognized Revenues</a:t>
            </a:r>
            <a:endParaRPr lang="en-US" sz="2400" b="0" dirty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008691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3BD2-AA70-6CC8-A6BD-D93AE1DD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SWBNO Collections: $29.5M**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2F89-955C-156D-D318-EF359A466F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74488"/>
            <a:ext cx="11071302" cy="43183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300" dirty="0"/>
              <a:t>$27.2M received to-date with additional reimbursements anticipated.</a:t>
            </a:r>
          </a:p>
          <a:p>
            <a:r>
              <a:rPr lang="en-US" sz="4300" dirty="0"/>
              <a:t>No changes to the revenue forecast at this time.</a:t>
            </a:r>
          </a:p>
          <a:p>
            <a:pPr marL="0" indent="0">
              <a:buNone/>
            </a:pPr>
            <a:endParaRPr lang="en-US" sz="4300" dirty="0">
              <a:cs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3D07A1-A7E3-3700-3B1F-84F96469C2FF}"/>
              </a:ext>
            </a:extLst>
          </p:cNvPr>
          <p:cNvSpPr txBox="1"/>
          <p:nvPr/>
        </p:nvSpPr>
        <p:spPr>
          <a:xfrm>
            <a:off x="838200" y="1225296"/>
            <a:ext cx="11071302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/>
              <a:t>Reimbursement of funds fronted by the City of New Orleans to pay for infrastructure projects. 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239271-7C6F-492E-9DA2-D2DE1F60CAD2}"/>
              </a:ext>
            </a:extLst>
          </p:cNvPr>
          <p:cNvSpPr txBox="1"/>
          <p:nvPr/>
        </p:nvSpPr>
        <p:spPr>
          <a:xfrm>
            <a:off x="5088072" y="5997949"/>
            <a:ext cx="734860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i="1">
                <a:latin typeface="Arial"/>
              </a:rPr>
              <a:t>**</a:t>
            </a:r>
            <a:r>
              <a:rPr lang="en-US" i="1" baseline="0">
                <a:latin typeface="Arial"/>
              </a:rPr>
              <a:t>These funds will be recognized as operating cash in 2026.</a:t>
            </a:r>
            <a:endParaRPr lang="en-US" i="1">
              <a:cs typeface="Arial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731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3BD2-AA70-6CC8-A6BD-D93AE1DD2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/>
              <a:t>Wisner: From $16.4M to $14.1M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82F89-955C-156D-D318-EF359A466FE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2174489"/>
            <a:ext cx="10662920" cy="20723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000" dirty="0"/>
              <a:t>Forecast will be revised downward by $2.3M, primarily due to the loss of federal tax returns as a revenue source and decrease to projected 2026 revenue.</a:t>
            </a:r>
          </a:p>
          <a:p>
            <a:pPr marL="0" indent="0">
              <a:buNone/>
            </a:pPr>
            <a:endParaRPr lang="en-US" sz="43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2C1402-B9D0-3B50-C36F-D1D44C295FAE}"/>
              </a:ext>
            </a:extLst>
          </p:cNvPr>
          <p:cNvSpPr txBox="1"/>
          <p:nvPr/>
        </p:nvSpPr>
        <p:spPr>
          <a:xfrm>
            <a:off x="838200" y="1113536"/>
            <a:ext cx="11071302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000" i="1"/>
              <a:t>Wisner Funds will be dedicated to the General Fund for public benefit instead of distributed to non-profit organizations.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0E1FA88-869D-6CAF-58E7-C941FC2CC7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86469"/>
              </p:ext>
            </p:extLst>
          </p:nvPr>
        </p:nvGraphicFramePr>
        <p:xfrm>
          <a:off x="1143000" y="3758184"/>
          <a:ext cx="990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6500">
                  <a:extLst>
                    <a:ext uri="{9D8B030D-6E8A-4147-A177-3AD203B41FA5}">
                      <a16:colId xmlns:a16="http://schemas.microsoft.com/office/drawing/2014/main" val="2330817744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140321603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134696738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29984291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Projection as of 1/27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Projection as of 4/22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Difference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338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Funds in Hand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$7.6M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+$3.4M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016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2026 Revenue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$4.8M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$3.1M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-$1.7M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143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Federal Tax Return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-$4M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16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$16.4M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$14.1M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-$2.3M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270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443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F9F67E"/>
      </a:dk2>
      <a:lt2>
        <a:srgbClr val="F2F2F2"/>
      </a:lt2>
      <a:accent1>
        <a:srgbClr val="032246"/>
      </a:accent1>
      <a:accent2>
        <a:srgbClr val="7096B8"/>
      </a:accent2>
      <a:accent3>
        <a:srgbClr val="DAE7F6"/>
      </a:accent3>
      <a:accent4>
        <a:srgbClr val="AD2F01"/>
      </a:accent4>
      <a:accent5>
        <a:srgbClr val="ED7D31"/>
      </a:accent5>
      <a:accent6>
        <a:srgbClr val="FFBC76"/>
      </a:accent6>
      <a:hlink>
        <a:srgbClr val="AD2F01"/>
      </a:hlink>
      <a:folHlink>
        <a:srgbClr val="AD2F01"/>
      </a:folHlink>
    </a:clrScheme>
    <a:fontScheme name="City of New Orlea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y Presentation Style  Design Guide v2" id="{CDE6CA7A-98A5-453B-84F1-E32B9A55A310}" vid="{B06AF88C-63B8-47F8-8E05-90072E99D08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01c33c3-7785-478e-bdb6-0d94349f7de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4D1387C71B84092D86E487B0CE183" ma:contentTypeVersion="9" ma:contentTypeDescription="Create a new document." ma:contentTypeScope="" ma:versionID="f4614f8805211afe39be10fdc79b1de8">
  <xsd:schema xmlns:xsd="http://www.w3.org/2001/XMLSchema" xmlns:xs="http://www.w3.org/2001/XMLSchema" xmlns:p="http://schemas.microsoft.com/office/2006/metadata/properties" xmlns:ns3="701c33c3-7785-478e-bdb6-0d94349f7de9" targetNamespace="http://schemas.microsoft.com/office/2006/metadata/properties" ma:root="true" ma:fieldsID="fb71cfdd0d893e588d7a6199716cdf71" ns3:_="">
    <xsd:import namespace="701c33c3-7785-478e-bdb6-0d94349f7de9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1c33c3-7785-478e-bdb6-0d94349f7de9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A7B84B-4DE8-4096-92A2-3B4C6CE6ACC4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701c33c3-7785-478e-bdb6-0d94349f7de9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C4BE64D-CFFC-4A9F-8CDE-AA6C8E631D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0E17F9-ECA1-4D49-A664-74CFE69505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1c33c3-7785-478e-bdb6-0d94349f7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8cbf485-1cb7-4a02-9a21-0dd9b45b9ff7}" enabled="0" method="" siteId="{08cbf485-1cb7-4a02-9a21-0dd9b45b9f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City-of-New-Orleans-Official-PowerPoint-Template-v8 (1)</Template>
  <TotalTime>31</TotalTime>
  <Words>857</Words>
  <Application>Microsoft Office PowerPoint</Application>
  <PresentationFormat>Widescreen</PresentationFormat>
  <Paragraphs>133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Roboto</vt:lpstr>
      <vt:lpstr>Wingdings</vt:lpstr>
      <vt:lpstr>Office Theme</vt:lpstr>
      <vt:lpstr>CONFERENCE MEMBERS  HON. HELENA MORENO, MAYOR, CHAIR HON. LESLI HARRIS, COUNCILMEMBER DISTRICT B HON. JP MORRELL, COUNCILMEMBER-AT-LARGE (NON-VOTING REP.)  JOSEPH I. GIARRUSSO III, CHIEF ADMINISTRATIVE OFFICER  ALYSSA W. RAMBEAU, DIRECTOR OF FINANCE MARA BAUMGARTEN FORCE, TULANE UNIVERSITY </vt:lpstr>
      <vt:lpstr>REVENUE ESTIMATING CONFERENCE </vt:lpstr>
      <vt:lpstr>Revenue Collections YTD  thru March</vt:lpstr>
      <vt:lpstr>PowerPoint Presentation</vt:lpstr>
      <vt:lpstr>PowerPoint Presentation</vt:lpstr>
      <vt:lpstr>PowerPoint Presentation</vt:lpstr>
      <vt:lpstr>Update to  Previously Recognized Revenues</vt:lpstr>
      <vt:lpstr>SWBNO Collections: $29.5M**</vt:lpstr>
      <vt:lpstr>Wisner: From $16.4M to $14.1M</vt:lpstr>
      <vt:lpstr>ARPA: From $14.75M to $9.3M</vt:lpstr>
      <vt:lpstr>Parking Enforcement/Collections: $13.5M </vt:lpstr>
      <vt:lpstr>New Revenues</vt:lpstr>
      <vt:lpstr>Interagency Transfers: $20M</vt:lpstr>
      <vt:lpstr>Bond-Eligible ARPA: $14M</vt:lpstr>
      <vt:lpstr>GOMESA: $2.9M</vt:lpstr>
      <vt:lpstr>Summary of 2026 Revenues</vt:lpstr>
      <vt:lpstr>Initial 2026 REC Forecast</vt:lpstr>
      <vt:lpstr>Revenue Adjustment Breakdown</vt:lpstr>
    </vt:vector>
  </TitlesOfParts>
  <Company>City of New Orleans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MEMBERS  HON. LaTOYA CANTRELL, MAYOR,  CHAIR HON. JARED BROSSETT, COUNCILMEMBER DISTRICT D HON. HELENA MORENO, COUNCIL MEMBER AT-LARGE (NON-VOTING REP.)  GILBERT MONTAÑO, CHIEF ADMINISTRATIVE OFFICER  NORMAN WHITE, DIRECTOR, DEPARTMENT OF FINANCE  MARA BAUMGARTEN FORCE, TULANE UNIVERSITY</dc:title>
  <dc:creator>Audrey Jones</dc:creator>
  <cp:lastModifiedBy>Alyssa W Rambeau</cp:lastModifiedBy>
  <cp:revision>7</cp:revision>
  <cp:lastPrinted>2024-08-29T17:55:03Z</cp:lastPrinted>
  <dcterms:created xsi:type="dcterms:W3CDTF">2020-10-02T13:49:16Z</dcterms:created>
  <dcterms:modified xsi:type="dcterms:W3CDTF">2026-04-21T22:12:56Z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0x01010030E4D1387C71B84092D86E487B0CE183</vt:lpwstr>
  </property>
</Properties>
</file>