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7" r:id="rId5"/>
    <p:sldId id="291" r:id="rId6"/>
    <p:sldId id="345" r:id="rId7"/>
    <p:sldId id="346" r:id="rId8"/>
    <p:sldId id="347" r:id="rId9"/>
    <p:sldId id="351" r:id="rId10"/>
    <p:sldId id="348" r:id="rId11"/>
    <p:sldId id="337" r:id="rId12"/>
    <p:sldId id="352" r:id="rId13"/>
    <p:sldId id="353" r:id="rId14"/>
    <p:sldId id="349" r:id="rId15"/>
    <p:sldId id="350" r:id="rId16"/>
    <p:sldId id="354" r:id="rId17"/>
    <p:sldId id="355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F19172-FF8E-4E5F-847F-D4D83680BE37}">
          <p14:sldIdLst>
            <p14:sldId id="257"/>
            <p14:sldId id="291"/>
            <p14:sldId id="345"/>
            <p14:sldId id="346"/>
            <p14:sldId id="347"/>
            <p14:sldId id="351"/>
            <p14:sldId id="348"/>
            <p14:sldId id="337"/>
            <p14:sldId id="352"/>
            <p14:sldId id="353"/>
            <p14:sldId id="349"/>
            <p14:sldId id="350"/>
            <p14:sldId id="354"/>
            <p14:sldId id="35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109CF2-4632-EE74-FDDA-9F09E1023AFC}" name="Romy S. Samuel" initials="RS" userId="S::rssamuel@Cityofno.com::7c9053e5-1d0f-4492-bb82-dcbfccdee0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651D32"/>
    <a:srgbClr val="DDEBF7"/>
    <a:srgbClr val="F9F67E"/>
    <a:srgbClr val="ECD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E9E794-C687-9B6C-841D-010C9EB95DED}" v="88" dt="2026-01-21T17:10:57.734"/>
    <p1510:client id="{86203E21-C20C-7079-75E4-16B0AB8A1E2B}" v="1" dt="2026-01-20T20:36:14.026"/>
    <p1510:client id="{A027818C-9B3C-33FC-BFF2-8FCF7FC93258}" v="65" dt="2026-01-20T18:37:19.8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7" autoAdjust="0"/>
    <p:restoredTop sz="86091" autoAdjust="0"/>
  </p:normalViewPr>
  <p:slideViewPr>
    <p:cSldViewPr snapToGrid="0">
      <p:cViewPr varScale="1">
        <p:scale>
          <a:sx n="132" d="100"/>
          <a:sy n="132" d="100"/>
        </p:scale>
        <p:origin x="3876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80D187-1980-4EF1-B979-DD6D250CB28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F209FC-BB8F-4057-9F26-5182CC434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30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606B2-39F7-4EDC-A5B4-CB6A6B2B399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92F8-4C4D-4EB7-998D-0A74B88B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2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492F8-4C4D-4EB7-998D-0A74B88BD6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8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3484" y="1521953"/>
            <a:ext cx="5998997" cy="2123658"/>
          </a:xfrm>
        </p:spPr>
        <p:txBody>
          <a:bodyPr anchor="b">
            <a:normAutofit/>
          </a:bodyPr>
          <a:lstStyle>
            <a:lvl1pPr algn="r"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73485" y="5198418"/>
            <a:ext cx="5998998" cy="350559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Date</a:t>
            </a:r>
          </a:p>
        </p:txBody>
      </p:sp>
      <p:sp>
        <p:nvSpPr>
          <p:cNvPr id="24" name="TextBox 23"/>
          <p:cNvSpPr txBox="1"/>
          <p:nvPr userDrawn="1"/>
        </p:nvSpPr>
        <p:spPr>
          <a:xfrm>
            <a:off x="5573487" y="4875064"/>
            <a:ext cx="599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/>
              <a:t>City of New Orleans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3"/>
          <a:stretch/>
        </p:blipFill>
        <p:spPr>
          <a:xfrm>
            <a:off x="0" y="0"/>
            <a:ext cx="4897518" cy="68580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EC1DD08-F5DA-C740-BADF-F49892C837A4}"/>
              </a:ext>
            </a:extLst>
          </p:cNvPr>
          <p:cNvCxnSpPr>
            <a:cxnSpLocks/>
          </p:cNvCxnSpPr>
          <p:nvPr userDrawn="1"/>
        </p:nvCxnSpPr>
        <p:spPr>
          <a:xfrm>
            <a:off x="5573486" y="4760275"/>
            <a:ext cx="5998997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2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838199" y="2444901"/>
            <a:ext cx="10515601" cy="3732062"/>
          </a:xfrm>
        </p:spPr>
        <p:txBody>
          <a:bodyPr/>
          <a:lstStyle>
            <a:lvl1pPr marL="571500" indent="-571500">
              <a:spcBef>
                <a:spcPts val="1200"/>
              </a:spcBef>
              <a:buFont typeface="+mj-lt"/>
              <a:buAutoNum type="romanUcPeriod"/>
              <a:defRPr/>
            </a:lvl1pPr>
            <a:lvl2pPr marL="971550" indent="-514350">
              <a:spcBef>
                <a:spcPts val="1200"/>
              </a:spcBef>
              <a:buFont typeface="+mj-lt"/>
              <a:buAutoNum type="alphaUcPeriod"/>
              <a:defRPr/>
            </a:lvl2pPr>
            <a:lvl3pPr marL="1428750" indent="-514350">
              <a:buFont typeface="+mj-lt"/>
              <a:buAutoNum type="romanUcPeriod"/>
              <a:defRPr/>
            </a:lvl3pPr>
            <a:lvl4pPr marL="1771650" indent="-400050">
              <a:buFont typeface="+mj-lt"/>
              <a:buAutoNum type="romanUcPeriod"/>
              <a:defRPr/>
            </a:lvl4pPr>
            <a:lvl5pPr marL="2228850" indent="-400050">
              <a:buFont typeface="+mj-lt"/>
              <a:buAutoNum type="romanU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5428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7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I.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3038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44899"/>
            <a:ext cx="5181600" cy="3732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44899"/>
            <a:ext cx="5181600" cy="3732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5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66369"/>
            <a:ext cx="5181600" cy="331059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66369"/>
            <a:ext cx="5181600" cy="331059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5"/>
          </p:nvPr>
        </p:nvSpPr>
        <p:spPr>
          <a:xfrm>
            <a:off x="839788" y="2444899"/>
            <a:ext cx="5180012" cy="421470"/>
          </a:xfrm>
          <a:solidFill>
            <a:schemeClr val="accent4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444899"/>
            <a:ext cx="5183188" cy="421470"/>
          </a:xfrm>
          <a:solidFill>
            <a:schemeClr val="accent4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00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4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ith Foote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54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012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44900"/>
            <a:ext cx="10515600" cy="3732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9386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City of New Orleans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4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60" r:id="rId6"/>
    <p:sldLayoutId id="2147483661" r:id="rId7"/>
    <p:sldLayoutId id="2147483663" r:id="rId8"/>
    <p:sldLayoutId id="2147483662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4951" y="1495425"/>
            <a:ext cx="7882725" cy="2978921"/>
          </a:xfrm>
        </p:spPr>
        <p:txBody>
          <a:bodyPr>
            <a:noAutofit/>
          </a:bodyPr>
          <a:lstStyle/>
          <a:p>
            <a:r>
              <a:rPr lang="en-US" sz="1600" dirty="0"/>
              <a:t>CONFERENCE MEMBERS </a:t>
            </a:r>
            <a:br>
              <a:rPr lang="en-US" sz="1600" dirty="0"/>
            </a:br>
            <a:r>
              <a:rPr lang="en-US" sz="1600" dirty="0"/>
              <a:t>HON. HELENA MORENO, MAYOR, CHAIR</a:t>
            </a:r>
            <a:br>
              <a:rPr lang="en-US" sz="1600" dirty="0"/>
            </a:br>
            <a:r>
              <a:rPr lang="en-US" sz="1600" dirty="0"/>
              <a:t>HON. LESLI HARRIS, COUNCILMEMBER DISTRICT B</a:t>
            </a:r>
            <a:br>
              <a:rPr lang="en-US" sz="1600" dirty="0"/>
            </a:br>
            <a:r>
              <a:rPr lang="en-US" sz="1600" dirty="0"/>
              <a:t>HON. JP MORRELL, COUNCILMEMBER-AT-LARGE (NON-VOTING REP.) </a:t>
            </a:r>
            <a:br>
              <a:rPr lang="en-US" sz="1600" dirty="0"/>
            </a:br>
            <a:r>
              <a:rPr lang="en-US" sz="1600" dirty="0"/>
              <a:t>JOSEPH I. GIARRUSSO III, CHIEF ADMINISTRATIVE OFFICER </a:t>
            </a:r>
            <a:br>
              <a:rPr lang="en-US" sz="1600" dirty="0"/>
            </a:br>
            <a:r>
              <a:rPr lang="en-US" sz="1600" dirty="0"/>
              <a:t>ALYSSA W. RAMBEAU, DIRECTOR OF FINANCE</a:t>
            </a:r>
            <a:br>
              <a:rPr lang="en-US" sz="1600" dirty="0"/>
            </a:br>
            <a:r>
              <a:rPr lang="en-US" sz="1600" dirty="0"/>
              <a:t>MARA BAUMGARTEN FORCE, TULANE UNIVERSITY</a:t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January 27,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C1AB84-0A7B-4BA8-A8AF-48AC7FE53120}"/>
              </a:ext>
            </a:extLst>
          </p:cNvPr>
          <p:cNvSpPr txBox="1">
            <a:spLocks/>
          </p:cNvSpPr>
          <p:nvPr/>
        </p:nvSpPr>
        <p:spPr>
          <a:xfrm>
            <a:off x="2390775" y="798277"/>
            <a:ext cx="9486900" cy="139429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120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REVENUE ESTIMATING CONFERENCE</a:t>
            </a:r>
            <a:br>
              <a:rPr lang="en-US"/>
            </a:b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838730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2C0DC-8961-052D-5515-77316FF3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D29-D541-022F-4263-DD4FB3A5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Parking Enforcement and Collections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23D0C-816B-724E-EBEE-2BCE4C7271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200" i="0" dirty="0"/>
              <a:t>Parking Enforcement Increase: $7M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 dirty="0"/>
              <a:t>The FY2026 Amended Budget includes funds to hire 50 new Parking Enforcement Officers (PEO) in the first half of the year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 dirty="0"/>
              <a:t>Based on historical collections per PEO plus an increased focus on parking enforcement, this investment will generate at least an additional $7M in 2026.  This estimate accounts for a six-month hiring and training period. </a:t>
            </a:r>
            <a:endParaRPr lang="en-US" sz="2200" i="0" dirty="0"/>
          </a:p>
          <a:p>
            <a:pPr marL="1200150" lvl="1" indent="-514350">
              <a:buFont typeface="+mj-lt"/>
              <a:buAutoNum type="romanUcPeriod"/>
            </a:pPr>
            <a:endParaRPr lang="en-US" i="0" dirty="0"/>
          </a:p>
          <a:p>
            <a:pPr marL="514350" indent="-514350">
              <a:buFont typeface="+mj-lt"/>
              <a:buAutoNum type="romanUcPeriod"/>
            </a:pPr>
            <a:r>
              <a:rPr lang="en-US" sz="3200" i="0" dirty="0"/>
              <a:t>Parking Collections Effort: $6.5M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 i="0" dirty="0"/>
              <a:t>There is $100M in outstanding parking tickets owed to the City, $11.75M of which has been issued within the last 3 years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 i="0" dirty="0"/>
              <a:t>With increased effort to collect outstanding debt, a conservative increase will generate $6.5M</a:t>
            </a:r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3238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Appendix </a:t>
            </a:r>
            <a:br>
              <a:rPr lang="en-US" dirty="0"/>
            </a:br>
            <a:r>
              <a:rPr lang="en-US" sz="3600" dirty="0">
                <a:solidFill>
                  <a:schemeClr val="tx1"/>
                </a:solidFill>
              </a:rPr>
              <a:t>ARPA Reductions </a:t>
            </a:r>
            <a:endParaRPr lang="en-US" sz="5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7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6C573594-F582-D684-0133-91D9AD95A97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6" t="38835" r="55183" b="8492"/>
          <a:stretch/>
        </p:blipFill>
        <p:spPr>
          <a:xfrm>
            <a:off x="1393901" y="96100"/>
            <a:ext cx="9278467" cy="676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3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8AC4FC6D-F64E-2CF8-7FE1-3CEC8A4098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4" t="39346" r="55823" b="7981"/>
          <a:stretch/>
        </p:blipFill>
        <p:spPr>
          <a:xfrm>
            <a:off x="1566746" y="64120"/>
            <a:ext cx="9058508" cy="679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284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BD2A83FA-A47B-5220-0C2C-D437B913E3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6" t="41563" r="55000" b="8833"/>
          <a:stretch/>
        </p:blipFill>
        <p:spPr>
          <a:xfrm>
            <a:off x="1261946" y="79691"/>
            <a:ext cx="9668107" cy="66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83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B3AB7-0969-429C-8FAD-A2A64B554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1395"/>
            <a:ext cx="10658707" cy="3935567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effectLst/>
                <a:latin typeface="Calibri"/>
                <a:ea typeface="Calibri"/>
                <a:cs typeface="Times New Roman"/>
              </a:rPr>
              <a:t>Adoption of Minutes from</a:t>
            </a:r>
            <a:r>
              <a:rPr lang="en-US" sz="2400" b="1" dirty="0">
                <a:latin typeface="Calibri"/>
                <a:ea typeface="Calibri"/>
                <a:cs typeface="Times New Roman"/>
              </a:rPr>
              <a:t> December 1, 2025</a:t>
            </a:r>
            <a:r>
              <a:rPr lang="en-US" sz="2400" b="1" dirty="0">
                <a:effectLst/>
                <a:latin typeface="Calibri"/>
                <a:ea typeface="Calibri"/>
                <a:cs typeface="Times New Roman"/>
              </a:rPr>
              <a:t> Revenue Estimating Conference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Consideration of Revised Revenue Projections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SWBNO Collections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Wisner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ARPA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Parking Enforcement Increase &amp; </a:t>
            </a:r>
            <a:r>
              <a:rPr lang="en-US" sz="2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Collections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2ECFA-9611-4FD7-B560-A68D02EC21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dirty="0"/>
              <a:t>January 27, 2026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85BC4B-6240-4DAC-BBA7-B62BEBB5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4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REVENUE ESTIMATING CONFERENCE</a:t>
            </a:r>
            <a:br>
              <a:rPr lang="en-US" dirty="0"/>
            </a:b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5984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SWBNO Collection </a:t>
            </a:r>
            <a:br>
              <a:rPr lang="en-US" dirty="0"/>
            </a:br>
            <a:endParaRPr lang="en-US" sz="2800" b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08691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3BD2-AA70-6CC8-A6BD-D93AE1DD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SWBNO Collections - $29.5M**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82F89-955C-156D-D318-EF359A466F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74488"/>
            <a:ext cx="11071302" cy="431838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sz="4300" dirty="0"/>
              <a:t>According to CNO, total reimbursement due by SWBNO to CNO is $80M+</a:t>
            </a:r>
          </a:p>
          <a:p>
            <a:pPr marL="0" indent="0">
              <a:buNone/>
            </a:pPr>
            <a:endParaRPr lang="en-US" sz="4300" dirty="0"/>
          </a:p>
          <a:p>
            <a:pPr marL="0" indent="0">
              <a:buNone/>
            </a:pPr>
            <a:r>
              <a:rPr lang="en-US" sz="4300" dirty="0"/>
              <a:t>II.  Mutually agreed upon reimbursements include:</a:t>
            </a:r>
          </a:p>
          <a:p>
            <a:pPr lvl="1"/>
            <a:r>
              <a:rPr lang="en-US" sz="3200" dirty="0"/>
              <a:t>$24.3M in FEMA reimbursements</a:t>
            </a:r>
          </a:p>
          <a:p>
            <a:pPr lvl="1"/>
            <a:r>
              <a:rPr lang="en-US" sz="3200" dirty="0"/>
              <a:t>$5.2M in max pave/ bond projects </a:t>
            </a:r>
            <a:endParaRPr lang="en-US" sz="3200" dirty="0">
              <a:cs typeface="Arial"/>
            </a:endParaRPr>
          </a:p>
          <a:p>
            <a:pPr marL="457200" lvl="1" indent="0">
              <a:buNone/>
            </a:pPr>
            <a:endParaRPr lang="en-US" sz="4300" dirty="0"/>
          </a:p>
          <a:p>
            <a:pPr marL="0" indent="0">
              <a:buNone/>
            </a:pPr>
            <a:r>
              <a:rPr lang="en-US" sz="4300" dirty="0"/>
              <a:t>III. Categorize the receivables as paid for with bond money </a:t>
            </a:r>
          </a:p>
          <a:p>
            <a:pPr marL="0" indent="0">
              <a:buNone/>
            </a:pPr>
            <a:endParaRPr lang="en-US" sz="4300" dirty="0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3D07A1-A7E3-3700-3B1F-84F96469C2FF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Reimbursement of funds fronted by the City of New Orleans to pay for infrastructure projects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39271-7C6F-492E-9DA2-D2DE1F60CAD2}"/>
              </a:ext>
            </a:extLst>
          </p:cNvPr>
          <p:cNvSpPr txBox="1"/>
          <p:nvPr/>
        </p:nvSpPr>
        <p:spPr>
          <a:xfrm>
            <a:off x="1064712" y="6038589"/>
            <a:ext cx="734860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 dirty="0">
                <a:latin typeface="Arial"/>
              </a:rPr>
              <a:t>**</a:t>
            </a:r>
            <a:r>
              <a:rPr lang="en-US" i="1" baseline="0" dirty="0">
                <a:latin typeface="Arial"/>
              </a:rPr>
              <a:t>These funds will be recognized as operating cash in 2026.</a:t>
            </a:r>
            <a:endParaRPr lang="en-US" i="1" dirty="0">
              <a:cs typeface="Arial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3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Wisner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15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3BD2-AA70-6CC8-A6BD-D93AE1DD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Wisner - $16.4M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82F89-955C-156D-D318-EF359A466F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74488"/>
            <a:ext cx="11071302" cy="4318387"/>
          </a:xfrm>
        </p:spPr>
        <p:txBody>
          <a:bodyPr>
            <a:normAutofit lnSpcReduction="10000"/>
          </a:bodyPr>
          <a:lstStyle/>
          <a:p>
            <a:r>
              <a:rPr lang="en-US"/>
              <a:t>$7.6M </a:t>
            </a:r>
            <a:r>
              <a:rPr lang="en-US" dirty="0"/>
              <a:t>- Funds in Hand </a:t>
            </a:r>
          </a:p>
          <a:p>
            <a:pPr lvl="1"/>
            <a:r>
              <a:rPr lang="en-US" sz="2000" dirty="0"/>
              <a:t>As a result of funds owed to City, including settlements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II.   $4.8M - 2026 Revenue</a:t>
            </a:r>
          </a:p>
          <a:p>
            <a:pPr lvl="1"/>
            <a:r>
              <a:rPr lang="en-US" sz="2000" dirty="0"/>
              <a:t>Projected annual revenue from Wisner with CNO as bona fide 60% property owner (other 40% disputed by heirs in Court)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dirty="0"/>
              <a:t>III.   $4M – Federal Tax Return  </a:t>
            </a:r>
          </a:p>
          <a:p>
            <a:pPr lvl="1"/>
            <a:r>
              <a:rPr lang="en-US" sz="2000" dirty="0"/>
              <a:t>Part of tax return paid but owed to CNO</a:t>
            </a:r>
          </a:p>
          <a:p>
            <a:pPr marL="0" indent="0">
              <a:buNone/>
            </a:pPr>
            <a:endParaRPr lang="en-US" sz="4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2C1402-B9D0-3B50-C36F-D1D44C295FAE}"/>
              </a:ext>
            </a:extLst>
          </p:cNvPr>
          <p:cNvSpPr txBox="1"/>
          <p:nvPr/>
        </p:nvSpPr>
        <p:spPr>
          <a:xfrm>
            <a:off x="838200" y="1225296"/>
            <a:ext cx="11071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Wisner Funds will be dedicated to the General Fund for public benefit instead of distributed to non-profit organizations </a:t>
            </a:r>
          </a:p>
        </p:txBody>
      </p:sp>
    </p:spTree>
    <p:extLst>
      <p:ext uri="{BB962C8B-B14F-4D97-AF65-F5344CB8AC3E}">
        <p14:creationId xmlns:p14="http://schemas.microsoft.com/office/powerpoint/2010/main" val="1170443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ARPA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67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C5521-FE6F-BC2C-105A-8E97A62D7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ARPA - $14.75M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A17EE-82D4-E60B-3F68-20AFD2ADE3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000" i="0" dirty="0"/>
              <a:t>ARPA – $42.4M in Unspent Program Dollars 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000" i="0" dirty="0"/>
              <a:t>Reclassify $14.75M in unspent program dollars under Revenue Replacement – Government Services 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000" i="0" dirty="0"/>
              <a:t>$27.65M in unspent program dollars remain with programs</a:t>
            </a:r>
          </a:p>
          <a:p>
            <a:pPr lvl="1" indent="0">
              <a:buNone/>
            </a:pPr>
            <a:endParaRPr lang="en-US" dirty="0"/>
          </a:p>
          <a:p>
            <a:r>
              <a:rPr lang="en-US" sz="3000" i="0" dirty="0"/>
              <a:t>II. Compliance</a:t>
            </a:r>
          </a:p>
          <a:p>
            <a:pPr marL="1143000" lvl="1" indent="-457200">
              <a:buAutoNum type="alphaUcPeriod"/>
            </a:pPr>
            <a:r>
              <a:rPr lang="en-US" sz="2000" dirty="0"/>
              <a:t>Documented allocation decision by governing body </a:t>
            </a:r>
          </a:p>
          <a:p>
            <a:pPr marL="1143000" lvl="1" indent="-457200">
              <a:buAutoNum type="alphaUcPeriod"/>
            </a:pPr>
            <a:r>
              <a:rPr lang="en-US" sz="2000" dirty="0"/>
              <a:t>Funds used for “government services” as defined by Treasury </a:t>
            </a:r>
          </a:p>
          <a:p>
            <a:pPr marL="1143000" lvl="1" indent="-457200">
              <a:buFont typeface="Arial" panose="020B0604020202020204" pitchFamily="34" charset="0"/>
              <a:buAutoNum type="alphaUcPeriod"/>
            </a:pPr>
            <a:r>
              <a:rPr lang="en-US" sz="2000" dirty="0"/>
              <a:t>Revenue-loss calculation</a:t>
            </a:r>
          </a:p>
          <a:p>
            <a:pPr marL="1143000" lvl="1" indent="-457200">
              <a:buAutoNum type="alphaUcPeriod"/>
            </a:pPr>
            <a:r>
              <a:rPr lang="en-US" sz="2000" dirty="0"/>
              <a:t>Documented program funding obligation by 12/31/24</a:t>
            </a:r>
          </a:p>
          <a:p>
            <a:pPr marL="1143000" lvl="1" indent="-457200">
              <a:buAutoNum type="alphaUcPeriod"/>
            </a:pPr>
            <a:r>
              <a:rPr lang="en-US" sz="2000" dirty="0"/>
              <a:t>Updated Treasury reporting </a:t>
            </a:r>
          </a:p>
          <a:p>
            <a:pPr marL="514350" indent="-514350">
              <a:buFont typeface="+mj-lt"/>
              <a:buAutoNum type="romanUcPeriod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42C39C-0548-CCA9-3D8B-23F1A9CD23E2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Reclassify Unspent Program Dollars under Revenue Replacement  - Government Services </a:t>
            </a:r>
          </a:p>
        </p:txBody>
      </p:sp>
    </p:spTree>
    <p:extLst>
      <p:ext uri="{BB962C8B-B14F-4D97-AF65-F5344CB8AC3E}">
        <p14:creationId xmlns:p14="http://schemas.microsoft.com/office/powerpoint/2010/main" val="3621383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630A0-A36B-468E-F200-BCD18A631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7B49F0-DA52-6611-A309-1FF2D7D5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solidFill>
                  <a:srgbClr val="AD2F01"/>
                </a:solidFill>
                <a:latin typeface="Arial"/>
                <a:ea typeface="Roboto"/>
                <a:cs typeface="Arial"/>
              </a:rPr>
              <a:t>Parking Enforcement + Collections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7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F9F67E"/>
      </a:dk2>
      <a:lt2>
        <a:srgbClr val="F2F2F2"/>
      </a:lt2>
      <a:accent1>
        <a:srgbClr val="032246"/>
      </a:accent1>
      <a:accent2>
        <a:srgbClr val="7096B8"/>
      </a:accent2>
      <a:accent3>
        <a:srgbClr val="DAE7F6"/>
      </a:accent3>
      <a:accent4>
        <a:srgbClr val="AD2F01"/>
      </a:accent4>
      <a:accent5>
        <a:srgbClr val="ED7D31"/>
      </a:accent5>
      <a:accent6>
        <a:srgbClr val="FFBC76"/>
      </a:accent6>
      <a:hlink>
        <a:srgbClr val="AD2F01"/>
      </a:hlink>
      <a:folHlink>
        <a:srgbClr val="AD2F01"/>
      </a:folHlink>
    </a:clrScheme>
    <a:fontScheme name="City of New Orlea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y Presentation Style  Design Guide v2" id="{CDE6CA7A-98A5-453B-84F1-E32B9A55A310}" vid="{B06AF88C-63B8-47F8-8E05-90072E99D0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2BFBC57E0BA94390A2713F4E2846AB" ma:contentTypeVersion="18" ma:contentTypeDescription="Create a new document." ma:contentTypeScope="" ma:versionID="f45868fa163a293b33dc0dc2f223d0bf">
  <xsd:schema xmlns:xsd="http://www.w3.org/2001/XMLSchema" xmlns:xs="http://www.w3.org/2001/XMLSchema" xmlns:p="http://schemas.microsoft.com/office/2006/metadata/properties" xmlns:ns1="http://schemas.microsoft.com/sharepoint/v3" xmlns:ns3="01a236a9-c47a-4903-9e5a-721e1f1546a6" xmlns:ns4="b06213fd-22cf-4446-9f8a-1e4236ece8a2" targetNamespace="http://schemas.microsoft.com/office/2006/metadata/properties" ma:root="true" ma:fieldsID="eb954d39057bd439f89184c7a997221f" ns1:_="" ns3:_="" ns4:_="">
    <xsd:import namespace="http://schemas.microsoft.com/sharepoint/v3"/>
    <xsd:import namespace="01a236a9-c47a-4903-9e5a-721e1f1546a6"/>
    <xsd:import namespace="b06213fd-22cf-4446-9f8a-1e4236ece8a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_activity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236a9-c47a-4903-9e5a-721e1f154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213fd-22cf-4446-9f8a-1e4236ece8a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01a236a9-c47a-4903-9e5a-721e1f1546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825F99-C73F-4C58-917B-A9285BEF58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a236a9-c47a-4903-9e5a-721e1f1546a6"/>
    <ds:schemaRef ds:uri="b06213fd-22cf-4446-9f8a-1e4236ece8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A7B84B-4DE8-4096-92A2-3B4C6CE6ACC4}">
  <ds:schemaRefs>
    <ds:schemaRef ds:uri="b06213fd-22cf-4446-9f8a-1e4236ece8a2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01a236a9-c47a-4903-9e5a-721e1f1546a6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4BE64D-CFFC-4A9F-8CDE-AA6C8E631D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City-of-New-Orleans-Official-PowerPoint-Template-v8 (1)</Template>
  <TotalTime>53469</TotalTime>
  <Words>472</Words>
  <Application>Microsoft Office PowerPoint</Application>
  <PresentationFormat>Widescreen</PresentationFormat>
  <Paragraphs>70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Roboto</vt:lpstr>
      <vt:lpstr>Wingdings</vt:lpstr>
      <vt:lpstr>Office Theme</vt:lpstr>
      <vt:lpstr>CONFERENCE MEMBERS  HON. HELENA MORENO, MAYOR, CHAIR HON. LESLI HARRIS, COUNCILMEMBER DISTRICT B HON. JP MORRELL, COUNCILMEMBER-AT-LARGE (NON-VOTING REP.)  JOSEPH I. GIARRUSSO III, CHIEF ADMINISTRATIVE OFFICER  ALYSSA W. RAMBEAU, DIRECTOR OF FINANCE MARA BAUMGARTEN FORCE, TULANE UNIVERSITY </vt:lpstr>
      <vt:lpstr>REVENUE ESTIMATING CONFERENCE </vt:lpstr>
      <vt:lpstr>SWBNO Collection  </vt:lpstr>
      <vt:lpstr>SWBNO Collections - $29.5M**</vt:lpstr>
      <vt:lpstr>Wisner </vt:lpstr>
      <vt:lpstr>Wisner - $16.4M</vt:lpstr>
      <vt:lpstr>ARPA </vt:lpstr>
      <vt:lpstr>ARPA - $14.75M</vt:lpstr>
      <vt:lpstr>Parking Enforcement + Collections</vt:lpstr>
      <vt:lpstr>Parking Enforcement and Collections </vt:lpstr>
      <vt:lpstr>Appendix  ARPA Reductions </vt:lpstr>
      <vt:lpstr>PowerPoint Presentation</vt:lpstr>
      <vt:lpstr>PowerPoint Presentation</vt:lpstr>
      <vt:lpstr>PowerPoint Presentation</vt:lpstr>
    </vt:vector>
  </TitlesOfParts>
  <Company>City of New Orleans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MEMBERS  HON. LaTOYA CANTRELL, MAYOR,  CHAIR HON. JARED BROSSETT, COUNCILMEMBER DISTRICT D HON. HELENA MORENO, COUNCIL MEMBER AT-LARGE (NON-VOTING REP.)  GILBERT MONTAÑO, CHIEF ADMINISTRATIVE OFFICER  NORMAN WHITE, DIRECTOR, DEPARTMENT OF FINANCE  MARA BAUMGARTEN FORCE, TULANE UNIVERSITY</dc:title>
  <dc:creator>Audrey Jones</dc:creator>
  <cp:lastModifiedBy>Donna J. Johnson</cp:lastModifiedBy>
  <cp:revision>88</cp:revision>
  <cp:lastPrinted>2024-08-29T17:55:03Z</cp:lastPrinted>
  <dcterms:created xsi:type="dcterms:W3CDTF">2020-10-02T13:49:16Z</dcterms:created>
  <dcterms:modified xsi:type="dcterms:W3CDTF">2026-01-22T19:22:41Z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0x010100AC2BFBC57E0BA94390A2713F4E2846AB</vt:lpwstr>
  </property>
</Properties>
</file>