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355" r:id="rId3"/>
    <p:sldId id="499" r:id="rId4"/>
    <p:sldId id="500" r:id="rId5"/>
    <p:sldId id="538" r:id="rId6"/>
    <p:sldId id="539" r:id="rId7"/>
    <p:sldId id="540" r:id="rId8"/>
    <p:sldId id="492" r:id="rId9"/>
    <p:sldId id="498" r:id="rId10"/>
    <p:sldId id="503" r:id="rId11"/>
    <p:sldId id="504" r:id="rId12"/>
    <p:sldId id="444" r:id="rId13"/>
    <p:sldId id="541" r:id="rId14"/>
    <p:sldId id="505" r:id="rId15"/>
    <p:sldId id="418" r:id="rId16"/>
    <p:sldId id="506" r:id="rId17"/>
    <p:sldId id="507" r:id="rId18"/>
    <p:sldId id="511" r:id="rId19"/>
    <p:sldId id="512" r:id="rId20"/>
    <p:sldId id="508" r:id="rId21"/>
    <p:sldId id="509" r:id="rId22"/>
    <p:sldId id="515" r:id="rId23"/>
    <p:sldId id="514" r:id="rId24"/>
    <p:sldId id="516" r:id="rId25"/>
    <p:sldId id="517" r:id="rId26"/>
    <p:sldId id="510" r:id="rId27"/>
    <p:sldId id="518" r:id="rId28"/>
    <p:sldId id="520" r:id="rId29"/>
    <p:sldId id="521" r:id="rId30"/>
    <p:sldId id="522" r:id="rId31"/>
    <p:sldId id="519" r:id="rId32"/>
    <p:sldId id="523" r:id="rId33"/>
    <p:sldId id="472" r:id="rId34"/>
    <p:sldId id="524" r:id="rId35"/>
    <p:sldId id="526" r:id="rId36"/>
    <p:sldId id="531" r:id="rId37"/>
    <p:sldId id="528" r:id="rId38"/>
    <p:sldId id="529" r:id="rId39"/>
    <p:sldId id="530" r:id="rId40"/>
    <p:sldId id="532" r:id="rId41"/>
    <p:sldId id="533" r:id="rId42"/>
    <p:sldId id="534" r:id="rId43"/>
    <p:sldId id="535" r:id="rId44"/>
    <p:sldId id="536" r:id="rId45"/>
    <p:sldId id="527" r:id="rId46"/>
    <p:sldId id="490" r:id="rId4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A9DA56-AECC-45FC-B545-D30D55464DEE}">
          <p14:sldIdLst>
            <p14:sldId id="256"/>
            <p14:sldId id="355"/>
            <p14:sldId id="499"/>
            <p14:sldId id="500"/>
            <p14:sldId id="538"/>
            <p14:sldId id="539"/>
            <p14:sldId id="540"/>
            <p14:sldId id="492"/>
            <p14:sldId id="498"/>
            <p14:sldId id="503"/>
            <p14:sldId id="504"/>
            <p14:sldId id="444"/>
            <p14:sldId id="541"/>
            <p14:sldId id="505"/>
            <p14:sldId id="418"/>
            <p14:sldId id="506"/>
            <p14:sldId id="507"/>
            <p14:sldId id="511"/>
            <p14:sldId id="512"/>
            <p14:sldId id="508"/>
            <p14:sldId id="509"/>
            <p14:sldId id="515"/>
            <p14:sldId id="514"/>
            <p14:sldId id="516"/>
            <p14:sldId id="517"/>
            <p14:sldId id="510"/>
            <p14:sldId id="518"/>
            <p14:sldId id="520"/>
            <p14:sldId id="521"/>
            <p14:sldId id="522"/>
            <p14:sldId id="519"/>
            <p14:sldId id="523"/>
            <p14:sldId id="472"/>
            <p14:sldId id="524"/>
            <p14:sldId id="526"/>
            <p14:sldId id="531"/>
            <p14:sldId id="528"/>
            <p14:sldId id="529"/>
            <p14:sldId id="530"/>
            <p14:sldId id="532"/>
            <p14:sldId id="533"/>
            <p14:sldId id="534"/>
            <p14:sldId id="535"/>
            <p14:sldId id="536"/>
            <p14:sldId id="527"/>
            <p14:sldId id="490"/>
          </p14:sldIdLst>
        </p14:section>
        <p14:section name="Untitled Section" id="{49349E44-64C0-4472-A7A0-354EA424F6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00" autoAdjust="0"/>
    <p:restoredTop sz="94629" autoAdjust="0"/>
  </p:normalViewPr>
  <p:slideViewPr>
    <p:cSldViewPr>
      <p:cViewPr varScale="1">
        <p:scale>
          <a:sx n="48" d="100"/>
          <a:sy n="48" d="100"/>
        </p:scale>
        <p:origin x="594" y="42"/>
      </p:cViewPr>
      <p:guideLst>
        <p:guide orient="horz" pos="2160"/>
        <p:guide pos="2880"/>
      </p:guideLst>
    </p:cSldViewPr>
  </p:slideViewPr>
  <p:outlineViewPr>
    <p:cViewPr>
      <p:scale>
        <a:sx n="33" d="100"/>
        <a:sy n="33" d="100"/>
      </p:scale>
      <p:origin x="48" y="234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130E07FA-911D-4CA3-8052-5D7A1537205A}" type="datetimeFigureOut">
              <a:rPr lang="en-US" smtClean="0"/>
              <a:t>2/27/2019</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53D04E57-5527-484E-A992-7A982C8CD5CE}" type="slidenum">
              <a:rPr lang="en-US" smtClean="0"/>
              <a:t>‹#›</a:t>
            </a:fld>
            <a:endParaRPr lang="en-US" dirty="0"/>
          </a:p>
        </p:txBody>
      </p:sp>
    </p:spTree>
    <p:extLst>
      <p:ext uri="{BB962C8B-B14F-4D97-AF65-F5344CB8AC3E}">
        <p14:creationId xmlns:p14="http://schemas.microsoft.com/office/powerpoint/2010/main" val="245016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a:t>
            </a:fld>
            <a:endParaRPr lang="en-US" dirty="0"/>
          </a:p>
        </p:txBody>
      </p:sp>
    </p:spTree>
    <p:extLst>
      <p:ext uri="{BB962C8B-B14F-4D97-AF65-F5344CB8AC3E}">
        <p14:creationId xmlns:p14="http://schemas.microsoft.com/office/powerpoint/2010/main" val="286156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10</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11</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12</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13</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14</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15</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16</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17</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18</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19</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20</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21</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22</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23</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24</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25</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26</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27</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28</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29</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30</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31</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32</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33</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34</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35</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36</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37</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38</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39</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40</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41</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42</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43</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44</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45</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46</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5</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6</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7</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8</a:t>
            </a:fld>
            <a:endParaRPr lang="en-US" dirty="0"/>
          </a:p>
        </p:txBody>
      </p:sp>
    </p:spTree>
    <p:extLst>
      <p:ext uri="{BB962C8B-B14F-4D97-AF65-F5344CB8AC3E}">
        <p14:creationId xmlns:p14="http://schemas.microsoft.com/office/powerpoint/2010/main" val="166761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D04E57-5527-484E-A992-7A982C8CD5CE}" type="slidenum">
              <a:rPr lang="en-US" smtClean="0"/>
              <a:t>9</a:t>
            </a:fld>
            <a:endParaRPr lang="en-US" dirty="0"/>
          </a:p>
        </p:txBody>
      </p:sp>
    </p:spTree>
    <p:extLst>
      <p:ext uri="{BB962C8B-B14F-4D97-AF65-F5344CB8AC3E}">
        <p14:creationId xmlns:p14="http://schemas.microsoft.com/office/powerpoint/2010/main" val="166761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C8D00D-4D66-4005-AEB0-761466A61DDD}" type="datetime1">
              <a:rPr lang="en-US" smtClean="0"/>
              <a:t>2/27/2019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C0DA087-9907-4CF7-8BC1-ECE209FB2F7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EF8A7-E90A-4E4D-8515-66CA6B6EEF61}"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C3A3B0-A7FD-44DA-8572-6237963A26E3}"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D0896-3E7D-4F34-B3F9-ECA57414CA69}"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AC43A6-F95C-4CAE-9E2E-8508B00FEE61}" type="datetime1">
              <a:rPr lang="en-US" smtClean="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0DA087-9907-4CF7-8BC1-ECE209FB2F70}"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7D60B8-E34C-4964-BA13-61BC3FB2CD14}"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0AFD60-66E9-41E1-8BD3-6C36883047A2}" type="datetime1">
              <a:rPr lang="en-US" smtClean="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5004A7-542B-4ECF-B88F-B4E811735E12}" type="datetime1">
              <a:rPr lang="en-US" smtClean="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DA5DA-A2B2-45DF-A970-90EDCD0F4ECD}" type="datetime1">
              <a:rPr lang="en-US" smtClean="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6A2C18-D12A-4BC3-ACF0-F341453CE125}"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0DA087-9907-4CF7-8BC1-ECE209FB2F7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E35912-5A58-4C92-A7B2-070D6966C021}" type="datetime1">
              <a:rPr lang="en-US" smtClean="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C0DA087-9907-4CF7-8BC1-ECE209FB2F70}"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072E24-0029-4AA0-8535-9333FEFD2FF6}" type="datetime1">
              <a:rPr lang="en-US" smtClean="0"/>
              <a:t>2/27/2019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0DA087-9907-4CF7-8BC1-ECE209FB2F70}"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la.gov/getattachment/Civil-Service/Resources/Performance-Management-Training/PERFORM-Demo_CS-Websit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4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po.gov/fdsys/pkg/USCOURTS-nynd-6_10-cv-00919/pdf/USCOURTS-nynd-6_10-cv-00919-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images.search.yahoo.com/images/view;_ylt=AwrExdpBVnRc80AA2MuJzbkF;_ylu=X3oDMTIydG5hc3ZnBHNlYwNzcgRzbGsDaW1nBG9pZAM3MmRhODdjNmI3NGVlNmNlZWQ4NzMyYTNhNjIwMjA1ZgRncG9zAzcEaXQDYmluZw--?back=https://images.search.yahoo.com/search/images?p%3DHarrah's%2Bnew%2Borleans%26fr%3Dyfp-t%26h%3D1197%26tt%3DRoad%2BTrip%2BAlbuquerque%2B|%2BSan%2BAntonio%2B|%2BNew%2BOrleans%2B|%2BMiami%26w%3D1800%26imgurl%3Dhttp://www.theconstantrambler.com/wp-content/uploads/2012/12/Harrahs-Casino-New-Orleans.jpeg%26rurl%3Dhttp://www.theconstantrambler.com/road-trip-albuquerque-san-antonio-new-orleans-miami/%26turl%3Dhttp://ts3.mm.bing.net/th?id%3DOIP.Dh1t3vO8n94fbEJbsl4HDAHaE7%26pid%3D15.1%26rs%3D1%26c%3D1%26qlt%3D95%26w%3D151%26h%3D100%26tw%3D151%26th%3D100.3%26sigr%3D12momnrna%26sigi%3D12lt374ec%26sigt%3D11pec71th%26sigit%3D1303usv54%26tab%3Dorganic%26ri%3D7&amp;w=474&amp;h=315&amp;imgurl=museumofgaminghistory.org/pics/new_orleans_la-harrahs.jpg&amp;rurl=http://museumofgaminghistory.org/mogh_history.php?sd%3D1146369600&amp;size=30.8KB&amp;name=2007+-+Rio+Grande,+Puerto+Rico.+Casino+in+the+Gran+Melia+...&amp;p=Harrah's+new+orleans&amp;oid=72da87c6b74ee6ceed8732a3a620205f&amp;fr2=&amp;fr=yfp-t&amp;tt=2007+-+Rio+Grande,+Puerto+Rico.+Casino+in+the+Gran+Melia+...&amp;b=0&amp;ni=21&amp;no=7&amp;ts=&amp;tab=organic&amp;sigr=11v1jo80h&amp;sigb=1j25p6sms&amp;sigi=11pakjmtd&amp;sigt=11svu4kit&amp;sign=11svu4kit&amp;.crumb=gwhyo2AKgw3&amp;fr=yfp-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ervicemembers-lawcenter.org/uploads/15098-L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05000"/>
            <a:ext cx="7848600" cy="3276600"/>
          </a:xfrm>
        </p:spPr>
        <p:txBody>
          <a:bodyPr>
            <a:normAutofit fontScale="90000"/>
          </a:bodyPr>
          <a:lstStyle/>
          <a:p>
            <a:pPr algn="ctr"/>
            <a:r>
              <a:rPr lang="en-US" dirty="0" smtClean="0"/>
              <a:t>The Uniformed Services Employment and Reemployment Rights Act (USERRA) </a:t>
            </a:r>
            <a:r>
              <a:rPr lang="en-US" b="1" dirty="0" smtClean="0"/>
              <a:t/>
            </a:r>
            <a:br>
              <a:rPr lang="en-US" b="1" dirty="0" smtClean="0"/>
            </a:br>
            <a:endParaRPr lang="en-US" b="1" dirty="0"/>
          </a:p>
        </p:txBody>
      </p:sp>
      <p:sp>
        <p:nvSpPr>
          <p:cNvPr id="3" name="Subtitle 2"/>
          <p:cNvSpPr>
            <a:spLocks noGrp="1"/>
          </p:cNvSpPr>
          <p:nvPr>
            <p:ph type="subTitle" idx="1"/>
          </p:nvPr>
        </p:nvSpPr>
        <p:spPr>
          <a:xfrm>
            <a:off x="5410200" y="5339715"/>
            <a:ext cx="3200400" cy="838200"/>
          </a:xfrm>
        </p:spPr>
        <p:txBody>
          <a:bodyPr>
            <a:normAutofit lnSpcReduction="10000"/>
          </a:bodyPr>
          <a:lstStyle/>
          <a:p>
            <a:r>
              <a:rPr lang="en-US" dirty="0" smtClean="0"/>
              <a:t>Civil Service Training February 27, 2019</a:t>
            </a:r>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a:t>
            </a:fld>
            <a:endParaRPr lang="en-US" dirty="0"/>
          </a:p>
        </p:txBody>
      </p:sp>
    </p:spTree>
    <p:extLst>
      <p:ext uri="{BB962C8B-B14F-4D97-AF65-F5344CB8AC3E}">
        <p14:creationId xmlns:p14="http://schemas.microsoft.com/office/powerpoint/2010/main" val="1071003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Three Purposes of USERRA  </a:t>
            </a:r>
            <a:r>
              <a:rPr lang="en-US" sz="4400" dirty="0"/>
              <a:t/>
            </a:r>
            <a:br>
              <a:rPr lang="en-US" sz="4400" dirty="0"/>
            </a:br>
            <a:endParaRPr lang="en-US" sz="4400" dirty="0"/>
          </a:p>
        </p:txBody>
      </p:sp>
      <p:sp>
        <p:nvSpPr>
          <p:cNvPr id="3" name="Content Placeholder 2"/>
          <p:cNvSpPr>
            <a:spLocks noGrp="1"/>
          </p:cNvSpPr>
          <p:nvPr>
            <p:ph idx="1"/>
          </p:nvPr>
        </p:nvSpPr>
        <p:spPr/>
        <p:txBody>
          <a:bodyPr>
            <a:normAutofit/>
          </a:bodyPr>
          <a:lstStyle/>
          <a:p>
            <a:endParaRPr lang="en-US" dirty="0"/>
          </a:p>
          <a:p>
            <a:pPr>
              <a:buClr>
                <a:schemeClr val="folHlink"/>
              </a:buClr>
              <a:buSzPct val="60000"/>
              <a:buNone/>
            </a:pPr>
            <a:r>
              <a:rPr lang="en-US" sz="3600" dirty="0" smtClean="0"/>
              <a:t>2. </a:t>
            </a:r>
            <a:r>
              <a:rPr lang="en-US" altLang="en-US" sz="3600" u="sng" dirty="0"/>
              <a:t>Minimize disruption</a:t>
            </a:r>
            <a:r>
              <a:rPr lang="en-US" altLang="en-US" sz="3600" dirty="0"/>
              <a:t> to </a:t>
            </a:r>
            <a:r>
              <a:rPr lang="en-US" altLang="en-US" sz="3600" dirty="0" smtClean="0"/>
              <a:t>service     members</a:t>
            </a:r>
            <a:r>
              <a:rPr lang="en-US" altLang="en-US" sz="3600" dirty="0"/>
              <a:t>’ civilian </a:t>
            </a:r>
            <a:r>
              <a:rPr lang="en-US" altLang="en-US" sz="3600" dirty="0" smtClean="0"/>
              <a:t>lives </a:t>
            </a:r>
            <a:r>
              <a:rPr lang="en-US" altLang="en-US" sz="3600" dirty="0"/>
              <a:t>via prompt reemployment.</a:t>
            </a:r>
          </a:p>
          <a:p>
            <a:pPr>
              <a:buClr>
                <a:schemeClr val="folHlink"/>
              </a:buClr>
              <a:buSzPct val="60000"/>
              <a:buNone/>
            </a:pPr>
            <a:endParaRPr lang="en-US" altLang="en-US" sz="3600" dirty="0">
              <a:latin typeface="Tahoma" pitchFamily="34" charset="0"/>
            </a:endParaRPr>
          </a:p>
          <a:p>
            <a:pPr>
              <a:buClr>
                <a:schemeClr val="folHlink"/>
              </a:buClr>
              <a:buSzPct val="60000"/>
              <a:buNone/>
            </a:pPr>
            <a:endParaRPr lang="en-US" altLang="en-US" sz="3600" dirty="0">
              <a:latin typeface="Tahoma" pitchFamily="34" charset="0"/>
            </a:endParaRP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10</a:t>
            </a:fld>
            <a:endParaRPr lang="en-US" dirty="0"/>
          </a:p>
        </p:txBody>
      </p:sp>
      <p:pic>
        <p:nvPicPr>
          <p:cNvPr id="3075" name="Picture 3" descr="C:\Users\abtrepagnier\AppData\Local\Microsoft\Windows\Temporary Internet Files\Content.IE5\IUZ66MMH\6303078145_84ed610d0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343400"/>
            <a:ext cx="336273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Three Purposes of USERRA ? </a:t>
            </a:r>
            <a:r>
              <a:rPr lang="en-US" sz="4400" dirty="0"/>
              <a:t/>
            </a:r>
            <a:br>
              <a:rPr lang="en-US" sz="4400" dirty="0"/>
            </a:br>
            <a:endParaRPr lang="en-US" sz="4400" dirty="0"/>
          </a:p>
        </p:txBody>
      </p:sp>
      <p:sp>
        <p:nvSpPr>
          <p:cNvPr id="3" name="Content Placeholder 2"/>
          <p:cNvSpPr>
            <a:spLocks noGrp="1"/>
          </p:cNvSpPr>
          <p:nvPr>
            <p:ph idx="1"/>
          </p:nvPr>
        </p:nvSpPr>
        <p:spPr/>
        <p:txBody>
          <a:bodyPr>
            <a:normAutofit/>
          </a:bodyPr>
          <a:lstStyle/>
          <a:p>
            <a:endParaRPr lang="en-US" dirty="0"/>
          </a:p>
          <a:p>
            <a:pPr>
              <a:buClr>
                <a:schemeClr val="folHlink"/>
              </a:buClr>
              <a:buSzPct val="60000"/>
              <a:buNone/>
            </a:pPr>
            <a:r>
              <a:rPr lang="en-US" sz="3600" dirty="0" smtClean="0"/>
              <a:t>3. </a:t>
            </a:r>
            <a:r>
              <a:rPr lang="en-US" altLang="en-US" sz="3600" u="sng" dirty="0"/>
              <a:t>Prohibit </a:t>
            </a:r>
            <a:r>
              <a:rPr lang="en-US" altLang="en-US" sz="3600" u="sng" dirty="0" smtClean="0"/>
              <a:t>employment discrimination</a:t>
            </a:r>
            <a:r>
              <a:rPr lang="en-US" altLang="en-US" sz="3600" dirty="0" smtClean="0"/>
              <a:t> </a:t>
            </a:r>
            <a:r>
              <a:rPr lang="en-US" altLang="en-US" sz="3600" dirty="0"/>
              <a:t>because </a:t>
            </a:r>
            <a:r>
              <a:rPr lang="en-US" altLang="en-US" sz="3600" dirty="0" smtClean="0"/>
              <a:t>of past</a:t>
            </a:r>
            <a:r>
              <a:rPr lang="en-US" altLang="en-US" sz="3600" dirty="0"/>
              <a:t>, present, or future </a:t>
            </a:r>
          </a:p>
          <a:p>
            <a:pPr>
              <a:buClr>
                <a:schemeClr val="folHlink"/>
              </a:buClr>
              <a:buSzPct val="60000"/>
              <a:buNone/>
            </a:pPr>
            <a:r>
              <a:rPr lang="en-US" altLang="en-US" sz="3600" dirty="0"/>
              <a:t>	</a:t>
            </a:r>
            <a:r>
              <a:rPr lang="en-US" altLang="en-US" sz="3600" dirty="0" smtClean="0"/>
              <a:t>military </a:t>
            </a:r>
            <a:r>
              <a:rPr lang="en-US" altLang="en-US" sz="3600" dirty="0"/>
              <a:t>service.</a:t>
            </a:r>
          </a:p>
          <a:p>
            <a:pPr>
              <a:buClr>
                <a:schemeClr val="folHlink"/>
              </a:buClr>
              <a:buSzPct val="60000"/>
              <a:buNone/>
            </a:pPr>
            <a:endParaRPr lang="en-US" altLang="en-US" sz="3600" dirty="0">
              <a:latin typeface="Tahoma" pitchFamily="34" charset="0"/>
            </a:endParaRPr>
          </a:p>
          <a:p>
            <a:pPr>
              <a:buClr>
                <a:schemeClr val="folHlink"/>
              </a:buClr>
              <a:buSzPct val="60000"/>
              <a:buNone/>
            </a:pPr>
            <a:endParaRPr lang="en-US" altLang="en-US" sz="3600" dirty="0">
              <a:latin typeface="Tahoma" pitchFamily="34" charset="0"/>
            </a:endParaRP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11</a:t>
            </a:fld>
            <a:endParaRPr lang="en-US" dirty="0"/>
          </a:p>
        </p:txBody>
      </p:sp>
      <p:pic>
        <p:nvPicPr>
          <p:cNvPr id="1026" name="Picture 2" descr="C:\Users\abtrepagnier\AppData\Local\Microsoft\Windows\Temporary Internet Files\Content.IE5\0Y9CCQY5\UncleSam_2[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810000"/>
            <a:ext cx="2124282" cy="2390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05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What are Uniformed Services ? </a:t>
            </a:r>
            <a:r>
              <a:rPr lang="en-US" sz="4400" dirty="0"/>
              <a:t/>
            </a:r>
            <a:br>
              <a:rPr lang="en-US" sz="4400" dirty="0"/>
            </a:br>
            <a:endParaRPr lang="en-US" sz="4400" dirty="0"/>
          </a:p>
        </p:txBody>
      </p:sp>
      <p:sp>
        <p:nvSpPr>
          <p:cNvPr id="3" name="Content Placeholder 2"/>
          <p:cNvSpPr>
            <a:spLocks noGrp="1"/>
          </p:cNvSpPr>
          <p:nvPr>
            <p:ph idx="1"/>
          </p:nvPr>
        </p:nvSpPr>
        <p:spPr>
          <a:xfrm>
            <a:off x="457200" y="1981200"/>
            <a:ext cx="8229600" cy="4389120"/>
          </a:xfrm>
        </p:spPr>
        <p:txBody>
          <a:bodyPr>
            <a:normAutofit fontScale="92500" lnSpcReduction="10000"/>
          </a:bodyPr>
          <a:lstStyle/>
          <a:p>
            <a:pPr marL="0" indent="0">
              <a:buNone/>
            </a:pPr>
            <a:endParaRPr lang="en-US" sz="3600" dirty="0" smtClean="0"/>
          </a:p>
          <a:p>
            <a:pPr lvl="3">
              <a:buClr>
                <a:schemeClr val="folHlink"/>
              </a:buClr>
              <a:buSzPct val="60000"/>
              <a:buFont typeface="Wingdings" pitchFamily="2" charset="2"/>
              <a:buChar char="n"/>
            </a:pPr>
            <a:r>
              <a:rPr lang="en-US" altLang="en-US" sz="2800" dirty="0"/>
              <a:t>Armed Forces Active &amp; Reserve </a:t>
            </a:r>
            <a:r>
              <a:rPr lang="en-US" altLang="en-US" sz="2800" dirty="0" smtClean="0"/>
              <a:t>Components</a:t>
            </a:r>
          </a:p>
          <a:p>
            <a:pPr marL="978408" lvl="3" indent="0">
              <a:buClr>
                <a:schemeClr val="folHlink"/>
              </a:buClr>
              <a:buSzPct val="60000"/>
              <a:buNone/>
            </a:pPr>
            <a:endParaRPr lang="en-US" altLang="en-US" sz="2800" dirty="0"/>
          </a:p>
          <a:p>
            <a:pPr lvl="3">
              <a:buClr>
                <a:schemeClr val="folHlink"/>
              </a:buClr>
              <a:buSzPct val="60000"/>
              <a:buFont typeface="Wingdings" pitchFamily="2" charset="2"/>
              <a:buChar char="n"/>
            </a:pPr>
            <a:r>
              <a:rPr lang="en-US" altLang="en-US" sz="2800" dirty="0"/>
              <a:t> Army and Air National Guards</a:t>
            </a:r>
          </a:p>
          <a:p>
            <a:pPr lvl="3">
              <a:buClr>
                <a:schemeClr val="folHlink"/>
              </a:buClr>
              <a:buSzPct val="60000"/>
              <a:buNone/>
            </a:pPr>
            <a:endParaRPr lang="en-US" altLang="en-US" sz="2800" dirty="0"/>
          </a:p>
          <a:p>
            <a:pPr lvl="3">
              <a:buClr>
                <a:schemeClr val="folHlink"/>
              </a:buClr>
              <a:buSzPct val="60000"/>
              <a:buFont typeface="Wingdings" pitchFamily="2" charset="2"/>
              <a:buChar char="n"/>
            </a:pPr>
            <a:r>
              <a:rPr lang="en-US" altLang="en-US" sz="2800" dirty="0"/>
              <a:t> FEMA’s “Disaster Assistance” </a:t>
            </a:r>
            <a:r>
              <a:rPr lang="en-US" altLang="en-US" sz="2800" dirty="0" smtClean="0"/>
              <a:t>teams</a:t>
            </a:r>
          </a:p>
          <a:p>
            <a:pPr lvl="3">
              <a:buClr>
                <a:schemeClr val="folHlink"/>
              </a:buClr>
              <a:buSzPct val="60000"/>
              <a:buNone/>
            </a:pPr>
            <a:endParaRPr lang="en-US" altLang="en-US" sz="2800" dirty="0" smtClean="0"/>
          </a:p>
          <a:p>
            <a:pPr marL="1188720" lvl="4">
              <a:buClr>
                <a:schemeClr val="folHlink"/>
              </a:buClr>
              <a:buSzPct val="60000"/>
              <a:buFont typeface="Wingdings" pitchFamily="2" charset="2"/>
              <a:buChar char="n"/>
            </a:pPr>
            <a:r>
              <a:rPr lang="en-US" altLang="en-US" sz="2800" dirty="0" smtClean="0"/>
              <a:t> </a:t>
            </a:r>
            <a:r>
              <a:rPr lang="en-US" altLang="en-US" sz="2800" dirty="0"/>
              <a:t>Commissioned Corps </a:t>
            </a:r>
          </a:p>
          <a:p>
            <a:pPr lvl="4">
              <a:buClr>
                <a:schemeClr val="folHlink"/>
              </a:buClr>
              <a:buSzPct val="60000"/>
              <a:buNone/>
            </a:pPr>
            <a:r>
              <a:rPr lang="en-US" altLang="en-US" sz="2800" dirty="0"/>
              <a:t>of the Public Health Service</a:t>
            </a:r>
          </a:p>
          <a:p>
            <a:pPr marL="0" indent="0" algn="just">
              <a:buNone/>
            </a:pPr>
            <a:endParaRPr lang="en-US" sz="3200" dirty="0" smtClean="0">
              <a:latin typeface="+mj-lt"/>
            </a:endParaRP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12</a:t>
            </a:fld>
            <a:endParaRPr lang="en-US" dirty="0"/>
          </a:p>
        </p:txBody>
      </p:sp>
      <p:pic>
        <p:nvPicPr>
          <p:cNvPr id="6" name="Picture 8" descr="MCj024059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895600"/>
            <a:ext cx="110490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90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Can you name this group ? </a:t>
            </a:r>
            <a:r>
              <a:rPr lang="en-US" sz="4400" dirty="0"/>
              <a:t/>
            </a:r>
            <a:br>
              <a:rPr lang="en-US" sz="4400" dirty="0"/>
            </a:br>
            <a:endParaRPr lang="en-US" sz="4400" dirty="0"/>
          </a:p>
        </p:txBody>
      </p:sp>
      <p:sp>
        <p:nvSpPr>
          <p:cNvPr id="3" name="Content Placeholder 2"/>
          <p:cNvSpPr>
            <a:spLocks noGrp="1"/>
          </p:cNvSpPr>
          <p:nvPr>
            <p:ph idx="1"/>
          </p:nvPr>
        </p:nvSpPr>
        <p:spPr>
          <a:xfrm>
            <a:off x="457200" y="1981200"/>
            <a:ext cx="8229600" cy="4389120"/>
          </a:xfrm>
        </p:spPr>
        <p:txBody>
          <a:bodyPr>
            <a:normAutofit/>
          </a:bodyPr>
          <a:lstStyle/>
          <a:p>
            <a:pPr marL="0" indent="0">
              <a:buNone/>
            </a:pPr>
            <a:endParaRPr lang="en-US" sz="3600" dirty="0" smtClean="0"/>
          </a:p>
          <a:p>
            <a:pPr marL="0" indent="0" algn="just">
              <a:buNone/>
            </a:pPr>
            <a:endParaRPr lang="en-US" sz="3200" dirty="0" smtClean="0">
              <a:latin typeface="+mj-lt"/>
            </a:endParaRP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13</a:t>
            </a:fld>
            <a:endParaRPr lang="en-US" dirty="0"/>
          </a:p>
        </p:txBody>
      </p:sp>
      <p:pic>
        <p:nvPicPr>
          <p:cNvPr id="7" name="Picture 6" descr="https://static.mgmresorts.com/content/dam/MGM/beau-rivage/entertainment/shows/beau-rivage-entertainment-the-jacksons.tif.image.450.254.high.jpg"/>
          <p:cNvPicPr/>
          <p:nvPr/>
        </p:nvPicPr>
        <p:blipFill>
          <a:blip r:embed="rId3">
            <a:extLst>
              <a:ext uri="{28A0092B-C50C-407E-A947-70E740481C1C}">
                <a14:useLocalDpi xmlns:a14="http://schemas.microsoft.com/office/drawing/2010/main" val="0"/>
              </a:ext>
            </a:extLst>
          </a:blip>
          <a:srcRect/>
          <a:stretch>
            <a:fillRect/>
          </a:stretch>
        </p:blipFill>
        <p:spPr bwMode="auto">
          <a:xfrm>
            <a:off x="838200" y="2219324"/>
            <a:ext cx="6400800" cy="3571876"/>
          </a:xfrm>
          <a:prstGeom prst="rect">
            <a:avLst/>
          </a:prstGeom>
          <a:noFill/>
          <a:ln>
            <a:noFill/>
          </a:ln>
        </p:spPr>
      </p:pic>
    </p:spTree>
    <p:extLst>
      <p:ext uri="{BB962C8B-B14F-4D97-AF65-F5344CB8AC3E}">
        <p14:creationId xmlns:p14="http://schemas.microsoft.com/office/powerpoint/2010/main" val="161878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382000" cy="1429512"/>
          </a:xfrm>
        </p:spPr>
        <p:txBody>
          <a:bodyPr>
            <a:noAutofit/>
          </a:bodyPr>
          <a:lstStyle/>
          <a:p>
            <a:r>
              <a:rPr lang="en-US" sz="4400" b="1" dirty="0" smtClean="0"/>
              <a:t>    </a:t>
            </a:r>
            <a:r>
              <a:rPr lang="en-US" sz="3200" b="1" dirty="0" smtClean="0"/>
              <a:t>“Uniformed Service Coverage Includes: </a:t>
            </a:r>
            <a:r>
              <a:rPr lang="en-US" sz="3200" dirty="0"/>
              <a:t/>
            </a:r>
            <a:br>
              <a:rPr lang="en-US" sz="3200" dirty="0"/>
            </a:br>
            <a:endParaRPr lang="en-US" sz="3200" dirty="0"/>
          </a:p>
        </p:txBody>
      </p:sp>
      <p:sp>
        <p:nvSpPr>
          <p:cNvPr id="3" name="Content Placeholder 2"/>
          <p:cNvSpPr>
            <a:spLocks noGrp="1"/>
          </p:cNvSpPr>
          <p:nvPr>
            <p:ph idx="1"/>
          </p:nvPr>
        </p:nvSpPr>
        <p:spPr>
          <a:xfrm>
            <a:off x="457200" y="1981200"/>
            <a:ext cx="8229600" cy="4389120"/>
          </a:xfrm>
        </p:spPr>
        <p:txBody>
          <a:bodyPr>
            <a:normAutofit fontScale="92500" lnSpcReduction="10000"/>
          </a:bodyPr>
          <a:lstStyle/>
          <a:p>
            <a:pPr>
              <a:buFontTx/>
              <a:buChar char="•"/>
            </a:pPr>
            <a:r>
              <a:rPr lang="en-US" altLang="en-US" sz="3600" b="1" dirty="0"/>
              <a:t>Active duty  </a:t>
            </a:r>
          </a:p>
          <a:p>
            <a:pPr>
              <a:buFontTx/>
              <a:buChar char="•"/>
            </a:pPr>
            <a:r>
              <a:rPr lang="en-US" altLang="en-US" sz="3600" b="1" dirty="0"/>
              <a:t>Active duty for training </a:t>
            </a:r>
          </a:p>
          <a:p>
            <a:pPr>
              <a:buFontTx/>
              <a:buChar char="•"/>
            </a:pPr>
            <a:r>
              <a:rPr lang="en-US" altLang="en-US" sz="3600" b="1" dirty="0"/>
              <a:t>Active duty for Special Work </a:t>
            </a:r>
          </a:p>
          <a:p>
            <a:pPr>
              <a:buFontTx/>
              <a:buChar char="•"/>
            </a:pPr>
            <a:r>
              <a:rPr lang="en-US" altLang="en-US" sz="3600" b="1" dirty="0"/>
              <a:t>Weekend or Weekday Drill </a:t>
            </a:r>
          </a:p>
          <a:p>
            <a:pPr>
              <a:buFontTx/>
              <a:buChar char="•"/>
            </a:pPr>
            <a:r>
              <a:rPr lang="en-US" altLang="en-US" sz="3600" b="1" dirty="0"/>
              <a:t>Funeral honors </a:t>
            </a:r>
          </a:p>
          <a:p>
            <a:pPr>
              <a:buFontTx/>
              <a:buChar char="•"/>
            </a:pPr>
            <a:r>
              <a:rPr lang="en-US" altLang="en-US" sz="3600" b="1" dirty="0"/>
              <a:t>Fitness for duty examination</a:t>
            </a:r>
          </a:p>
          <a:p>
            <a:endParaRPr lang="en-US" altLang="en-US" sz="1600" b="1" dirty="0"/>
          </a:p>
          <a:p>
            <a:r>
              <a:rPr lang="en-US" altLang="en-US" sz="3600" b="1" i="1" dirty="0">
                <a:solidFill>
                  <a:srgbClr val="FF0000"/>
                </a:solidFill>
              </a:rPr>
              <a:t>…Whether voluntary </a:t>
            </a:r>
            <a:r>
              <a:rPr lang="en-US" altLang="en-US" sz="3600" b="1" i="1" u="sng" dirty="0">
                <a:solidFill>
                  <a:srgbClr val="FF0000"/>
                </a:solidFill>
              </a:rPr>
              <a:t>or</a:t>
            </a:r>
            <a:r>
              <a:rPr lang="en-US" altLang="en-US" sz="3600" b="1" i="1" dirty="0">
                <a:solidFill>
                  <a:srgbClr val="FF0000"/>
                </a:solidFill>
              </a:rPr>
              <a:t> involuntary</a:t>
            </a:r>
          </a:p>
          <a:p>
            <a:pPr marL="0" indent="0">
              <a:buNone/>
            </a:pPr>
            <a:endParaRPr lang="en-US" sz="3600" dirty="0" smtClean="0"/>
          </a:p>
          <a:p>
            <a:pPr marL="0" indent="0" algn="just">
              <a:buNone/>
            </a:pPr>
            <a:endParaRPr lang="en-US" sz="3200" dirty="0" smtClean="0">
              <a:latin typeface="+mj-lt"/>
            </a:endParaRP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14</a:t>
            </a:fld>
            <a:endParaRPr lang="en-US" dirty="0"/>
          </a:p>
        </p:txBody>
      </p:sp>
    </p:spTree>
    <p:extLst>
      <p:ext uri="{BB962C8B-B14F-4D97-AF65-F5344CB8AC3E}">
        <p14:creationId xmlns:p14="http://schemas.microsoft.com/office/powerpoint/2010/main" val="390270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endParaRPr lang="en-US" dirty="0"/>
          </a:p>
          <a:p>
            <a:pPr lvl="1">
              <a:buFontTx/>
              <a:buAutoNum type="arabicPeriod"/>
            </a:pPr>
            <a:r>
              <a:rPr lang="en-US" altLang="en-US" sz="3200" dirty="0" smtClean="0"/>
              <a:t> </a:t>
            </a:r>
            <a:r>
              <a:rPr lang="en-US" altLang="en-US" sz="3200" dirty="0"/>
              <a:t>Before service member is hired.</a:t>
            </a:r>
          </a:p>
          <a:p>
            <a:pPr lvl="1">
              <a:buFontTx/>
              <a:buAutoNum type="arabicPeriod"/>
            </a:pPr>
            <a:r>
              <a:rPr lang="en-US" altLang="en-US" sz="3200" dirty="0"/>
              <a:t> While service member is employed.	</a:t>
            </a:r>
          </a:p>
          <a:p>
            <a:pPr lvl="1">
              <a:buFontTx/>
              <a:buAutoNum type="arabicPeriod"/>
            </a:pPr>
            <a:r>
              <a:rPr lang="en-US" altLang="en-US" sz="3200" dirty="0"/>
              <a:t> When service member gives notice.</a:t>
            </a:r>
          </a:p>
          <a:p>
            <a:pPr lvl="1">
              <a:buFontTx/>
              <a:buAutoNum type="arabicPeriod"/>
            </a:pPr>
            <a:r>
              <a:rPr lang="en-US" altLang="en-US" sz="3200" dirty="0"/>
              <a:t> While service member is absent.</a:t>
            </a:r>
          </a:p>
          <a:p>
            <a:pPr lvl="1">
              <a:buFontTx/>
              <a:buAutoNum type="arabicPeriod"/>
            </a:pPr>
            <a:r>
              <a:rPr lang="en-US" altLang="en-US" sz="3200" dirty="0"/>
              <a:t> When service member returns (i.e., reemployment).</a:t>
            </a: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15</a:t>
            </a:fld>
            <a:endParaRPr lang="en-US" dirty="0"/>
          </a:p>
        </p:txBody>
      </p:sp>
    </p:spTree>
    <p:extLst>
      <p:ext uri="{BB962C8B-B14F-4D97-AF65-F5344CB8AC3E}">
        <p14:creationId xmlns:p14="http://schemas.microsoft.com/office/powerpoint/2010/main" val="92230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endParaRPr lang="en-US" dirty="0"/>
          </a:p>
          <a:p>
            <a:pPr marL="0" indent="0">
              <a:buClr>
                <a:schemeClr val="folHlink"/>
              </a:buClr>
              <a:buSzPct val="60000"/>
              <a:buNone/>
            </a:pPr>
            <a:r>
              <a:rPr lang="en-US" altLang="en-US" sz="3200" dirty="0" smtClean="0"/>
              <a:t>1. </a:t>
            </a:r>
            <a:r>
              <a:rPr lang="en-US" altLang="en-US" sz="3200" b="1" dirty="0" smtClean="0"/>
              <a:t>Before service member is hired.</a:t>
            </a:r>
            <a:r>
              <a:rPr lang="en-US" altLang="en-US" sz="3200" b="1" dirty="0">
                <a:latin typeface="Tahoma" pitchFamily="34" charset="0"/>
              </a:rPr>
              <a:t> </a:t>
            </a:r>
          </a:p>
          <a:p>
            <a:pPr marL="0" indent="0">
              <a:buClr>
                <a:schemeClr val="folHlink"/>
              </a:buClr>
              <a:buSzPct val="60000"/>
              <a:buNone/>
            </a:pPr>
            <a:endParaRPr lang="en-US" altLang="en-US" sz="3100" dirty="0" smtClean="0">
              <a:latin typeface="Tahoma" pitchFamily="34" charset="0"/>
            </a:endParaRPr>
          </a:p>
          <a:p>
            <a:pPr marL="0" indent="0">
              <a:buClr>
                <a:schemeClr val="folHlink"/>
              </a:buClr>
              <a:buSzPct val="60000"/>
              <a:buNone/>
            </a:pPr>
            <a:r>
              <a:rPr lang="en-US" altLang="en-US" sz="3100" dirty="0" smtClean="0">
                <a:latin typeface="Tahoma" pitchFamily="34" charset="0"/>
              </a:rPr>
              <a:t>USERRA’s</a:t>
            </a:r>
            <a:r>
              <a:rPr lang="en-US" altLang="en-US" sz="3100" dirty="0">
                <a:latin typeface="Tahoma" pitchFamily="34" charset="0"/>
              </a:rPr>
              <a:t>	anti-discrimination </a:t>
            </a:r>
            <a:r>
              <a:rPr lang="en-US" altLang="en-US" sz="3100" dirty="0" smtClean="0">
                <a:latin typeface="Tahoma" pitchFamily="34" charset="0"/>
              </a:rPr>
              <a:t>provision </a:t>
            </a:r>
            <a:r>
              <a:rPr lang="en-US" altLang="en-US" sz="3100" dirty="0">
                <a:latin typeface="Tahoma" pitchFamily="34" charset="0"/>
              </a:rPr>
              <a:t>states that an </a:t>
            </a:r>
            <a:r>
              <a:rPr lang="en-US" altLang="en-US" sz="3100" dirty="0" smtClean="0">
                <a:latin typeface="Tahoma" pitchFamily="34" charset="0"/>
              </a:rPr>
              <a:t>agency </a:t>
            </a:r>
            <a:r>
              <a:rPr lang="en-US" altLang="en-US" sz="3100" dirty="0">
                <a:latin typeface="Tahoma" pitchFamily="34" charset="0"/>
              </a:rPr>
              <a:t>shall not deny </a:t>
            </a:r>
            <a:r>
              <a:rPr lang="en-US" altLang="en-US" sz="3100" u="sng" dirty="0" smtClean="0">
                <a:latin typeface="Tahoma" pitchFamily="34" charset="0"/>
              </a:rPr>
              <a:t>initial employment</a:t>
            </a:r>
            <a:r>
              <a:rPr lang="en-US" altLang="en-US" sz="3100" dirty="0" smtClean="0">
                <a:latin typeface="Tahoma" pitchFamily="34" charset="0"/>
              </a:rPr>
              <a:t> </a:t>
            </a:r>
            <a:r>
              <a:rPr lang="en-US" altLang="en-US" sz="3100" dirty="0">
                <a:latin typeface="Tahoma" pitchFamily="34" charset="0"/>
              </a:rPr>
              <a:t>because </a:t>
            </a:r>
            <a:r>
              <a:rPr lang="en-US" altLang="en-US" sz="3100" dirty="0" smtClean="0">
                <a:latin typeface="Tahoma" pitchFamily="34" charset="0"/>
              </a:rPr>
              <a:t>of </a:t>
            </a:r>
            <a:r>
              <a:rPr lang="en-US" altLang="en-US" sz="3100" dirty="0">
                <a:latin typeface="Tahoma" pitchFamily="34" charset="0"/>
              </a:rPr>
              <a:t>past, present, or future </a:t>
            </a:r>
            <a:r>
              <a:rPr lang="en-US" altLang="en-US" sz="3100" dirty="0" smtClean="0">
                <a:latin typeface="Tahoma" pitchFamily="34" charset="0"/>
              </a:rPr>
              <a:t>military </a:t>
            </a:r>
            <a:r>
              <a:rPr lang="en-US" altLang="en-US" sz="3100" dirty="0">
                <a:latin typeface="Tahoma" pitchFamily="34" charset="0"/>
              </a:rPr>
              <a:t>service. </a:t>
            </a:r>
            <a:endParaRPr lang="en-US" altLang="en-US" sz="3100" dirty="0" smtClean="0">
              <a:latin typeface="Tahoma" pitchFamily="34" charset="0"/>
            </a:endParaRPr>
          </a:p>
          <a:p>
            <a:pPr marL="0" indent="0">
              <a:buClr>
                <a:schemeClr val="folHlink"/>
              </a:buClr>
              <a:buSzPct val="60000"/>
              <a:buNone/>
            </a:pPr>
            <a:r>
              <a:rPr lang="en-US" altLang="en-US" sz="3100" dirty="0" smtClean="0">
                <a:solidFill>
                  <a:srgbClr val="FF0000"/>
                </a:solidFill>
                <a:latin typeface="Tahoma" pitchFamily="34" charset="0"/>
              </a:rPr>
              <a:t>  		38 U.S.C. § 4311(a)</a:t>
            </a:r>
          </a:p>
          <a:p>
            <a:pPr lvl="1">
              <a:buFontTx/>
              <a:buAutoNum type="arabicPeriod"/>
            </a:pPr>
            <a:endParaRPr lang="en-US" altLang="en-US" sz="3100" dirty="0" smtClean="0"/>
          </a:p>
          <a:p>
            <a:pPr marL="393192" lvl="1" indent="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16</a:t>
            </a:fld>
            <a:endParaRPr lang="en-US" dirty="0"/>
          </a:p>
        </p:txBody>
      </p:sp>
    </p:spTree>
    <p:extLst>
      <p:ext uri="{BB962C8B-B14F-4D97-AF65-F5344CB8AC3E}">
        <p14:creationId xmlns:p14="http://schemas.microsoft.com/office/powerpoint/2010/main" val="270756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a:bodyPr>
          <a:lstStyle/>
          <a:p>
            <a:pPr marL="0" indent="0">
              <a:buNone/>
            </a:pPr>
            <a:endParaRPr lang="en-US" dirty="0"/>
          </a:p>
          <a:p>
            <a:pPr marL="907542" lvl="1" indent="-514350">
              <a:buAutoNum type="arabicPeriod"/>
            </a:pPr>
            <a:r>
              <a:rPr lang="en-US" altLang="en-US" sz="3200" b="1" dirty="0" smtClean="0"/>
              <a:t>Before service member is hired.</a:t>
            </a:r>
            <a:r>
              <a:rPr lang="en-US" altLang="en-US" sz="3200" b="1" dirty="0" smtClean="0">
                <a:latin typeface="Tahoma" pitchFamily="34" charset="0"/>
              </a:rPr>
              <a:t> </a:t>
            </a:r>
          </a:p>
          <a:p>
            <a:pPr marL="393192" lvl="1" indent="0">
              <a:buNone/>
            </a:pPr>
            <a:r>
              <a:rPr lang="en-US" altLang="en-US" sz="3200" b="1" dirty="0"/>
              <a:t>	</a:t>
            </a:r>
          </a:p>
          <a:p>
            <a:pPr marL="0" indent="0">
              <a:buNone/>
            </a:pPr>
            <a:r>
              <a:rPr lang="en-US" altLang="en-US" sz="3200" dirty="0" smtClean="0"/>
              <a:t>There would be no </a:t>
            </a:r>
            <a:r>
              <a:rPr lang="en-US" altLang="en-US" sz="3200" dirty="0"/>
              <a:t>violation where the </a:t>
            </a:r>
            <a:r>
              <a:rPr lang="en-US" altLang="en-US" sz="3200" dirty="0" smtClean="0"/>
              <a:t>evidence shows </a:t>
            </a:r>
            <a:r>
              <a:rPr lang="en-US" altLang="en-US" sz="3200" dirty="0"/>
              <a:t>that the </a:t>
            </a:r>
            <a:r>
              <a:rPr lang="en-US" altLang="en-US" sz="3200" u="sng" dirty="0"/>
              <a:t>agency would </a:t>
            </a:r>
            <a:r>
              <a:rPr lang="en-US" altLang="en-US" sz="3200" u="sng" dirty="0" smtClean="0"/>
              <a:t>have </a:t>
            </a:r>
            <a:r>
              <a:rPr lang="en-US" altLang="en-US" sz="3200" u="sng" dirty="0"/>
              <a:t>taken the same action </a:t>
            </a:r>
            <a:r>
              <a:rPr lang="en-US" altLang="en-US" sz="3200" dirty="0" smtClean="0"/>
              <a:t>in </a:t>
            </a:r>
            <a:r>
              <a:rPr lang="en-US" altLang="en-US" sz="3200" dirty="0"/>
              <a:t>the absence of </a:t>
            </a:r>
            <a:r>
              <a:rPr lang="en-US" altLang="en-US" sz="3200" dirty="0" smtClean="0"/>
              <a:t>candidate’s past</a:t>
            </a:r>
            <a:r>
              <a:rPr lang="en-US" altLang="en-US" sz="3200" dirty="0"/>
              <a:t>, present, or future military service.</a:t>
            </a:r>
          </a:p>
          <a:p>
            <a:endParaRPr lang="en-US" altLang="en-US" sz="1800" dirty="0">
              <a:solidFill>
                <a:srgbClr val="A50021"/>
              </a:solidFill>
            </a:endParaRPr>
          </a:p>
          <a:p>
            <a:pPr marL="0" indent="0">
              <a:buNone/>
            </a:pPr>
            <a:r>
              <a:rPr lang="en-US" altLang="en-US" sz="3200" b="1" dirty="0" smtClean="0"/>
              <a:t>               </a:t>
            </a:r>
            <a:r>
              <a:rPr lang="en-US" altLang="en-US" sz="3200" b="1" dirty="0" smtClean="0">
                <a:solidFill>
                  <a:srgbClr val="FF0000"/>
                </a:solidFill>
              </a:rPr>
              <a:t>38 </a:t>
            </a:r>
            <a:r>
              <a:rPr lang="en-US" altLang="en-US" sz="3200" b="1" dirty="0">
                <a:solidFill>
                  <a:srgbClr val="FF0000"/>
                </a:solidFill>
              </a:rPr>
              <a:t>U.S.C. § 4311(c)(1)</a:t>
            </a:r>
          </a:p>
          <a:p>
            <a:pPr marL="393192" lvl="1" indent="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17</a:t>
            </a:fld>
            <a:endParaRPr lang="en-US" dirty="0"/>
          </a:p>
        </p:txBody>
      </p:sp>
    </p:spTree>
    <p:extLst>
      <p:ext uri="{BB962C8B-B14F-4D97-AF65-F5344CB8AC3E}">
        <p14:creationId xmlns:p14="http://schemas.microsoft.com/office/powerpoint/2010/main" val="77569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393192" lvl="1" indent="0">
              <a:buNone/>
            </a:pPr>
            <a:r>
              <a:rPr lang="en-US" altLang="en-US" sz="3200" b="1" dirty="0" smtClean="0"/>
              <a:t>2. While </a:t>
            </a:r>
            <a:r>
              <a:rPr lang="en-US" altLang="en-US" sz="3200" b="1" dirty="0"/>
              <a:t>service member is </a:t>
            </a:r>
            <a:r>
              <a:rPr lang="en-US" altLang="en-US" sz="3200" b="1" dirty="0" smtClean="0"/>
              <a:t>employed. </a:t>
            </a:r>
          </a:p>
          <a:p>
            <a:pPr marL="393192" lvl="1" indent="0">
              <a:buNone/>
            </a:pPr>
            <a:r>
              <a:rPr lang="en-US" altLang="en-US" sz="3200" b="1" dirty="0"/>
              <a:t>	</a:t>
            </a:r>
          </a:p>
          <a:p>
            <a:pPr>
              <a:buClr>
                <a:schemeClr val="folHlink"/>
              </a:buClr>
              <a:buSzPct val="60000"/>
              <a:buNone/>
            </a:pPr>
            <a:r>
              <a:rPr lang="en-US" altLang="en-US" sz="3200" dirty="0" smtClean="0"/>
              <a:t>   USERRA’s anti-discrimination provision </a:t>
            </a:r>
            <a:r>
              <a:rPr lang="en-US" altLang="en-US" sz="3200" dirty="0"/>
              <a:t>also states that an 	</a:t>
            </a:r>
            <a:r>
              <a:rPr lang="en-US" altLang="en-US" sz="3200" dirty="0" smtClean="0"/>
              <a:t>agency </a:t>
            </a:r>
            <a:r>
              <a:rPr lang="en-US" altLang="en-US" sz="3200" dirty="0"/>
              <a:t>shall not deny </a:t>
            </a:r>
            <a:r>
              <a:rPr lang="en-US" altLang="en-US" sz="3200" u="sng" dirty="0"/>
              <a:t>retention in employment</a:t>
            </a:r>
            <a:r>
              <a:rPr lang="en-US" altLang="en-US" sz="3200" dirty="0"/>
              <a:t>, </a:t>
            </a:r>
            <a:r>
              <a:rPr lang="en-US" altLang="en-US" sz="3200" u="sng" dirty="0"/>
              <a:t>promotion</a:t>
            </a:r>
            <a:r>
              <a:rPr lang="en-US" altLang="en-US" sz="3200" dirty="0"/>
              <a:t>, or </a:t>
            </a:r>
            <a:r>
              <a:rPr lang="en-US" altLang="en-US" sz="3200" u="sng" dirty="0"/>
              <a:t>any benefit of employment</a:t>
            </a:r>
            <a:r>
              <a:rPr lang="en-US" altLang="en-US" sz="3200" dirty="0"/>
              <a:t> because of past, present, or future military service. </a:t>
            </a:r>
          </a:p>
          <a:p>
            <a:pPr>
              <a:buClr>
                <a:schemeClr val="folHlink"/>
              </a:buClr>
              <a:buSzPct val="60000"/>
              <a:buNone/>
            </a:pPr>
            <a:r>
              <a:rPr lang="en-US" altLang="en-US" sz="3200" dirty="0" smtClean="0">
                <a:solidFill>
                  <a:srgbClr val="FF0000"/>
                </a:solidFill>
              </a:rPr>
              <a:t>                        38 </a:t>
            </a:r>
            <a:r>
              <a:rPr lang="en-US" altLang="en-US" sz="3200" dirty="0">
                <a:solidFill>
                  <a:srgbClr val="FF0000"/>
                </a:solidFill>
              </a:rPr>
              <a:t>U.S.C. § 4311(a)</a:t>
            </a:r>
          </a:p>
          <a:p>
            <a:pPr marL="393192" lvl="1" indent="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18</a:t>
            </a:fld>
            <a:endParaRPr lang="en-US" dirty="0"/>
          </a:p>
        </p:txBody>
      </p:sp>
    </p:spTree>
    <p:extLst>
      <p:ext uri="{BB962C8B-B14F-4D97-AF65-F5344CB8AC3E}">
        <p14:creationId xmlns:p14="http://schemas.microsoft.com/office/powerpoint/2010/main" val="246340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endParaRPr lang="en-US" dirty="0"/>
          </a:p>
          <a:p>
            <a:pPr marL="393192" lvl="1" indent="0">
              <a:buNone/>
            </a:pPr>
            <a:r>
              <a:rPr lang="en-US" altLang="en-US" sz="3200" b="1" dirty="0" smtClean="0"/>
              <a:t>2. While </a:t>
            </a:r>
            <a:r>
              <a:rPr lang="en-US" altLang="en-US" sz="3200" b="1" dirty="0"/>
              <a:t>service member is </a:t>
            </a:r>
            <a:r>
              <a:rPr lang="en-US" altLang="en-US" sz="3200" b="1" dirty="0" smtClean="0"/>
              <a:t>employed. </a:t>
            </a:r>
          </a:p>
          <a:p>
            <a:pPr marL="393192" lvl="1" indent="0">
              <a:buNone/>
            </a:pPr>
            <a:r>
              <a:rPr lang="en-US" altLang="en-US" sz="2800" u="sng" dirty="0" smtClean="0"/>
              <a:t>Any</a:t>
            </a:r>
            <a:r>
              <a:rPr lang="en-US" altLang="en-US" sz="2800" dirty="0" smtClean="0"/>
              <a:t> </a:t>
            </a:r>
            <a:r>
              <a:rPr lang="en-US" altLang="en-US" sz="2800" dirty="0"/>
              <a:t>advantage, </a:t>
            </a:r>
            <a:r>
              <a:rPr lang="en-US" altLang="en-US" sz="2800" dirty="0" smtClean="0"/>
              <a:t>profit, privilege</a:t>
            </a:r>
            <a:r>
              <a:rPr lang="en-US" altLang="en-US" sz="2800" dirty="0"/>
              <a:t>, gain, status, </a:t>
            </a:r>
            <a:r>
              <a:rPr lang="en-US" altLang="en-US" sz="2800" dirty="0" smtClean="0"/>
              <a:t>account</a:t>
            </a:r>
            <a:r>
              <a:rPr lang="en-US" altLang="en-US" sz="2800" dirty="0"/>
              <a:t>, or interest that accrues by reason of the employment relationship (</a:t>
            </a:r>
            <a:r>
              <a:rPr lang="en-US" altLang="en-US" sz="2800" u="sng" dirty="0"/>
              <a:t>e.g.</a:t>
            </a:r>
            <a:r>
              <a:rPr lang="en-US" altLang="en-US" sz="2800" dirty="0"/>
              <a:t>, employer policy, plan, or practice).</a:t>
            </a: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19</a:t>
            </a:fld>
            <a:endParaRPr lang="en-US" dirty="0"/>
          </a:p>
        </p:txBody>
      </p:sp>
    </p:spTree>
    <p:extLst>
      <p:ext uri="{BB962C8B-B14F-4D97-AF65-F5344CB8AC3E}">
        <p14:creationId xmlns:p14="http://schemas.microsoft.com/office/powerpoint/2010/main" val="107798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Agenda </a:t>
            </a:r>
            <a:r>
              <a:rPr lang="en-US" sz="4400" dirty="0"/>
              <a:t/>
            </a:r>
            <a:br>
              <a:rPr lang="en-US" sz="4400" dirty="0"/>
            </a:br>
            <a:endParaRPr lang="en-US" sz="4400" dirty="0"/>
          </a:p>
        </p:txBody>
      </p:sp>
      <p:sp>
        <p:nvSpPr>
          <p:cNvPr id="3" name="Content Placeholder 2"/>
          <p:cNvSpPr>
            <a:spLocks noGrp="1"/>
          </p:cNvSpPr>
          <p:nvPr>
            <p:ph idx="1"/>
          </p:nvPr>
        </p:nvSpPr>
        <p:spPr/>
        <p:txBody>
          <a:bodyPr>
            <a:normAutofit/>
          </a:bodyPr>
          <a:lstStyle/>
          <a:p>
            <a:pPr marL="0" indent="0">
              <a:buNone/>
            </a:pPr>
            <a:endParaRPr lang="en-US" sz="2800" dirty="0"/>
          </a:p>
          <a:p>
            <a:pPr>
              <a:spcBef>
                <a:spcPts val="0"/>
              </a:spcBef>
            </a:pPr>
            <a:r>
              <a:rPr lang="en-US" sz="2800" dirty="0" smtClean="0"/>
              <a:t>Introductory Announcement</a:t>
            </a:r>
          </a:p>
          <a:p>
            <a:pPr marL="0" indent="0">
              <a:spcBef>
                <a:spcPts val="0"/>
              </a:spcBef>
              <a:buNone/>
            </a:pPr>
            <a:endParaRPr lang="en-US" sz="2800" dirty="0"/>
          </a:p>
          <a:p>
            <a:pPr>
              <a:spcBef>
                <a:spcPts val="0"/>
              </a:spcBef>
            </a:pPr>
            <a:r>
              <a:rPr lang="en-US" sz="2800" dirty="0" smtClean="0"/>
              <a:t>USERRA Purposes and Requirements</a:t>
            </a:r>
            <a:endParaRPr lang="en-US" sz="2800" dirty="0"/>
          </a:p>
          <a:p>
            <a:pPr>
              <a:spcBef>
                <a:spcPts val="0"/>
              </a:spcBef>
            </a:pPr>
            <a:endParaRPr lang="en-US" sz="2800" dirty="0"/>
          </a:p>
          <a:p>
            <a:pPr>
              <a:spcBef>
                <a:spcPts val="0"/>
              </a:spcBef>
            </a:pPr>
            <a:r>
              <a:rPr lang="en-US" sz="2800" dirty="0" smtClean="0"/>
              <a:t>Legal Developments in USERRA</a:t>
            </a:r>
          </a:p>
          <a:p>
            <a:pPr marL="0" indent="0">
              <a:buNone/>
            </a:pPr>
            <a:endParaRPr lang="en-US" sz="2800"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a:t>
            </a:fld>
            <a:endParaRPr lang="en-US" dirty="0"/>
          </a:p>
        </p:txBody>
      </p:sp>
    </p:spTree>
    <p:extLst>
      <p:ext uri="{BB962C8B-B14F-4D97-AF65-F5344CB8AC3E}">
        <p14:creationId xmlns:p14="http://schemas.microsoft.com/office/powerpoint/2010/main" val="54205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lnSpcReduction="10000"/>
          </a:bodyPr>
          <a:lstStyle/>
          <a:p>
            <a:pPr marL="393192" lvl="1" indent="0">
              <a:buNone/>
            </a:pPr>
            <a:r>
              <a:rPr lang="en-US" altLang="en-US" sz="3200" dirty="0" smtClean="0"/>
              <a:t>3.  </a:t>
            </a:r>
            <a:r>
              <a:rPr lang="en-US" altLang="en-US" sz="3200" b="1" dirty="0" smtClean="0"/>
              <a:t>When </a:t>
            </a:r>
            <a:r>
              <a:rPr lang="en-US" altLang="en-US" sz="3200" b="1" dirty="0"/>
              <a:t>service member gives notice.</a:t>
            </a:r>
          </a:p>
          <a:p>
            <a:pPr marL="0" indent="0">
              <a:buNone/>
            </a:pPr>
            <a:endParaRPr lang="en-US" altLang="en-US" sz="3600" dirty="0" smtClean="0">
              <a:solidFill>
                <a:srgbClr val="FF0000"/>
              </a:solidFill>
            </a:endParaRPr>
          </a:p>
          <a:p>
            <a:pPr marL="0" indent="0">
              <a:buNone/>
            </a:pPr>
            <a:r>
              <a:rPr lang="en-US" altLang="en-US" sz="3000" b="1" dirty="0" smtClean="0"/>
              <a:t>Department’s </a:t>
            </a:r>
            <a:r>
              <a:rPr lang="en-US" altLang="en-US" sz="3000" b="1" dirty="0"/>
              <a:t>Obligations Include:</a:t>
            </a:r>
          </a:p>
          <a:p>
            <a:endParaRPr lang="en-US" altLang="en-US" sz="3200" dirty="0">
              <a:solidFill>
                <a:srgbClr val="FF0000"/>
              </a:solidFill>
            </a:endParaRPr>
          </a:p>
          <a:p>
            <a:pPr>
              <a:buFontTx/>
              <a:buChar char="•"/>
            </a:pPr>
            <a:r>
              <a:rPr lang="en-US" altLang="en-US" sz="3600" dirty="0"/>
              <a:t> Notice of USERRA </a:t>
            </a:r>
            <a:r>
              <a:rPr lang="en-US" altLang="en-US" sz="3600" dirty="0" smtClean="0"/>
              <a:t>Rights</a:t>
            </a:r>
            <a:endParaRPr lang="en-US" altLang="en-US" sz="3600" dirty="0"/>
          </a:p>
          <a:p>
            <a:pPr>
              <a:buFontTx/>
              <a:buChar char="•"/>
            </a:pPr>
            <a:r>
              <a:rPr lang="en-US" altLang="en-US" sz="3600" dirty="0"/>
              <a:t> Maintaining Records</a:t>
            </a:r>
          </a:p>
          <a:p>
            <a:endParaRPr lang="en-US" altLang="en-US" sz="3600" dirty="0"/>
          </a:p>
          <a:p>
            <a:pPr marL="0" indent="0">
              <a:buNone/>
            </a:pPr>
            <a:r>
              <a:rPr lang="en-US" altLang="en-US" sz="3600" dirty="0" smtClean="0"/>
              <a:t>             </a:t>
            </a:r>
            <a:r>
              <a:rPr lang="en-US" altLang="en-US" sz="3600" u="sng" dirty="0" smtClean="0">
                <a:solidFill>
                  <a:srgbClr val="FF0000"/>
                </a:solidFill>
              </a:rPr>
              <a:t>See</a:t>
            </a:r>
            <a:r>
              <a:rPr lang="en-US" altLang="en-US" sz="3600" dirty="0" smtClean="0">
                <a:solidFill>
                  <a:srgbClr val="FF0000"/>
                </a:solidFill>
              </a:rPr>
              <a:t> </a:t>
            </a:r>
            <a:r>
              <a:rPr lang="en-US" altLang="en-US" sz="3600" dirty="0">
                <a:solidFill>
                  <a:srgbClr val="FF0000"/>
                </a:solidFill>
              </a:rPr>
              <a:t>5 C.F.R. §§ 353.104-105</a:t>
            </a:r>
          </a:p>
          <a:p>
            <a:pPr marL="393192" lvl="1" indent="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20</a:t>
            </a:fld>
            <a:endParaRPr lang="en-US" dirty="0"/>
          </a:p>
        </p:txBody>
      </p:sp>
    </p:spTree>
    <p:extLst>
      <p:ext uri="{BB962C8B-B14F-4D97-AF65-F5344CB8AC3E}">
        <p14:creationId xmlns:p14="http://schemas.microsoft.com/office/powerpoint/2010/main" val="149075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907542" lvl="1" indent="-514350">
              <a:buAutoNum type="arabicPeriod" startAt="4"/>
            </a:pPr>
            <a:r>
              <a:rPr lang="en-US" altLang="en-US" sz="3200" dirty="0" smtClean="0"/>
              <a:t>While </a:t>
            </a:r>
            <a:r>
              <a:rPr lang="en-US" altLang="en-US" sz="3200" dirty="0"/>
              <a:t>service member is absent</a:t>
            </a:r>
            <a:r>
              <a:rPr lang="en-US" altLang="en-US" sz="3200" dirty="0" smtClean="0"/>
              <a:t>.</a:t>
            </a:r>
          </a:p>
          <a:p>
            <a:pPr marL="393192" lvl="1" indent="0">
              <a:buNone/>
            </a:pPr>
            <a:endParaRPr lang="en-US" altLang="en-US" sz="3200" dirty="0"/>
          </a:p>
          <a:p>
            <a:pPr>
              <a:buFontTx/>
              <a:buChar char="•"/>
            </a:pPr>
            <a:r>
              <a:rPr lang="en-US" altLang="en-US" dirty="0"/>
              <a:t>Deemed to be on leave of absence </a:t>
            </a:r>
            <a:r>
              <a:rPr lang="en-US" altLang="en-US" dirty="0" smtClean="0"/>
              <a:t>(but </a:t>
            </a:r>
            <a:r>
              <a:rPr lang="en-US" altLang="en-US" dirty="0"/>
              <a:t>may use paid leave).</a:t>
            </a:r>
          </a:p>
          <a:p>
            <a:endParaRPr lang="en-US" altLang="en-US" dirty="0"/>
          </a:p>
          <a:p>
            <a:pPr>
              <a:buFontTx/>
              <a:buChar char="•"/>
            </a:pPr>
            <a:r>
              <a:rPr lang="en-US" altLang="en-US" dirty="0"/>
              <a:t>Entitled to benefits generally provided to employees having similar seniority, status, and pay who are </a:t>
            </a:r>
            <a:r>
              <a:rPr lang="en-US" altLang="en-US" dirty="0" smtClean="0"/>
              <a:t>on leave </a:t>
            </a:r>
            <a:r>
              <a:rPr lang="en-US" altLang="en-US" dirty="0"/>
              <a:t>of absence.  </a:t>
            </a:r>
          </a:p>
          <a:p>
            <a:pPr marL="0" indent="0">
              <a:buNone/>
            </a:pPr>
            <a:r>
              <a:rPr lang="en-US" altLang="en-US" dirty="0" smtClean="0">
                <a:solidFill>
                  <a:srgbClr val="FF0000"/>
                </a:solidFill>
                <a:latin typeface="Tahoma" pitchFamily="34" charset="0"/>
              </a:rPr>
              <a:t>                38 </a:t>
            </a:r>
            <a:r>
              <a:rPr lang="en-US" altLang="en-US" dirty="0">
                <a:solidFill>
                  <a:srgbClr val="FF0000"/>
                </a:solidFill>
                <a:latin typeface="Tahoma" pitchFamily="34" charset="0"/>
              </a:rPr>
              <a:t>U.S.C. § 4316(b)(1)(A)</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21</a:t>
            </a:fld>
            <a:endParaRPr lang="en-US" dirty="0"/>
          </a:p>
        </p:txBody>
      </p:sp>
    </p:spTree>
    <p:extLst>
      <p:ext uri="{BB962C8B-B14F-4D97-AF65-F5344CB8AC3E}">
        <p14:creationId xmlns:p14="http://schemas.microsoft.com/office/powerpoint/2010/main" val="4147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fontScale="92500" lnSpcReduction="10000"/>
          </a:bodyPr>
          <a:lstStyle/>
          <a:p>
            <a:pPr marL="0" lvl="1" indent="0">
              <a:buNone/>
            </a:pPr>
            <a:r>
              <a:rPr lang="en-US" altLang="en-US" sz="3200" dirty="0"/>
              <a:t>Don’t Forget Louisiana Military Leave </a:t>
            </a:r>
            <a:r>
              <a:rPr lang="en-US" altLang="en-US" sz="3200" dirty="0" smtClean="0"/>
              <a:t>Statute</a:t>
            </a:r>
            <a:endParaRPr lang="en-US" altLang="en-US" sz="3200" dirty="0"/>
          </a:p>
          <a:p>
            <a:pPr marL="0" indent="0">
              <a:buNone/>
            </a:pPr>
            <a:r>
              <a:rPr lang="en-US" b="1" dirty="0"/>
              <a:t>§394.  Leave of absence for officers and employees in certain branches of armed forces</a:t>
            </a:r>
          </a:p>
          <a:p>
            <a:pPr marL="0" indent="0" algn="just">
              <a:buNone/>
            </a:pPr>
            <a:r>
              <a:rPr lang="en-US" dirty="0"/>
              <a:t>All Public Sector employees who are members of the Officers’ Reserve Corps of the Army/Navy/ National Guard/ Marine/ Air Force/Citizens Training Corps/ Civil Air Patrol are entitled to leave of absence without loss of pay, time, annual leave on all days during which they are ordered to duty with troops or at field exercises, or for instruction, </a:t>
            </a:r>
            <a:r>
              <a:rPr lang="en-US" b="1" dirty="0"/>
              <a:t>for periods not to exceed fifteen  (calendar)days in any one calendar year</a:t>
            </a:r>
            <a:r>
              <a:rPr lang="en-US" dirty="0"/>
              <a:t>; and when relieved from duty, they are to be restored to the positions held by them when ordered to duty.</a:t>
            </a:r>
          </a:p>
          <a:p>
            <a:pPr marL="907542" lvl="1" indent="-514350">
              <a:buAutoNum type="arabicPeriod" startAt="4"/>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22</a:t>
            </a:fld>
            <a:endParaRPr lang="en-US" dirty="0"/>
          </a:p>
        </p:txBody>
      </p:sp>
    </p:spTree>
    <p:extLst>
      <p:ext uri="{BB962C8B-B14F-4D97-AF65-F5344CB8AC3E}">
        <p14:creationId xmlns:p14="http://schemas.microsoft.com/office/powerpoint/2010/main" val="193122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907542" lvl="1" indent="-514350">
              <a:buAutoNum type="arabicPeriod" startAt="4"/>
            </a:pPr>
            <a:r>
              <a:rPr lang="en-US" altLang="en-US" sz="3200" dirty="0" smtClean="0"/>
              <a:t>While </a:t>
            </a:r>
            <a:r>
              <a:rPr lang="en-US" altLang="en-US" sz="3200" dirty="0"/>
              <a:t>service member is absent</a:t>
            </a:r>
            <a:r>
              <a:rPr lang="en-US" altLang="en-US" sz="3200" dirty="0" smtClean="0"/>
              <a:t>.</a:t>
            </a:r>
          </a:p>
          <a:p>
            <a:pPr>
              <a:buFontTx/>
              <a:buChar char="•"/>
            </a:pPr>
            <a:r>
              <a:rPr lang="en-US" altLang="en-US" sz="3200" dirty="0"/>
              <a:t>Protected against Reduction-In-Force (RIF) (If the employee’s position is abolished during such absence, the agency must reassign the employee to another position of like status and pay).</a:t>
            </a:r>
          </a:p>
          <a:p>
            <a:endParaRPr lang="en-US" altLang="en-US" sz="3200" dirty="0"/>
          </a:p>
          <a:p>
            <a:r>
              <a:rPr lang="en-US" altLang="en-US" sz="3200" dirty="0"/>
              <a:t>5 C.F.R. § 353.209(a)</a:t>
            </a:r>
          </a:p>
          <a:p>
            <a:pPr marL="393192" lvl="1" indent="0">
              <a:buNone/>
            </a:pPr>
            <a:endParaRPr lang="en-US" alt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23</a:t>
            </a:fld>
            <a:endParaRPr lang="en-US" dirty="0"/>
          </a:p>
        </p:txBody>
      </p:sp>
    </p:spTree>
    <p:extLst>
      <p:ext uri="{BB962C8B-B14F-4D97-AF65-F5344CB8AC3E}">
        <p14:creationId xmlns:p14="http://schemas.microsoft.com/office/powerpoint/2010/main" val="189476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lnSpcReduction="10000"/>
          </a:bodyPr>
          <a:lstStyle/>
          <a:p>
            <a:pPr marL="907542" lvl="1" indent="-514350">
              <a:buAutoNum type="arabicPeriod" startAt="4"/>
            </a:pPr>
            <a:r>
              <a:rPr lang="en-US" altLang="en-US" sz="3200" dirty="0" smtClean="0"/>
              <a:t>While </a:t>
            </a:r>
            <a:r>
              <a:rPr lang="en-US" altLang="en-US" sz="3200" dirty="0"/>
              <a:t>service member is absent</a:t>
            </a:r>
            <a:r>
              <a:rPr lang="en-US" altLang="en-US" sz="3200" dirty="0" smtClean="0"/>
              <a:t>.</a:t>
            </a:r>
          </a:p>
          <a:p>
            <a:pPr marL="393192" lvl="1" indent="0">
              <a:buNone/>
            </a:pPr>
            <a:r>
              <a:rPr lang="en-US" altLang="en-US" sz="3200" dirty="0">
                <a:solidFill>
                  <a:srgbClr val="3333CC"/>
                </a:solidFill>
              </a:rPr>
              <a:t> </a:t>
            </a:r>
            <a:r>
              <a:rPr lang="en-US" altLang="en-US" sz="3200" dirty="0" smtClean="0">
                <a:solidFill>
                  <a:srgbClr val="3333CC"/>
                </a:solidFill>
              </a:rPr>
              <a:t>		</a:t>
            </a:r>
          </a:p>
          <a:p>
            <a:pPr marL="393192" lvl="1" indent="0">
              <a:buNone/>
            </a:pPr>
            <a:r>
              <a:rPr lang="en-US" altLang="en-US" sz="3200" b="1" dirty="0">
                <a:solidFill>
                  <a:srgbClr val="3333CC"/>
                </a:solidFill>
              </a:rPr>
              <a:t>	</a:t>
            </a:r>
            <a:r>
              <a:rPr lang="en-US" altLang="en-US" sz="3200" b="1" dirty="0" smtClean="0">
                <a:solidFill>
                  <a:srgbClr val="3333CC"/>
                </a:solidFill>
              </a:rPr>
              <a:t>	</a:t>
            </a:r>
            <a:r>
              <a:rPr lang="en-US" altLang="en-US" sz="3600" b="1" dirty="0" smtClean="0">
                <a:solidFill>
                  <a:srgbClr val="3333CC"/>
                </a:solidFill>
              </a:rPr>
              <a:t>PROMOTIONS!!!!!!!</a:t>
            </a:r>
          </a:p>
          <a:p>
            <a:r>
              <a:rPr lang="en-US" altLang="en-US" sz="3200" dirty="0" smtClean="0"/>
              <a:t>Agency </a:t>
            </a:r>
            <a:r>
              <a:rPr lang="en-US" altLang="en-US" sz="3200" dirty="0"/>
              <a:t>promotion plans </a:t>
            </a:r>
            <a:r>
              <a:rPr lang="en-US" altLang="en-US" sz="3200" u="sng" dirty="0"/>
              <a:t>must</a:t>
            </a:r>
            <a:r>
              <a:rPr lang="en-US" altLang="en-US" sz="3200" dirty="0"/>
              <a:t> provide a mechanism by which employees who are absent because of military service obligations can be considered</a:t>
            </a:r>
            <a:r>
              <a:rPr lang="en-US" altLang="en-US" sz="3200" dirty="0" smtClean="0"/>
              <a:t>.</a:t>
            </a:r>
            <a:endParaRPr lang="en-US" altLang="en-US" sz="3200" dirty="0"/>
          </a:p>
          <a:p>
            <a:pPr marL="0" indent="0">
              <a:buNone/>
            </a:pPr>
            <a:r>
              <a:rPr lang="en-US" altLang="en-US" sz="3200" dirty="0" smtClean="0"/>
              <a:t>               </a:t>
            </a:r>
            <a:r>
              <a:rPr lang="en-US" altLang="en-US" sz="3200" dirty="0" smtClean="0">
                <a:solidFill>
                  <a:srgbClr val="FF0000"/>
                </a:solidFill>
              </a:rPr>
              <a:t>C.F.R</a:t>
            </a:r>
            <a:r>
              <a:rPr lang="en-US" altLang="en-US" sz="3200" dirty="0">
                <a:solidFill>
                  <a:srgbClr val="FF0000"/>
                </a:solidFill>
              </a:rPr>
              <a:t>. § 353.105 </a:t>
            </a:r>
            <a:r>
              <a:rPr lang="en-US" altLang="en-US" sz="3200" dirty="0" smtClean="0">
                <a:solidFill>
                  <a:srgbClr val="FF0000"/>
                </a:solidFill>
              </a:rPr>
              <a:t>6(c)</a:t>
            </a:r>
            <a:endParaRPr lang="en-US" altLang="en-US" sz="3200" dirty="0">
              <a:solidFill>
                <a:srgbClr val="FF0000"/>
              </a:solidFill>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24</a:t>
            </a:fld>
            <a:endParaRPr lang="en-US" dirty="0"/>
          </a:p>
        </p:txBody>
      </p:sp>
    </p:spTree>
    <p:extLst>
      <p:ext uri="{BB962C8B-B14F-4D97-AF65-F5344CB8AC3E}">
        <p14:creationId xmlns:p14="http://schemas.microsoft.com/office/powerpoint/2010/main" val="325585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lnSpcReduction="10000"/>
          </a:bodyPr>
          <a:lstStyle/>
          <a:p>
            <a:pPr marL="907542" lvl="1" indent="-514350">
              <a:buAutoNum type="arabicPeriod" startAt="4"/>
            </a:pPr>
            <a:r>
              <a:rPr lang="en-US" altLang="en-US" sz="3200" dirty="0" smtClean="0"/>
              <a:t>While </a:t>
            </a:r>
            <a:r>
              <a:rPr lang="en-US" altLang="en-US" sz="3200" dirty="0"/>
              <a:t>service member is absent</a:t>
            </a:r>
            <a:r>
              <a:rPr lang="en-US" altLang="en-US" sz="3200" dirty="0" smtClean="0"/>
              <a:t>.</a:t>
            </a:r>
            <a:r>
              <a:rPr lang="en-US" altLang="en-US" sz="3200" dirty="0" smtClean="0">
                <a:solidFill>
                  <a:srgbClr val="3333CC"/>
                </a:solidFill>
              </a:rPr>
              <a:t>	</a:t>
            </a:r>
          </a:p>
          <a:p>
            <a:pPr marL="393192" lvl="1" indent="0">
              <a:buNone/>
            </a:pPr>
            <a:r>
              <a:rPr lang="en-US" altLang="en-US" sz="3200" b="1" dirty="0" smtClean="0">
                <a:solidFill>
                  <a:srgbClr val="3333CC"/>
                </a:solidFill>
              </a:rPr>
              <a:t>   INCIDENTS OR ADVANTAGES</a:t>
            </a:r>
            <a:r>
              <a:rPr lang="en-US" altLang="en-US" sz="3600" b="1" dirty="0" smtClean="0">
                <a:solidFill>
                  <a:srgbClr val="3333CC"/>
                </a:solidFill>
              </a:rPr>
              <a:t>!!!!!!!</a:t>
            </a:r>
          </a:p>
          <a:p>
            <a:pPr marL="393192" lvl="1" indent="0">
              <a:buNone/>
            </a:pPr>
            <a:r>
              <a:rPr lang="en-US" altLang="en-US" sz="3600" dirty="0">
                <a:solidFill>
                  <a:srgbClr val="3333CC"/>
                </a:solidFill>
              </a:rPr>
              <a:t> </a:t>
            </a:r>
            <a:r>
              <a:rPr lang="en-US" altLang="en-US" sz="3200" dirty="0"/>
              <a:t>Agencies </a:t>
            </a:r>
            <a:r>
              <a:rPr lang="en-US" altLang="en-US" sz="3200" u="sng" dirty="0"/>
              <a:t>have an obligation</a:t>
            </a:r>
            <a:r>
              <a:rPr lang="en-US" altLang="en-US" sz="3200" dirty="0"/>
              <a:t> to consider employees absent due to military service for “any incident or advantage of employment” they may have been entitled to if not absent</a:t>
            </a:r>
            <a:r>
              <a:rPr lang="en-US" altLang="en-US" sz="3200" dirty="0" smtClean="0"/>
              <a:t>.</a:t>
            </a:r>
          </a:p>
          <a:p>
            <a:pPr marL="393192" lvl="1" indent="0">
              <a:buNone/>
            </a:pPr>
            <a:r>
              <a:rPr lang="en-US" altLang="en-US" sz="3200" dirty="0"/>
              <a:t>	</a:t>
            </a:r>
            <a:r>
              <a:rPr lang="en-US" altLang="en-US" sz="3200" dirty="0" smtClean="0"/>
              <a:t>	</a:t>
            </a:r>
            <a:r>
              <a:rPr lang="en-US" altLang="en-US" sz="3200" dirty="0"/>
              <a:t>5 C.F.R. § 353.106(c)</a:t>
            </a:r>
          </a:p>
          <a:p>
            <a:pPr marL="393192" lvl="1" indent="0">
              <a:buNone/>
            </a:pPr>
            <a:endParaRPr lang="en-US" alt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25</a:t>
            </a:fld>
            <a:endParaRPr lang="en-US" dirty="0"/>
          </a:p>
        </p:txBody>
      </p:sp>
    </p:spTree>
    <p:extLst>
      <p:ext uri="{BB962C8B-B14F-4D97-AF65-F5344CB8AC3E}">
        <p14:creationId xmlns:p14="http://schemas.microsoft.com/office/powerpoint/2010/main" val="3636072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Five Key Periods and Events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lvl="1" indent="0">
              <a:buNone/>
            </a:pPr>
            <a:r>
              <a:rPr lang="en-US" altLang="en-US" sz="3200" dirty="0" smtClean="0"/>
              <a:t>5. When </a:t>
            </a:r>
            <a:r>
              <a:rPr lang="en-US" altLang="en-US" sz="3200" dirty="0"/>
              <a:t>service member </a:t>
            </a:r>
            <a:r>
              <a:rPr lang="en-US" altLang="en-US" sz="3200" dirty="0" smtClean="0"/>
              <a:t>returns.  </a:t>
            </a:r>
          </a:p>
          <a:p>
            <a:pPr marL="0" lvl="1" indent="0">
              <a:buNone/>
            </a:pPr>
            <a:endParaRPr lang="en-US" altLang="en-US" sz="1800" dirty="0"/>
          </a:p>
          <a:p>
            <a:pPr marL="0" lvl="1" indent="0">
              <a:buNone/>
            </a:pPr>
            <a:r>
              <a:rPr lang="en-US" altLang="en-US" sz="3200" dirty="0" smtClean="0"/>
              <a:t>A Service Member has reemployment rights when:</a:t>
            </a:r>
          </a:p>
          <a:p>
            <a:pPr marL="0">
              <a:buClr>
                <a:schemeClr val="folHlink"/>
              </a:buClr>
              <a:buSzPct val="60000"/>
              <a:buNone/>
            </a:pPr>
            <a:r>
              <a:rPr lang="en-US" altLang="en-US" sz="2800" dirty="0" smtClean="0"/>
              <a:t>a) </a:t>
            </a:r>
            <a:r>
              <a:rPr lang="en-US" altLang="en-US" sz="3000" dirty="0" smtClean="0"/>
              <a:t>Gave </a:t>
            </a:r>
            <a:r>
              <a:rPr lang="en-US" altLang="en-US" sz="3000" u="sng" dirty="0"/>
              <a:t>Advance Notice</a:t>
            </a:r>
            <a:r>
              <a:rPr lang="en-US" altLang="en-US" sz="3000" dirty="0"/>
              <a:t> of Service,</a:t>
            </a:r>
          </a:p>
          <a:p>
            <a:pPr marL="0">
              <a:buClr>
                <a:schemeClr val="folHlink"/>
              </a:buClr>
              <a:buSzPct val="60000"/>
              <a:buNone/>
            </a:pPr>
            <a:r>
              <a:rPr lang="en-US" altLang="en-US" sz="3000" dirty="0" smtClean="0"/>
              <a:t>b) Performs </a:t>
            </a:r>
            <a:r>
              <a:rPr lang="en-US" altLang="en-US" sz="3000" u="sng" dirty="0"/>
              <a:t>Qualifying Service</a:t>
            </a:r>
            <a:r>
              <a:rPr lang="en-US" altLang="en-US" sz="3000" dirty="0"/>
              <a:t>, and</a:t>
            </a:r>
          </a:p>
          <a:p>
            <a:pPr marL="0">
              <a:buClr>
                <a:schemeClr val="folHlink"/>
              </a:buClr>
              <a:buSzPct val="60000"/>
              <a:buNone/>
            </a:pPr>
            <a:r>
              <a:rPr lang="en-US" altLang="en-US" sz="3000" dirty="0" smtClean="0"/>
              <a:t>c) Timely </a:t>
            </a:r>
            <a:r>
              <a:rPr lang="en-US" altLang="en-US" sz="3000" u="sng" dirty="0"/>
              <a:t>Reports</a:t>
            </a:r>
            <a:r>
              <a:rPr lang="en-US" altLang="en-US" sz="3000" dirty="0"/>
              <a:t> for </a:t>
            </a:r>
            <a:r>
              <a:rPr lang="en-US" altLang="en-US" sz="3000" dirty="0" smtClean="0"/>
              <a:t>Duty </a:t>
            </a:r>
            <a:r>
              <a:rPr lang="en-US" altLang="en-US" sz="3000" u="sng" dirty="0" smtClean="0"/>
              <a:t>Requests</a:t>
            </a:r>
            <a:r>
              <a:rPr lang="en-US" altLang="en-US" sz="3000" dirty="0" smtClean="0"/>
              <a:t>  Reemployment</a:t>
            </a:r>
            <a:endParaRPr lang="en-US" altLang="en-US" sz="3000" dirty="0"/>
          </a:p>
          <a:p>
            <a:pPr marL="393192" lvl="1" indent="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26</a:t>
            </a:fld>
            <a:endParaRPr lang="en-US" dirty="0"/>
          </a:p>
        </p:txBody>
      </p:sp>
    </p:spTree>
    <p:extLst>
      <p:ext uri="{BB962C8B-B14F-4D97-AF65-F5344CB8AC3E}">
        <p14:creationId xmlns:p14="http://schemas.microsoft.com/office/powerpoint/2010/main" val="139812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NOTICE REQUIRMENTS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393192" lvl="1" indent="0">
              <a:buNone/>
            </a:pPr>
            <a:r>
              <a:rPr lang="en-US" altLang="en-US" sz="3600" dirty="0" smtClean="0"/>
              <a:t>What kind and how much </a:t>
            </a:r>
            <a:r>
              <a:rPr lang="en-US" altLang="en-US" sz="3600" u="sng" dirty="0" smtClean="0"/>
              <a:t>Advance </a:t>
            </a:r>
            <a:r>
              <a:rPr lang="en-US" altLang="en-US" sz="3600" u="sng" dirty="0"/>
              <a:t>Notice</a:t>
            </a:r>
            <a:r>
              <a:rPr lang="en-US" altLang="en-US" sz="3600" dirty="0"/>
              <a:t> </a:t>
            </a:r>
            <a:r>
              <a:rPr lang="en-US" altLang="en-US" sz="3600" dirty="0" smtClean="0"/>
              <a:t>need the employee provide ?</a:t>
            </a:r>
            <a:endParaRPr lang="en-US" altLang="en-US" sz="3600" dirty="0"/>
          </a:p>
          <a:p>
            <a:pPr>
              <a:buClr>
                <a:schemeClr val="folHlink"/>
              </a:buClr>
              <a:buSzPct val="60000"/>
              <a:buNone/>
            </a:pPr>
            <a:r>
              <a:rPr lang="en-US" altLang="en-US" sz="3600" dirty="0">
                <a:latin typeface="Tahoma" pitchFamily="34" charset="0"/>
              </a:rPr>
              <a:t>	</a:t>
            </a:r>
            <a:endParaRPr lang="en-US" altLang="en-US" sz="3600" dirty="0" smtClean="0">
              <a:latin typeface="Tahoma" pitchFamily="34" charset="0"/>
            </a:endParaRP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27</a:t>
            </a:fld>
            <a:endParaRPr lang="en-US" dirty="0"/>
          </a:p>
        </p:txBody>
      </p:sp>
      <p:pic>
        <p:nvPicPr>
          <p:cNvPr id="5" name="Picture 9" descr="MCj040426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3886200"/>
            <a:ext cx="233045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90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NOTICE REQUIRMENTS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lnSpcReduction="10000"/>
          </a:bodyPr>
          <a:lstStyle/>
          <a:p>
            <a:pPr marL="0" lvl="1" indent="0">
              <a:buNone/>
            </a:pPr>
            <a:r>
              <a:rPr lang="en-US" altLang="en-US" sz="3200" dirty="0" smtClean="0"/>
              <a:t>5. What kind and how much </a:t>
            </a:r>
            <a:r>
              <a:rPr lang="en-US" altLang="en-US" sz="3000" u="sng" dirty="0" smtClean="0"/>
              <a:t>Advance </a:t>
            </a:r>
            <a:r>
              <a:rPr lang="en-US" altLang="en-US" sz="3000" u="sng" dirty="0"/>
              <a:t>Notice</a:t>
            </a:r>
            <a:r>
              <a:rPr lang="en-US" altLang="en-US" sz="3000" dirty="0"/>
              <a:t> </a:t>
            </a:r>
            <a:r>
              <a:rPr lang="en-US" altLang="en-US" sz="3000" dirty="0" smtClean="0"/>
              <a:t>need the employee provide ?</a:t>
            </a:r>
            <a:endParaRPr lang="en-US" altLang="en-US" sz="3000" dirty="0"/>
          </a:p>
          <a:p>
            <a:pPr>
              <a:buClr>
                <a:schemeClr val="folHlink"/>
              </a:buClr>
              <a:buSzPct val="60000"/>
              <a:buNone/>
            </a:pPr>
            <a:r>
              <a:rPr lang="en-US" altLang="en-US" sz="3000" dirty="0"/>
              <a:t>	</a:t>
            </a:r>
            <a:endParaRPr lang="en-US" altLang="en-US" sz="3000" dirty="0" smtClean="0"/>
          </a:p>
          <a:p>
            <a:pPr>
              <a:buClr>
                <a:schemeClr val="folHlink"/>
              </a:buClr>
              <a:buSzPct val="60000"/>
              <a:buNone/>
            </a:pPr>
            <a:r>
              <a:rPr lang="en-US" altLang="en-US" sz="2400" dirty="0" smtClean="0"/>
              <a:t>FORM</a:t>
            </a:r>
            <a:r>
              <a:rPr lang="en-US" altLang="en-US" sz="2400" dirty="0"/>
              <a:t>:  </a:t>
            </a:r>
            <a:r>
              <a:rPr lang="en-US" altLang="en-US" sz="2400" dirty="0" smtClean="0"/>
              <a:t>    Written </a:t>
            </a:r>
            <a:r>
              <a:rPr lang="en-US" altLang="en-US" sz="2400" u="sng" dirty="0"/>
              <a:t>or</a:t>
            </a:r>
            <a:r>
              <a:rPr lang="en-US" altLang="en-US" sz="2400" dirty="0"/>
              <a:t> </a:t>
            </a:r>
            <a:r>
              <a:rPr lang="en-US" altLang="en-US" sz="2400" b="1" dirty="0">
                <a:solidFill>
                  <a:srgbClr val="FF0000"/>
                </a:solidFill>
              </a:rPr>
              <a:t>Verbal</a:t>
            </a:r>
          </a:p>
          <a:p>
            <a:pPr>
              <a:buClr>
                <a:schemeClr val="folHlink"/>
              </a:buClr>
              <a:buSzPct val="60000"/>
              <a:buNone/>
            </a:pPr>
            <a:endParaRPr lang="en-US" altLang="en-US" sz="2400" b="1" dirty="0">
              <a:solidFill>
                <a:srgbClr val="FF0000"/>
              </a:solidFill>
            </a:endParaRPr>
          </a:p>
          <a:p>
            <a:pPr marL="0">
              <a:buClr>
                <a:schemeClr val="folHlink"/>
              </a:buClr>
              <a:buSzPct val="60000"/>
              <a:buNone/>
            </a:pPr>
            <a:r>
              <a:rPr lang="en-US" altLang="en-US" sz="2400" dirty="0" smtClean="0"/>
              <a:t>CONTENT: Notification </a:t>
            </a:r>
            <a:r>
              <a:rPr lang="en-US" altLang="en-US" sz="2400" dirty="0"/>
              <a:t>of military service </a:t>
            </a:r>
            <a:r>
              <a:rPr lang="en-US" altLang="en-US" sz="2400" dirty="0" smtClean="0"/>
              <a:t>or intent  </a:t>
            </a:r>
            <a:r>
              <a:rPr lang="en-US" altLang="en-US" sz="2400" dirty="0"/>
              <a:t>to </a:t>
            </a:r>
            <a:r>
              <a:rPr lang="en-US" altLang="en-US" sz="2400" dirty="0" smtClean="0"/>
              <a:t>perform such service </a:t>
            </a:r>
            <a:r>
              <a:rPr lang="en-US" altLang="en-US" sz="2400" b="1" dirty="0" smtClean="0">
                <a:solidFill>
                  <a:srgbClr val="FF0000"/>
                </a:solidFill>
              </a:rPr>
              <a:t>(</a:t>
            </a:r>
            <a:r>
              <a:rPr lang="en-US" altLang="en-US" sz="2400" b="1" dirty="0">
                <a:solidFill>
                  <a:srgbClr val="FF0000"/>
                </a:solidFill>
              </a:rPr>
              <a:t>No special words)</a:t>
            </a:r>
          </a:p>
          <a:p>
            <a:pPr>
              <a:buClr>
                <a:schemeClr val="folHlink"/>
              </a:buClr>
              <a:buSzPct val="60000"/>
              <a:buNone/>
            </a:pPr>
            <a:endParaRPr lang="en-US" altLang="en-US" sz="2400" b="1" dirty="0">
              <a:solidFill>
                <a:srgbClr val="FF0000"/>
              </a:solidFill>
            </a:endParaRPr>
          </a:p>
          <a:p>
            <a:pPr marL="0">
              <a:buClr>
                <a:schemeClr val="folHlink"/>
              </a:buClr>
              <a:buSzPct val="60000"/>
              <a:buNone/>
            </a:pPr>
            <a:r>
              <a:rPr lang="en-US" altLang="en-US" sz="2400" dirty="0"/>
              <a:t>TIMING:  “In advance of military service</a:t>
            </a:r>
            <a:r>
              <a:rPr lang="en-US" altLang="en-US" sz="2400" dirty="0" smtClean="0"/>
              <a:t>”  </a:t>
            </a:r>
            <a:r>
              <a:rPr lang="en-US" altLang="en-US" sz="2400" b="1" dirty="0" smtClean="0">
                <a:solidFill>
                  <a:srgbClr val="FF0000"/>
                </a:solidFill>
              </a:rPr>
              <a:t>(</a:t>
            </a:r>
            <a:r>
              <a:rPr lang="en-US" altLang="en-US" sz="2400" b="1" dirty="0">
                <a:solidFill>
                  <a:srgbClr val="FF0000"/>
                </a:solidFill>
              </a:rPr>
              <a:t>No specific </a:t>
            </a:r>
            <a:r>
              <a:rPr lang="en-US" altLang="en-US" sz="2400" b="1" dirty="0" smtClean="0">
                <a:solidFill>
                  <a:srgbClr val="FF0000"/>
                </a:solidFill>
              </a:rPr>
              <a:t>time limit</a:t>
            </a:r>
            <a:r>
              <a:rPr lang="en-US" altLang="en-US" sz="2400" b="1" dirty="0">
                <a:solidFill>
                  <a:srgbClr val="FF0000"/>
                </a:solidFill>
              </a:rPr>
              <a:t>)</a:t>
            </a: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28</a:t>
            </a:fld>
            <a:endParaRPr lang="en-US" dirty="0"/>
          </a:p>
        </p:txBody>
      </p:sp>
    </p:spTree>
    <p:extLst>
      <p:ext uri="{BB962C8B-B14F-4D97-AF65-F5344CB8AC3E}">
        <p14:creationId xmlns:p14="http://schemas.microsoft.com/office/powerpoint/2010/main" val="89124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NOTICE REQUIRMENTS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a:buClr>
                <a:schemeClr val="folHlink"/>
              </a:buClr>
              <a:buSzPct val="60000"/>
              <a:buNone/>
            </a:pPr>
            <a:r>
              <a:rPr lang="en-US" sz="4000" dirty="0" smtClean="0"/>
              <a:t>Must the employee provide copies of his or her military orders ?</a:t>
            </a:r>
          </a:p>
          <a:p>
            <a:pPr>
              <a:buClr>
                <a:schemeClr val="folHlink"/>
              </a:buClr>
              <a:buSzPct val="60000"/>
              <a:buNone/>
            </a:pPr>
            <a:endParaRPr lang="en-US" dirty="0"/>
          </a:p>
          <a:p>
            <a:pPr>
              <a:buClr>
                <a:schemeClr val="folHlink"/>
              </a:buClr>
              <a:buSzPct val="60000"/>
              <a:buNone/>
            </a:pPr>
            <a:endParaRPr lang="en-US" dirty="0" smtClean="0"/>
          </a:p>
          <a:p>
            <a:pPr>
              <a:buClr>
                <a:schemeClr val="folHlink"/>
              </a:buClr>
              <a:buSzPct val="60000"/>
              <a:buNone/>
            </a:pPr>
            <a:endParaRPr lang="en-US" dirty="0"/>
          </a:p>
          <a:p>
            <a:pPr>
              <a:buClr>
                <a:schemeClr val="folHlink"/>
              </a:buClr>
              <a:buSzPct val="6000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29</a:t>
            </a:fld>
            <a:endParaRPr lang="en-US" dirty="0"/>
          </a:p>
        </p:txBody>
      </p:sp>
      <p:sp>
        <p:nvSpPr>
          <p:cNvPr id="6" name="Documents"/>
          <p:cNvSpPr>
            <a:spLocks noEditPoints="1" noChangeArrowheads="1"/>
          </p:cNvSpPr>
          <p:nvPr/>
        </p:nvSpPr>
        <p:spPr bwMode="auto">
          <a:xfrm>
            <a:off x="685800" y="4136254"/>
            <a:ext cx="1596593" cy="19621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3585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1734312"/>
          </a:xfrm>
        </p:spPr>
        <p:txBody>
          <a:bodyPr>
            <a:noAutofit/>
          </a:bodyPr>
          <a:lstStyle/>
          <a:p>
            <a:r>
              <a:rPr lang="en-US" sz="4400" b="1" dirty="0" smtClean="0"/>
              <a:t> Announcement !</a:t>
            </a:r>
            <a:r>
              <a:rPr lang="en-US" sz="4400" dirty="0"/>
              <a:t/>
            </a:r>
            <a:br>
              <a:rPr lang="en-US" sz="4400" dirty="0"/>
            </a:br>
            <a:endParaRPr lang="en-US" sz="4400" dirty="0"/>
          </a:p>
        </p:txBody>
      </p:sp>
      <p:sp>
        <p:nvSpPr>
          <p:cNvPr id="3" name="Content Placeholder 2"/>
          <p:cNvSpPr>
            <a:spLocks noGrp="1"/>
          </p:cNvSpPr>
          <p:nvPr>
            <p:ph idx="1"/>
          </p:nvPr>
        </p:nvSpPr>
        <p:spPr/>
        <p:txBody>
          <a:bodyPr>
            <a:normAutofit/>
          </a:bodyPr>
          <a:lstStyle/>
          <a:p>
            <a:pPr marL="0" indent="0">
              <a:buNone/>
            </a:pPr>
            <a:r>
              <a:rPr lang="en-US" sz="2800" dirty="0"/>
              <a:t>The 2018 rating period has begun and ends on Monday, April 1, 2019. Please evaluate your employees’ 2018 performance before the due date. </a:t>
            </a:r>
            <a:r>
              <a:rPr lang="en-US" sz="2800" dirty="0" smtClean="0"/>
              <a:t>See page 27 in the document below to understand </a:t>
            </a:r>
            <a:r>
              <a:rPr lang="en-US" sz="2800" dirty="0"/>
              <a:t>how to begin evaluations.</a:t>
            </a:r>
          </a:p>
          <a:p>
            <a:pPr marL="0" indent="0">
              <a:buNone/>
            </a:pPr>
            <a:r>
              <a:rPr lang="en-US" sz="2800" u="sng" dirty="0" smtClean="0">
                <a:hlinkClick r:id="rId3"/>
              </a:rPr>
              <a:t>https</a:t>
            </a:r>
            <a:r>
              <a:rPr lang="en-US" sz="2800" u="sng" dirty="0">
                <a:hlinkClick r:id="rId3"/>
              </a:rPr>
              <a:t>://nola.gov/getattachment/Civil-Service/Resources/Performance-Management-Training/PERFORM-Demo_CS-Website.pdf</a:t>
            </a:r>
            <a:r>
              <a:rPr lang="en-US" sz="2800" u="sng" dirty="0" smtClean="0">
                <a:hlinkClick r:id="rId3"/>
              </a:rPr>
              <a:t>/</a:t>
            </a: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3</a:t>
            </a:fld>
            <a:endParaRPr lang="en-US" dirty="0"/>
          </a:p>
        </p:txBody>
      </p:sp>
    </p:spTree>
    <p:extLst>
      <p:ext uri="{BB962C8B-B14F-4D97-AF65-F5344CB8AC3E}">
        <p14:creationId xmlns:p14="http://schemas.microsoft.com/office/powerpoint/2010/main" val="299175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NOTICE REQUIRMENTS</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altLang="en-US" sz="2800" b="1" dirty="0">
                <a:solidFill>
                  <a:srgbClr val="FF0000"/>
                </a:solidFill>
                <a:latin typeface="Century Gothic" pitchFamily="34" charset="0"/>
              </a:rPr>
              <a:t>NO</a:t>
            </a:r>
            <a:r>
              <a:rPr lang="en-US" altLang="en-US" sz="2800" b="1" dirty="0" smtClean="0">
                <a:solidFill>
                  <a:srgbClr val="FF0000"/>
                </a:solidFill>
                <a:latin typeface="Century Gothic" pitchFamily="34" charset="0"/>
              </a:rPr>
              <a:t>!  Verbal </a:t>
            </a:r>
            <a:r>
              <a:rPr lang="en-US" altLang="en-US" sz="2800" b="1" dirty="0">
                <a:solidFill>
                  <a:srgbClr val="FF0000"/>
                </a:solidFill>
                <a:latin typeface="Century Gothic" pitchFamily="34" charset="0"/>
              </a:rPr>
              <a:t>Notice is Sufficient</a:t>
            </a:r>
            <a:r>
              <a:rPr lang="en-US" altLang="en-US" sz="2800" b="1" dirty="0">
                <a:solidFill>
                  <a:srgbClr val="A50021"/>
                </a:solidFill>
                <a:latin typeface="Century Gothic" pitchFamily="34" charset="0"/>
              </a:rPr>
              <a:t> </a:t>
            </a:r>
            <a:endParaRPr lang="en-US" altLang="en-US" sz="2800" b="1" dirty="0" smtClean="0">
              <a:solidFill>
                <a:srgbClr val="A50021"/>
              </a:solidFill>
              <a:latin typeface="Century Gothic" pitchFamily="34" charset="0"/>
            </a:endParaRPr>
          </a:p>
          <a:p>
            <a:pPr>
              <a:buFont typeface="Arial" panose="020B0604020202020204" pitchFamily="34" charset="0"/>
              <a:buChar char="•"/>
            </a:pPr>
            <a:endParaRPr lang="en-US" altLang="en-US" sz="2800" b="1" dirty="0" smtClean="0">
              <a:solidFill>
                <a:srgbClr val="A50021"/>
              </a:solidFill>
              <a:latin typeface="Century Gothic" pitchFamily="34" charset="0"/>
            </a:endParaRPr>
          </a:p>
          <a:p>
            <a:pPr>
              <a:buFont typeface="Arial" panose="020B0604020202020204" pitchFamily="34" charset="0"/>
              <a:buChar char="•"/>
            </a:pPr>
            <a:r>
              <a:rPr lang="en-US" altLang="en-US" sz="2800" b="1" dirty="0" smtClean="0">
                <a:latin typeface="Constantia" panose="02030602050306030303" pitchFamily="18" charset="0"/>
              </a:rPr>
              <a:t>An </a:t>
            </a:r>
            <a:r>
              <a:rPr lang="en-US" altLang="en-US" sz="2800" b="1" dirty="0">
                <a:latin typeface="Constantia" panose="02030602050306030303" pitchFamily="18" charset="0"/>
              </a:rPr>
              <a:t>employer may </a:t>
            </a:r>
            <a:r>
              <a:rPr lang="en-US" altLang="en-US" sz="2800" b="1" u="sng" dirty="0">
                <a:latin typeface="Constantia" panose="02030602050306030303" pitchFamily="18" charset="0"/>
              </a:rPr>
              <a:t>not</a:t>
            </a:r>
            <a:r>
              <a:rPr lang="en-US" altLang="en-US" sz="2800" b="1" dirty="0">
                <a:latin typeface="Constantia" panose="02030602050306030303" pitchFamily="18" charset="0"/>
              </a:rPr>
              <a:t> demand a copy of military </a:t>
            </a:r>
            <a:r>
              <a:rPr lang="en-US" altLang="en-US" sz="2800" b="1" dirty="0" smtClean="0">
                <a:latin typeface="Constantia" panose="02030602050306030303" pitchFamily="18" charset="0"/>
              </a:rPr>
              <a:t>orders </a:t>
            </a:r>
            <a:r>
              <a:rPr lang="en-US" altLang="en-US" sz="2800" b="1" dirty="0">
                <a:latin typeface="Constantia" panose="02030602050306030303" pitchFamily="18" charset="0"/>
              </a:rPr>
              <a:t>when employee gives notice</a:t>
            </a:r>
            <a:r>
              <a:rPr lang="en-US" altLang="en-US" sz="2800" b="1" dirty="0" smtClean="0">
                <a:latin typeface="Constantia" panose="02030602050306030303" pitchFamily="18" charset="0"/>
              </a:rPr>
              <a:t>.</a:t>
            </a:r>
            <a:r>
              <a:rPr lang="en-US" altLang="en-US" sz="2800" b="1" dirty="0">
                <a:latin typeface="Constantia" panose="02030602050306030303" pitchFamily="18" charset="0"/>
              </a:rPr>
              <a:t>	</a:t>
            </a:r>
            <a:endParaRPr lang="en-US" altLang="en-US" sz="2800" b="1" dirty="0" smtClean="0">
              <a:latin typeface="Constantia" panose="02030602050306030303" pitchFamily="18" charset="0"/>
            </a:endParaRPr>
          </a:p>
          <a:p>
            <a:pPr>
              <a:buFont typeface="Arial" panose="020B0604020202020204" pitchFamily="34" charset="0"/>
              <a:buChar char="•"/>
            </a:pPr>
            <a:r>
              <a:rPr lang="en-US" altLang="en-US" sz="2800" b="1" dirty="0" smtClean="0">
                <a:solidFill>
                  <a:srgbClr val="FF0000"/>
                </a:solidFill>
                <a:latin typeface="Constantia" panose="02030602050306030303" pitchFamily="18" charset="0"/>
              </a:rPr>
              <a:t>BUT</a:t>
            </a:r>
            <a:r>
              <a:rPr lang="en-US" altLang="en-US" sz="2800" b="1" dirty="0">
                <a:solidFill>
                  <a:srgbClr val="FF0000"/>
                </a:solidFill>
                <a:latin typeface="Constantia" panose="02030602050306030303" pitchFamily="18" charset="0"/>
              </a:rPr>
              <a:t>,</a:t>
            </a:r>
            <a:r>
              <a:rPr lang="en-US" altLang="en-US" sz="2800" b="1" dirty="0">
                <a:latin typeface="Constantia" panose="02030602050306030303" pitchFamily="18" charset="0"/>
              </a:rPr>
              <a:t> if the period of military service </a:t>
            </a:r>
            <a:r>
              <a:rPr lang="en-US" altLang="en-US" sz="2800" b="1" dirty="0" smtClean="0">
                <a:latin typeface="Constantia" panose="02030602050306030303" pitchFamily="18" charset="0"/>
              </a:rPr>
              <a:t>is  </a:t>
            </a:r>
            <a:r>
              <a:rPr lang="en-US" altLang="en-US" sz="2800" b="1" u="sng" dirty="0">
                <a:latin typeface="Constantia" panose="02030602050306030303" pitchFamily="18" charset="0"/>
              </a:rPr>
              <a:t>more than 30 days</a:t>
            </a:r>
            <a:r>
              <a:rPr lang="en-US" altLang="en-US" sz="2800" b="1" dirty="0">
                <a:latin typeface="Constantia" panose="02030602050306030303" pitchFamily="18" charset="0"/>
              </a:rPr>
              <a:t>, the agency may </a:t>
            </a:r>
            <a:r>
              <a:rPr lang="en-US" altLang="en-US" sz="2800" b="1" dirty="0" smtClean="0">
                <a:latin typeface="Constantia" panose="02030602050306030303" pitchFamily="18" charset="0"/>
              </a:rPr>
              <a:t>request </a:t>
            </a:r>
            <a:r>
              <a:rPr lang="en-US" altLang="en-US" sz="2800" b="1" dirty="0">
                <a:latin typeface="Constantia" panose="02030602050306030303" pitchFamily="18" charset="0"/>
              </a:rPr>
              <a:t>orders when the </a:t>
            </a:r>
            <a:r>
              <a:rPr lang="en-US" altLang="en-US" sz="2800" b="1" dirty="0" smtClean="0">
                <a:latin typeface="Constantia" panose="02030602050306030303" pitchFamily="18" charset="0"/>
              </a:rPr>
              <a:t>employee </a:t>
            </a:r>
            <a:r>
              <a:rPr lang="en-US" altLang="en-US" sz="2800" b="1" dirty="0">
                <a:latin typeface="Constantia" panose="02030602050306030303" pitchFamily="18" charset="0"/>
              </a:rPr>
              <a:t>requests reemployment.</a:t>
            </a: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30</a:t>
            </a:fld>
            <a:endParaRPr lang="en-US" dirty="0"/>
          </a:p>
        </p:txBody>
      </p:sp>
    </p:spTree>
    <p:extLst>
      <p:ext uri="{BB962C8B-B14F-4D97-AF65-F5344CB8AC3E}">
        <p14:creationId xmlns:p14="http://schemas.microsoft.com/office/powerpoint/2010/main" val="142439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QUALIFYING SERVICE</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r>
              <a:rPr lang="en-US" altLang="en-US" sz="3200" b="1" dirty="0">
                <a:solidFill>
                  <a:srgbClr val="FF0000"/>
                </a:solidFill>
                <a:latin typeface="Century Gothic" pitchFamily="34" charset="0"/>
              </a:rPr>
              <a:t>Qualifying Service =</a:t>
            </a:r>
          </a:p>
          <a:p>
            <a:pPr marL="0" indent="0">
              <a:buNone/>
            </a:pPr>
            <a:endParaRPr lang="en-US" altLang="en-US" sz="1100" dirty="0">
              <a:latin typeface="Tahoma" pitchFamily="34" charset="0"/>
            </a:endParaRPr>
          </a:p>
          <a:p>
            <a:pPr>
              <a:buClr>
                <a:schemeClr val="folHlink"/>
              </a:buClr>
              <a:buSzPct val="100000"/>
              <a:buFont typeface="Arial" panose="020B0604020202020204" pitchFamily="34" charset="0"/>
              <a:buChar char="•"/>
            </a:pPr>
            <a:r>
              <a:rPr lang="en-US" altLang="en-US" sz="2800" dirty="0">
                <a:latin typeface="Tahoma" pitchFamily="34" charset="0"/>
              </a:rPr>
              <a:t> “Service in the uniformed services”</a:t>
            </a:r>
          </a:p>
          <a:p>
            <a:pPr>
              <a:buClr>
                <a:schemeClr val="folHlink"/>
              </a:buClr>
              <a:buSzPct val="100000"/>
              <a:buFont typeface="Arial" panose="020B0604020202020204" pitchFamily="34" charset="0"/>
              <a:buChar char="•"/>
            </a:pPr>
            <a:endParaRPr lang="en-US" altLang="en-US" sz="1100" dirty="0">
              <a:latin typeface="Tahoma" pitchFamily="34" charset="0"/>
            </a:endParaRPr>
          </a:p>
          <a:p>
            <a:pPr>
              <a:buClr>
                <a:schemeClr val="folHlink"/>
              </a:buClr>
              <a:buSzPct val="100000"/>
              <a:buFont typeface="Arial" panose="020B0604020202020204" pitchFamily="34" charset="0"/>
              <a:buChar char="•"/>
            </a:pPr>
            <a:r>
              <a:rPr lang="en-US" altLang="en-US" sz="2800" dirty="0" smtClean="0">
                <a:latin typeface="Tahoma" pitchFamily="34" charset="0"/>
              </a:rPr>
              <a:t>Discharge </a:t>
            </a:r>
            <a:r>
              <a:rPr lang="en-US" altLang="en-US" sz="2800" dirty="0">
                <a:latin typeface="Tahoma" pitchFamily="34" charset="0"/>
              </a:rPr>
              <a:t>not dishonorable / ”bad conduct” / under “other than honorable conditions”, etc. (See 38 U.S.C. § 4304)</a:t>
            </a:r>
          </a:p>
          <a:p>
            <a:pPr>
              <a:buClr>
                <a:schemeClr val="folHlink"/>
              </a:buClr>
              <a:buSzPct val="100000"/>
              <a:buFont typeface="Arial" panose="020B0604020202020204" pitchFamily="34" charset="0"/>
              <a:buChar char="•"/>
            </a:pPr>
            <a:endParaRPr lang="en-US" altLang="en-US" sz="1100" dirty="0">
              <a:latin typeface="Tahoma" pitchFamily="34" charset="0"/>
            </a:endParaRPr>
          </a:p>
          <a:p>
            <a:pPr>
              <a:buClr>
                <a:schemeClr val="folHlink"/>
              </a:buClr>
              <a:buSzPct val="100000"/>
              <a:buFont typeface="Arial" panose="020B0604020202020204" pitchFamily="34" charset="0"/>
              <a:buChar char="•"/>
            </a:pPr>
            <a:r>
              <a:rPr lang="en-US" altLang="en-US" sz="2800" dirty="0" smtClean="0">
                <a:latin typeface="Tahoma" pitchFamily="34" charset="0"/>
              </a:rPr>
              <a:t>Does </a:t>
            </a:r>
            <a:r>
              <a:rPr lang="en-US" altLang="en-US" sz="2800" dirty="0">
                <a:latin typeface="Tahoma" pitchFamily="34" charset="0"/>
              </a:rPr>
              <a:t>not exceed 5 years</a:t>
            </a:r>
            <a:endParaRPr lang="en-US" altLang="en-US" sz="2800" b="1" dirty="0">
              <a:latin typeface="Century Gothic" pitchFamily="34" charset="0"/>
            </a:endParaRP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31</a:t>
            </a:fld>
            <a:endParaRPr lang="en-US" dirty="0"/>
          </a:p>
        </p:txBody>
      </p:sp>
    </p:spTree>
    <p:extLst>
      <p:ext uri="{BB962C8B-B14F-4D97-AF65-F5344CB8AC3E}">
        <p14:creationId xmlns:p14="http://schemas.microsoft.com/office/powerpoint/2010/main" val="35159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QUALIFYING SERVICE</a:t>
            </a:r>
            <a:r>
              <a:rPr lang="en-US" sz="3600" b="1" dirty="0" smtClean="0"/>
              <a:t> </a:t>
            </a: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r>
              <a:rPr lang="en-US" altLang="en-US" sz="3200" b="1" dirty="0">
                <a:solidFill>
                  <a:srgbClr val="FF0000"/>
                </a:solidFill>
              </a:rPr>
              <a:t>Five-Year Rule:</a:t>
            </a:r>
          </a:p>
          <a:p>
            <a:pPr marL="0" indent="0">
              <a:buNone/>
            </a:pPr>
            <a:r>
              <a:rPr lang="en-US" altLang="en-US" sz="2800" dirty="0" smtClean="0"/>
              <a:t>A </a:t>
            </a:r>
            <a:r>
              <a:rPr lang="en-US" altLang="en-US" sz="2800" dirty="0"/>
              <a:t>service member can be </a:t>
            </a:r>
            <a:r>
              <a:rPr lang="en-US" altLang="en-US" sz="2800" dirty="0" smtClean="0"/>
              <a:t>absent </a:t>
            </a:r>
            <a:r>
              <a:rPr lang="en-US" altLang="en-US" sz="2800" dirty="0"/>
              <a:t>for </a:t>
            </a:r>
            <a:r>
              <a:rPr lang="en-US" altLang="en-US" sz="2800" u="sng" dirty="0"/>
              <a:t>up to 5 years</a:t>
            </a:r>
            <a:r>
              <a:rPr lang="en-US" altLang="en-US" sz="2800" dirty="0"/>
              <a:t> and </a:t>
            </a:r>
            <a:r>
              <a:rPr lang="en-US" altLang="en-US" sz="2800" dirty="0" smtClean="0"/>
              <a:t>still </a:t>
            </a:r>
            <a:r>
              <a:rPr lang="en-US" altLang="en-US" sz="2800" dirty="0"/>
              <a:t>have reemployment rights.</a:t>
            </a:r>
          </a:p>
          <a:p>
            <a:pPr>
              <a:buClr>
                <a:schemeClr val="folHlink"/>
              </a:buClr>
              <a:buSzPct val="100000"/>
              <a:buFont typeface="Arial" panose="020B0604020202020204" pitchFamily="34" charset="0"/>
              <a:buChar char="•"/>
            </a:pPr>
            <a:r>
              <a:rPr lang="en-US" altLang="en-US" sz="2800" dirty="0"/>
              <a:t> The 5 years is a </a:t>
            </a:r>
            <a:r>
              <a:rPr lang="en-US" altLang="en-US" sz="2800" u="sng" dirty="0"/>
              <a:t>cumulative</a:t>
            </a:r>
            <a:r>
              <a:rPr lang="en-US" altLang="en-US" sz="2800" dirty="0"/>
              <a:t> total; it includes  	 both past and present military service.</a:t>
            </a:r>
          </a:p>
          <a:p>
            <a:pPr>
              <a:buClr>
                <a:schemeClr val="folHlink"/>
              </a:buClr>
              <a:buSzPct val="100000"/>
              <a:buFont typeface="Arial" panose="020B0604020202020204" pitchFamily="34" charset="0"/>
              <a:buChar char="•"/>
            </a:pPr>
            <a:r>
              <a:rPr lang="en-US" altLang="en-US" sz="2800" dirty="0"/>
              <a:t> Five years </a:t>
            </a:r>
            <a:r>
              <a:rPr lang="en-US" altLang="en-US" sz="2800" u="sng" dirty="0"/>
              <a:t>per employer</a:t>
            </a:r>
            <a:r>
              <a:rPr lang="en-US" altLang="en-US" sz="2800" dirty="0"/>
              <a:t>. </a:t>
            </a:r>
          </a:p>
          <a:p>
            <a:pPr>
              <a:buClr>
                <a:schemeClr val="folHlink"/>
              </a:buClr>
              <a:buSzPct val="100000"/>
              <a:buFont typeface="Arial" panose="020B0604020202020204" pitchFamily="34" charset="0"/>
              <a:buChar char="•"/>
            </a:pPr>
            <a:r>
              <a:rPr lang="en-US" altLang="en-US" sz="2800" dirty="0"/>
              <a:t> Many </a:t>
            </a:r>
            <a:r>
              <a:rPr lang="en-US" altLang="en-US" sz="2800" u="sng" dirty="0"/>
              <a:t>exceptions</a:t>
            </a:r>
            <a:r>
              <a:rPr lang="en-US" altLang="en-US" sz="2800" dirty="0"/>
              <a:t> </a:t>
            </a:r>
            <a:r>
              <a:rPr lang="en-US" altLang="en-US" sz="2800" dirty="0">
                <a:solidFill>
                  <a:srgbClr val="FF0000"/>
                </a:solidFill>
              </a:rPr>
              <a:t>(See 38 U.S.C. § 4312 (c)).</a:t>
            </a:r>
            <a:endParaRPr lang="en-US" altLang="en-US" sz="2400" b="1" dirty="0">
              <a:solidFill>
                <a:srgbClr val="FF0000"/>
              </a:solidFill>
            </a:endParaRPr>
          </a:p>
          <a:p>
            <a:pPr>
              <a:buClr>
                <a:schemeClr val="folHlink"/>
              </a:buClr>
              <a:buSzPct val="60000"/>
              <a:buNone/>
            </a:pP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32</a:t>
            </a:fld>
            <a:endParaRPr lang="en-US" dirty="0"/>
          </a:p>
        </p:txBody>
      </p:sp>
    </p:spTree>
    <p:extLst>
      <p:ext uri="{BB962C8B-B14F-4D97-AF65-F5344CB8AC3E}">
        <p14:creationId xmlns:p14="http://schemas.microsoft.com/office/powerpoint/2010/main" val="133080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None/>
            </a:pPr>
            <a:r>
              <a:rPr lang="en-US" altLang="en-US" sz="3200" dirty="0"/>
              <a:t>The time period for requesting reemployment depends on the </a:t>
            </a:r>
            <a:r>
              <a:rPr lang="en-US" altLang="en-US" sz="3200" u="sng" dirty="0"/>
              <a:t>length</a:t>
            </a:r>
            <a:r>
              <a:rPr lang="en-US" altLang="en-US" sz="3200" dirty="0"/>
              <a:t> of military service.</a:t>
            </a:r>
          </a:p>
          <a:p>
            <a:pPr marL="0" indent="0">
              <a:buNone/>
            </a:pP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33</a:t>
            </a:fld>
            <a:endParaRPr lang="en-US" dirty="0"/>
          </a:p>
        </p:txBody>
      </p:sp>
      <p:pic>
        <p:nvPicPr>
          <p:cNvPr id="5" name="Picture 9" descr="j02341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966000"/>
            <a:ext cx="1828800" cy="243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53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a:buClr>
                <a:schemeClr val="folHlink"/>
              </a:buClr>
              <a:buSzPct val="60000"/>
              <a:buNone/>
            </a:pPr>
            <a:r>
              <a:rPr lang="en-US" altLang="en-US" sz="3200" b="1" dirty="0"/>
              <a:t>If the period of service was 1-30 days:</a:t>
            </a:r>
          </a:p>
          <a:p>
            <a:pPr marL="0" indent="0" algn="just">
              <a:buClr>
                <a:schemeClr val="folHlink"/>
              </a:buClr>
              <a:buSzPct val="60000"/>
              <a:buNone/>
            </a:pPr>
            <a:r>
              <a:rPr lang="en-US" altLang="en-US" sz="3200" dirty="0"/>
              <a:t>Employee must </a:t>
            </a:r>
            <a:r>
              <a:rPr lang="en-US" altLang="en-US" sz="3200" u="sng" dirty="0"/>
              <a:t>report</a:t>
            </a:r>
            <a:r>
              <a:rPr lang="en-US" altLang="en-US" sz="3200" dirty="0"/>
              <a:t> to work by </a:t>
            </a:r>
            <a:r>
              <a:rPr lang="en-US" altLang="en-US" sz="3200" dirty="0" smtClean="0"/>
              <a:t>the beginning </a:t>
            </a:r>
            <a:r>
              <a:rPr lang="en-US" altLang="en-US" sz="3200" dirty="0"/>
              <a:t>of the first full </a:t>
            </a:r>
            <a:r>
              <a:rPr lang="en-US" altLang="en-US" sz="3200" dirty="0" smtClean="0"/>
              <a:t>regularly </a:t>
            </a:r>
            <a:r>
              <a:rPr lang="en-US" altLang="en-US" sz="3200" dirty="0"/>
              <a:t>scheduled work period </a:t>
            </a:r>
            <a:r>
              <a:rPr lang="en-US" altLang="en-US" sz="3200" dirty="0" smtClean="0"/>
              <a:t>on </a:t>
            </a:r>
            <a:r>
              <a:rPr lang="en-US" altLang="en-US" sz="3200" dirty="0"/>
              <a:t>the first full calendar day after </a:t>
            </a:r>
          </a:p>
          <a:p>
            <a:pPr marL="0" indent="0" algn="just">
              <a:buClr>
                <a:schemeClr val="folHlink"/>
              </a:buClr>
              <a:buSzPct val="60000"/>
              <a:buNone/>
            </a:pPr>
            <a:r>
              <a:rPr lang="en-US" altLang="en-US" sz="3200" dirty="0"/>
              <a:t>completion of service, </a:t>
            </a:r>
            <a:r>
              <a:rPr lang="en-US" altLang="en-US" sz="3200" u="sng" dirty="0"/>
              <a:t>after</a:t>
            </a:r>
            <a:r>
              <a:rPr lang="en-US" altLang="en-US" sz="3200" dirty="0"/>
              <a:t> time for safe</a:t>
            </a:r>
          </a:p>
          <a:p>
            <a:pPr marL="0" indent="0" algn="just">
              <a:buClr>
                <a:schemeClr val="folHlink"/>
              </a:buClr>
              <a:buSzPct val="60000"/>
              <a:buNone/>
            </a:pPr>
            <a:r>
              <a:rPr lang="en-US" altLang="en-US" sz="3200" dirty="0"/>
              <a:t>transportation home, </a:t>
            </a:r>
            <a:r>
              <a:rPr lang="en-US" altLang="en-US" sz="3200" u="sng" dirty="0"/>
              <a:t>plus</a:t>
            </a:r>
            <a:r>
              <a:rPr lang="en-US" altLang="en-US" sz="3200" dirty="0"/>
              <a:t> 8 hours.</a:t>
            </a:r>
          </a:p>
          <a:p>
            <a:pPr marL="0" indent="0">
              <a:buNone/>
            </a:pP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34</a:t>
            </a:fld>
            <a:endParaRPr lang="en-US" dirty="0"/>
          </a:p>
        </p:txBody>
      </p:sp>
    </p:spTree>
    <p:extLst>
      <p:ext uri="{BB962C8B-B14F-4D97-AF65-F5344CB8AC3E}">
        <p14:creationId xmlns:p14="http://schemas.microsoft.com/office/powerpoint/2010/main" val="59059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Clr>
                <a:schemeClr val="folHlink"/>
              </a:buClr>
              <a:buSzPct val="60000"/>
              <a:buNone/>
            </a:pPr>
            <a:r>
              <a:rPr lang="en-US" altLang="en-US" sz="3200" dirty="0"/>
              <a:t>If the period of service was </a:t>
            </a:r>
            <a:r>
              <a:rPr lang="en-US" altLang="en-US" sz="3200" dirty="0" smtClean="0"/>
              <a:t>31-180 days: </a:t>
            </a:r>
          </a:p>
          <a:p>
            <a:pPr>
              <a:buClr>
                <a:schemeClr val="folHlink"/>
              </a:buClr>
              <a:buSzPct val="100000"/>
              <a:buFont typeface="Arial" panose="020B0604020202020204" pitchFamily="34" charset="0"/>
              <a:buChar char="•"/>
            </a:pPr>
            <a:r>
              <a:rPr lang="en-US" altLang="en-US" sz="3200" dirty="0" smtClean="0"/>
              <a:t>Employee </a:t>
            </a:r>
            <a:r>
              <a:rPr lang="en-US" altLang="en-US" sz="3200" dirty="0"/>
              <a:t>has </a:t>
            </a:r>
            <a:r>
              <a:rPr lang="en-US" altLang="en-US" sz="3200" u="sng" dirty="0"/>
              <a:t>14</a:t>
            </a:r>
            <a:r>
              <a:rPr lang="en-US" altLang="en-US" sz="3200" dirty="0"/>
              <a:t> days </a:t>
            </a:r>
            <a:r>
              <a:rPr lang="en-US" altLang="en-US" sz="3200" dirty="0" smtClean="0"/>
              <a:t>to </a:t>
            </a:r>
            <a:r>
              <a:rPr lang="en-US" altLang="en-US" sz="3200" dirty="0"/>
              <a:t>request reemployment</a:t>
            </a:r>
          </a:p>
          <a:p>
            <a:pPr marL="0" indent="0">
              <a:buNone/>
            </a:pP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35</a:t>
            </a:fld>
            <a:endParaRPr lang="en-US" dirty="0"/>
          </a:p>
        </p:txBody>
      </p:sp>
      <p:pic>
        <p:nvPicPr>
          <p:cNvPr id="5122" name="Picture 2" descr="C:\Users\abtrepagnier\AppData\Local\Microsoft\Windows\Temporary Internet Files\Content.IE5\IUZ66MMH\first_day_of_january_calendar_page_0515-0912-3000-1926_SM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88620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2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Clr>
                <a:schemeClr val="folHlink"/>
              </a:buClr>
              <a:buSzPct val="60000"/>
              <a:buNone/>
            </a:pPr>
            <a:r>
              <a:rPr lang="en-US" altLang="en-US" sz="3200" dirty="0"/>
              <a:t>If the period of service was more </a:t>
            </a:r>
            <a:r>
              <a:rPr lang="en-US" altLang="en-US" sz="3200" dirty="0" smtClean="0"/>
              <a:t>than 180 days:</a:t>
            </a:r>
          </a:p>
          <a:p>
            <a:pPr>
              <a:buClr>
                <a:schemeClr val="folHlink"/>
              </a:buClr>
              <a:buSzPct val="100000"/>
              <a:buFont typeface="Arial" panose="020B0604020202020204" pitchFamily="34" charset="0"/>
              <a:buChar char="•"/>
            </a:pPr>
            <a:r>
              <a:rPr lang="en-US" altLang="en-US" sz="3200" dirty="0" smtClean="0"/>
              <a:t>Employee </a:t>
            </a:r>
            <a:r>
              <a:rPr lang="en-US" altLang="en-US" sz="3200" dirty="0"/>
              <a:t>has 90 days to request reemployment</a:t>
            </a:r>
          </a:p>
          <a:p>
            <a:pPr marL="0" indent="0">
              <a:buNone/>
            </a:pP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36</a:t>
            </a:fld>
            <a:endParaRPr lang="en-US" dirty="0"/>
          </a:p>
        </p:txBody>
      </p:sp>
    </p:spTree>
    <p:extLst>
      <p:ext uri="{BB962C8B-B14F-4D97-AF65-F5344CB8AC3E}">
        <p14:creationId xmlns:p14="http://schemas.microsoft.com/office/powerpoint/2010/main" val="234025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indent="0">
              <a:buClr>
                <a:schemeClr val="folHlink"/>
              </a:buClr>
              <a:buSzPct val="60000"/>
              <a:buFont typeface="Wingdings" pitchFamily="2" charset="2"/>
              <a:buNone/>
            </a:pPr>
            <a:r>
              <a:rPr lang="en-US" altLang="en-US" sz="3200" dirty="0">
                <a:latin typeface="Constantia" panose="02030602050306030303" pitchFamily="18" charset="0"/>
              </a:rPr>
              <a:t>What if the employee </a:t>
            </a:r>
            <a:r>
              <a:rPr lang="en-US" altLang="en-US" sz="3200" dirty="0" smtClean="0">
                <a:latin typeface="Constantia" panose="02030602050306030303" pitchFamily="18" charset="0"/>
              </a:rPr>
              <a:t>does </a:t>
            </a:r>
            <a:r>
              <a:rPr lang="en-US" altLang="en-US" sz="3200" dirty="0">
                <a:latin typeface="Constantia" panose="02030602050306030303" pitchFamily="18" charset="0"/>
              </a:rPr>
              <a:t>not return or request </a:t>
            </a:r>
            <a:r>
              <a:rPr lang="en-US" altLang="en-US" sz="3200" dirty="0" smtClean="0">
                <a:latin typeface="Constantia" panose="02030602050306030303" pitchFamily="18" charset="0"/>
              </a:rPr>
              <a:t>reemployment </a:t>
            </a:r>
            <a:r>
              <a:rPr lang="en-US" altLang="en-US" sz="3200" dirty="0">
                <a:latin typeface="Constantia" panose="02030602050306030303" pitchFamily="18" charset="0"/>
              </a:rPr>
              <a:t>in a </a:t>
            </a:r>
            <a:r>
              <a:rPr lang="en-US" altLang="en-US" sz="3200" dirty="0" smtClean="0">
                <a:latin typeface="Constantia" panose="02030602050306030303" pitchFamily="18" charset="0"/>
              </a:rPr>
              <a:t>timely </a:t>
            </a:r>
            <a:r>
              <a:rPr lang="en-US" altLang="en-US" sz="3200" dirty="0">
                <a:latin typeface="Constantia" panose="02030602050306030303" pitchFamily="18" charset="0"/>
              </a:rPr>
              <a:t>manner?</a:t>
            </a:r>
          </a:p>
          <a:p>
            <a:pPr marL="0" indent="0">
              <a:buNone/>
            </a:pPr>
            <a:endParaRPr lang="en-US" sz="3200" dirty="0">
              <a:latin typeface="Constantia" panose="02030602050306030303" pitchFamily="18" charset="0"/>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37</a:t>
            </a:fld>
            <a:endParaRPr lang="en-US" dirty="0"/>
          </a:p>
        </p:txBody>
      </p:sp>
      <p:pic>
        <p:nvPicPr>
          <p:cNvPr id="5" name="Picture 9" descr="MCj040426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3886200"/>
            <a:ext cx="233045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86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a:t>
            </a:r>
            <a:r>
              <a:rPr lang="en-US" sz="4400" b="1" dirty="0" smtClean="0">
                <a:latin typeface="Constantia" panose="02030602050306030303" pitchFamily="18" charset="0"/>
              </a:rPr>
              <a:t>Requesting Reemployment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lgn="just">
              <a:buClr>
                <a:schemeClr val="folHlink"/>
              </a:buClr>
              <a:buSzPct val="60000"/>
              <a:buNone/>
            </a:pPr>
            <a:r>
              <a:rPr lang="en-US" altLang="en-US" sz="3200" dirty="0"/>
              <a:t>The employee </a:t>
            </a:r>
            <a:r>
              <a:rPr lang="en-US" altLang="en-US" sz="3200" dirty="0" smtClean="0"/>
              <a:t>must still </a:t>
            </a:r>
            <a:r>
              <a:rPr lang="en-US" altLang="en-US" sz="3200" dirty="0"/>
              <a:t>be </a:t>
            </a:r>
            <a:r>
              <a:rPr lang="en-US" altLang="en-US" sz="3200" dirty="0" smtClean="0"/>
              <a:t>promptly reemployed but the </a:t>
            </a:r>
            <a:r>
              <a:rPr lang="en-US" altLang="en-US" sz="3200" dirty="0"/>
              <a:t>agency may treat the </a:t>
            </a:r>
            <a:r>
              <a:rPr lang="en-US" altLang="en-US" sz="3200" dirty="0" smtClean="0"/>
              <a:t>delay </a:t>
            </a:r>
            <a:r>
              <a:rPr lang="en-US" altLang="en-US" sz="3200" dirty="0"/>
              <a:t>as an unauthorized </a:t>
            </a:r>
            <a:r>
              <a:rPr lang="en-US" altLang="en-US" sz="3200" dirty="0" smtClean="0"/>
              <a:t>absence </a:t>
            </a:r>
            <a:r>
              <a:rPr lang="en-US" altLang="en-US" sz="3200" dirty="0"/>
              <a:t>and may </a:t>
            </a:r>
            <a:r>
              <a:rPr lang="en-US" altLang="en-US" sz="3200" dirty="0" smtClean="0"/>
              <a:t>consider taking </a:t>
            </a:r>
            <a:r>
              <a:rPr lang="en-US" altLang="en-US" sz="3200" dirty="0"/>
              <a:t>appropriate </a:t>
            </a:r>
            <a:r>
              <a:rPr lang="en-US" altLang="en-US" sz="3200" dirty="0" smtClean="0"/>
              <a:t>disciplinary </a:t>
            </a:r>
            <a:r>
              <a:rPr lang="en-US" altLang="en-US" sz="3200" dirty="0"/>
              <a:t>action, </a:t>
            </a:r>
            <a:r>
              <a:rPr lang="en-US" altLang="en-US" sz="3200" u="sng" dirty="0"/>
              <a:t>if</a:t>
            </a:r>
            <a:r>
              <a:rPr lang="en-US" altLang="en-US" sz="3200" dirty="0"/>
              <a:t> </a:t>
            </a:r>
            <a:r>
              <a:rPr lang="en-US" altLang="en-US" sz="3200" u="sng" dirty="0" smtClean="0"/>
              <a:t>any </a:t>
            </a:r>
            <a:r>
              <a:rPr lang="en-US" altLang="en-US" sz="3200" dirty="0" smtClean="0"/>
              <a:t>(</a:t>
            </a:r>
            <a:r>
              <a:rPr lang="en-US" altLang="en-US" sz="3200" dirty="0"/>
              <a:t>i.e., must be consistent w/treatment of other AWOL employees) </a:t>
            </a:r>
          </a:p>
          <a:p>
            <a:pPr marL="0" indent="0">
              <a:buNone/>
            </a:pPr>
            <a:endParaRPr lang="en-US" sz="3200" dirty="0">
              <a:latin typeface="Constantia" panose="02030602050306030303" pitchFamily="18" charset="0"/>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38</a:t>
            </a:fld>
            <a:endParaRPr lang="en-US" dirty="0"/>
          </a:p>
        </p:txBody>
      </p:sp>
    </p:spTree>
    <p:extLst>
      <p:ext uri="{BB962C8B-B14F-4D97-AF65-F5344CB8AC3E}">
        <p14:creationId xmlns:p14="http://schemas.microsoft.com/office/powerpoint/2010/main" val="168515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Affirmative Defenses to Reemployment</a:t>
            </a:r>
            <a:r>
              <a:rPr lang="en-US" sz="4400" b="1" dirty="0" smtClean="0">
                <a:latin typeface="Constantia" panose="02030602050306030303" pitchFamily="18" charset="0"/>
              </a:rPr>
              <a: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None/>
              <a:defRPr/>
            </a:pPr>
            <a:r>
              <a:rPr lang="en-US" sz="3200" b="1" dirty="0" smtClean="0"/>
              <a:t>Change </a:t>
            </a:r>
            <a:r>
              <a:rPr lang="en-US" sz="3200" b="1" dirty="0"/>
              <a:t>in </a:t>
            </a:r>
            <a:r>
              <a:rPr lang="en-US" sz="3200" b="1" dirty="0" smtClean="0"/>
              <a:t>Employer’s </a:t>
            </a:r>
            <a:r>
              <a:rPr lang="en-US" sz="3200" b="1" dirty="0"/>
              <a:t>Circumstances</a:t>
            </a:r>
          </a:p>
          <a:p>
            <a:pPr marL="0" indent="0">
              <a:buNone/>
              <a:defRPr/>
            </a:pPr>
            <a:r>
              <a:rPr lang="en-US" sz="3200" dirty="0" smtClean="0"/>
              <a:t>making </a:t>
            </a:r>
            <a:r>
              <a:rPr lang="en-US" sz="3200" dirty="0"/>
              <a:t>reemployment </a:t>
            </a:r>
            <a:r>
              <a:rPr lang="en-US" sz="3200" dirty="0" smtClean="0"/>
              <a:t>“</a:t>
            </a:r>
            <a:r>
              <a:rPr lang="en-US" sz="3200" dirty="0"/>
              <a:t>impossible” or “unreasonable</a:t>
            </a:r>
            <a:r>
              <a:rPr lang="en-US" sz="3200" dirty="0" smtClean="0"/>
              <a:t>.”  (bankruptcy etc.)</a:t>
            </a:r>
            <a:endParaRPr lang="en-US" sz="3200" dirty="0"/>
          </a:p>
          <a:p>
            <a:pPr marL="0" indent="0">
              <a:buNone/>
            </a:pPr>
            <a:endParaRPr lang="en-US" sz="3200" dirty="0">
              <a:latin typeface="Constantia" panose="02030602050306030303" pitchFamily="18" charset="0"/>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39</a:t>
            </a:fld>
            <a:endParaRPr lang="en-US" dirty="0"/>
          </a:p>
        </p:txBody>
      </p:sp>
      <p:pic>
        <p:nvPicPr>
          <p:cNvPr id="6147" name="Picture 3" descr="C:\Users\abtrepagnier\AppData\Local\Microsoft\Windows\Temporary Internet Files\Content.IE5\IUZ66MMH\Closed-Sig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3962400"/>
            <a:ext cx="3625850" cy="2738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9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543800" cy="3276600"/>
          </a:xfrm>
        </p:spPr>
        <p:txBody>
          <a:bodyPr>
            <a:noAutofit/>
          </a:bodyPr>
          <a:lstStyle/>
          <a:p>
            <a:r>
              <a:rPr lang="en-US" sz="5400" b="1" dirty="0" smtClean="0"/>
              <a:t>FACTS ABOUT USERRA</a:t>
            </a:r>
            <a:r>
              <a:rPr lang="en-US" sz="4400" b="1" dirty="0" smtClean="0"/>
              <a:t/>
            </a:r>
            <a:br>
              <a:rPr lang="en-US" sz="4400" b="1" dirty="0" smtClean="0"/>
            </a:br>
            <a:r>
              <a:rPr lang="en-US" sz="4400" dirty="0" smtClean="0"/>
              <a:t/>
            </a:r>
            <a:br>
              <a:rPr lang="en-US" sz="4400" dirty="0" smtClean="0"/>
            </a:br>
            <a:endParaRPr lang="en-US" sz="4400" dirty="0"/>
          </a:p>
        </p:txBody>
      </p:sp>
      <p:sp>
        <p:nvSpPr>
          <p:cNvPr id="3" name="Content Placeholder 2"/>
          <p:cNvSpPr>
            <a:spLocks noGrp="1"/>
          </p:cNvSpPr>
          <p:nvPr>
            <p:ph idx="1"/>
          </p:nvPr>
        </p:nvSpPr>
        <p:spPr/>
        <p:txBody>
          <a:bodyPr>
            <a:normAutofit/>
          </a:bodyPr>
          <a:lstStyle/>
          <a:p>
            <a:pPr marL="0" indent="0">
              <a:buNone/>
            </a:pPr>
            <a:endParaRPr lang="en-US" sz="2800" b="1" dirty="0" smtClean="0"/>
          </a:p>
          <a:p>
            <a:pPr marL="0" indent="0">
              <a:buNone/>
            </a:pPr>
            <a:endParaRPr lang="en-US" sz="2800" b="1" dirty="0" smtClean="0"/>
          </a:p>
          <a:p>
            <a:pPr marL="0" indent="0">
              <a:buNone/>
            </a:pPr>
            <a:r>
              <a:rPr lang="en-US" sz="2800" b="1" dirty="0" smtClean="0"/>
              <a:t>USERRA </a:t>
            </a:r>
            <a:r>
              <a:rPr lang="en-US" sz="2800" b="1" dirty="0"/>
              <a:t>Covers A</a:t>
            </a:r>
            <a:r>
              <a:rPr lang="en-US" sz="2800" b="1" i="1" dirty="0"/>
              <a:t>ll</a:t>
            </a:r>
            <a:r>
              <a:rPr lang="en-US" sz="2800" b="1" dirty="0"/>
              <a:t> Employers:</a:t>
            </a:r>
            <a:r>
              <a:rPr lang="en-US" sz="2800" dirty="0"/>
              <a:t> USERRA complainants can sue </a:t>
            </a:r>
            <a:r>
              <a:rPr lang="en-US" sz="2800" i="1" dirty="0"/>
              <a:t>any</a:t>
            </a:r>
            <a:r>
              <a:rPr lang="en-US" sz="2800" dirty="0"/>
              <a:t> employer, no matter how big or small, public or private. "[A]n employer with only one employee is covered..." </a:t>
            </a:r>
            <a:r>
              <a:rPr lang="en-US" sz="2800" i="1" dirty="0"/>
              <a:t>20 C.F.R. sec. 1002.34.(a)</a:t>
            </a:r>
            <a:r>
              <a:rPr lang="en-US" sz="2800" dirty="0"/>
              <a:t>.</a:t>
            </a:r>
            <a:br>
              <a:rPr lang="en-US" sz="2800" dirty="0"/>
            </a:br>
            <a:endParaRPr lang="en-US" sz="2800" dirty="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4</a:t>
            </a:fld>
            <a:endParaRPr lang="en-US" dirty="0"/>
          </a:p>
        </p:txBody>
      </p:sp>
    </p:spTree>
    <p:extLst>
      <p:ext uri="{BB962C8B-B14F-4D97-AF65-F5344CB8AC3E}">
        <p14:creationId xmlns:p14="http://schemas.microsoft.com/office/powerpoint/2010/main" val="339036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Affirmative Defenses to Reemployment</a:t>
            </a:r>
            <a:r>
              <a:rPr lang="en-US" sz="4400" b="1" dirty="0" smtClean="0">
                <a:latin typeface="Constantia" panose="02030602050306030303" pitchFamily="18" charset="0"/>
              </a:rPr>
              <a: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None/>
              <a:defRPr/>
            </a:pPr>
            <a:r>
              <a:rPr lang="en-US" sz="3200" b="1" dirty="0" smtClean="0"/>
              <a:t>Injured Service Members</a:t>
            </a:r>
            <a:endParaRPr lang="en-US" sz="3200" b="1" dirty="0"/>
          </a:p>
          <a:p>
            <a:pPr marL="0" indent="0">
              <a:buNone/>
              <a:defRPr/>
            </a:pPr>
            <a:endParaRPr lang="en-US" sz="3200" dirty="0" smtClean="0"/>
          </a:p>
          <a:p>
            <a:pPr marL="0" indent="0">
              <a:buNone/>
              <a:defRPr/>
            </a:pPr>
            <a:r>
              <a:rPr lang="en-US" sz="3200" dirty="0" smtClean="0"/>
              <a:t>“Re-employing injured serviceman would create “undue hardship.”</a:t>
            </a: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40</a:t>
            </a:fld>
            <a:endParaRPr lang="en-US" dirty="0"/>
          </a:p>
        </p:txBody>
      </p:sp>
    </p:spTree>
    <p:extLst>
      <p:ext uri="{BB962C8B-B14F-4D97-AF65-F5344CB8AC3E}">
        <p14:creationId xmlns:p14="http://schemas.microsoft.com/office/powerpoint/2010/main" val="1552847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Reemployment Rights</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None/>
              <a:defRPr/>
            </a:pPr>
            <a:endParaRPr lang="en-US" sz="2800" dirty="0" smtClean="0">
              <a:effectLst>
                <a:outerShdw blurRad="38100" dist="38100" dir="2700000" algn="tl">
                  <a:srgbClr val="C0C0C0"/>
                </a:outerShdw>
              </a:effectLst>
              <a:latin typeface="Constantia" panose="02030602050306030303" pitchFamily="18" charset="0"/>
            </a:endParaRPr>
          </a:p>
          <a:p>
            <a:pPr marL="0" indent="0">
              <a:buNone/>
              <a:defRPr/>
            </a:pPr>
            <a:r>
              <a:rPr lang="en-US" sz="2800" dirty="0" smtClean="0"/>
              <a:t>To what position is the position entitled to be reemployed ?</a:t>
            </a:r>
          </a:p>
          <a:p>
            <a:pPr marL="0" indent="0">
              <a:buNone/>
              <a:defRPr/>
            </a:pPr>
            <a:endParaRPr lang="en-US" sz="2800" b="1" dirty="0">
              <a:effectLst>
                <a:outerShdw blurRad="38100" dist="38100" dir="2700000" algn="tl">
                  <a:srgbClr val="C0C0C0"/>
                </a:outerShdw>
              </a:effectLst>
              <a:latin typeface="Constantia" panose="02030602050306030303" pitchFamily="18" charset="0"/>
            </a:endParaRPr>
          </a:p>
          <a:p>
            <a:pPr marL="0" indent="0">
              <a:buNone/>
              <a:defRPr/>
            </a:pPr>
            <a:endParaRPr lang="en-US" sz="2800" b="1" dirty="0" smtClean="0">
              <a:effectLst>
                <a:outerShdw blurRad="38100" dist="38100" dir="2700000" algn="tl">
                  <a:srgbClr val="C0C0C0"/>
                </a:outerShdw>
              </a:effectLst>
              <a:latin typeface="Tahoma" pitchFamily="34" charset="0"/>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41</a:t>
            </a:fld>
            <a:endParaRPr lang="en-US" dirty="0"/>
          </a:p>
        </p:txBody>
      </p:sp>
      <p:pic>
        <p:nvPicPr>
          <p:cNvPr id="5" name="Picture 9" descr="MCj0404263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3886200"/>
            <a:ext cx="233045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115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Reemployment Rights</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indent="0">
              <a:buClr>
                <a:schemeClr val="folHlink"/>
              </a:buClr>
              <a:buSzPct val="60000"/>
              <a:buNone/>
            </a:pPr>
            <a:r>
              <a:rPr lang="en-US" altLang="en-US" sz="2800" dirty="0" smtClean="0"/>
              <a:t>When </a:t>
            </a:r>
            <a:r>
              <a:rPr lang="en-US" altLang="en-US" sz="2800" dirty="0"/>
              <a:t>determining the </a:t>
            </a:r>
            <a:r>
              <a:rPr lang="en-US" altLang="en-US" sz="2800" dirty="0" smtClean="0"/>
              <a:t>position, the </a:t>
            </a:r>
            <a:r>
              <a:rPr lang="en-US" altLang="en-US" sz="2800" dirty="0">
                <a:solidFill>
                  <a:srgbClr val="FF0000"/>
                </a:solidFill>
              </a:rPr>
              <a:t>“</a:t>
            </a:r>
            <a:r>
              <a:rPr lang="en-US" altLang="en-US" sz="2800" dirty="0" smtClean="0">
                <a:solidFill>
                  <a:srgbClr val="FF0000"/>
                </a:solidFill>
              </a:rPr>
              <a:t>escalator principle</a:t>
            </a:r>
            <a:r>
              <a:rPr lang="en-US" altLang="en-US" sz="2800" dirty="0">
                <a:solidFill>
                  <a:srgbClr val="FF0000"/>
                </a:solidFill>
              </a:rPr>
              <a:t>”</a:t>
            </a:r>
            <a:r>
              <a:rPr lang="en-US" altLang="en-US" sz="2800" dirty="0">
                <a:solidFill>
                  <a:schemeClr val="hlink"/>
                </a:solidFill>
              </a:rPr>
              <a:t> </a:t>
            </a:r>
            <a:r>
              <a:rPr lang="en-US" altLang="en-US" sz="2800" dirty="0"/>
              <a:t>applies.  </a:t>
            </a:r>
            <a:r>
              <a:rPr lang="en-US" altLang="en-US" sz="2800" dirty="0" smtClean="0"/>
              <a:t>That </a:t>
            </a:r>
            <a:r>
              <a:rPr lang="en-US" altLang="en-US" sz="2800" dirty="0"/>
              <a:t>means employers </a:t>
            </a:r>
            <a:r>
              <a:rPr lang="en-US" altLang="en-US" sz="2800" dirty="0" smtClean="0"/>
              <a:t>must look at where </a:t>
            </a:r>
            <a:r>
              <a:rPr lang="en-US" altLang="en-US" sz="2800" dirty="0"/>
              <a:t>employee “would have been”</a:t>
            </a:r>
          </a:p>
          <a:p>
            <a:pPr indent="0">
              <a:buClr>
                <a:schemeClr val="folHlink"/>
              </a:buClr>
              <a:buSzPct val="60000"/>
              <a:buNone/>
            </a:pPr>
            <a:r>
              <a:rPr lang="en-US" altLang="en-US" sz="2800" dirty="0"/>
              <a:t>had he or she </a:t>
            </a:r>
            <a:r>
              <a:rPr lang="en-US" altLang="en-US" sz="2800" dirty="0" smtClean="0"/>
              <a:t>remained continuously employed (including </a:t>
            </a:r>
            <a:r>
              <a:rPr lang="en-US" altLang="en-US" sz="2800" dirty="0"/>
              <a:t>career “ups” and “</a:t>
            </a:r>
            <a:r>
              <a:rPr lang="en-US" altLang="en-US" sz="2800" dirty="0" smtClean="0"/>
              <a:t>downs)</a:t>
            </a:r>
            <a:endParaRPr lang="en-US" sz="2800" b="1"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42</a:t>
            </a:fld>
            <a:endParaRPr lang="en-US" dirty="0"/>
          </a:p>
        </p:txBody>
      </p:sp>
      <p:pic>
        <p:nvPicPr>
          <p:cNvPr id="6" name="Picture 9" descr="MCPE03845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267200"/>
            <a:ext cx="2138362"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424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Other Reemployment Rights</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Clr>
                <a:schemeClr val="folHlink"/>
              </a:buClr>
              <a:buSzPct val="60000"/>
              <a:buNone/>
            </a:pPr>
            <a:r>
              <a:rPr lang="en-US" altLang="en-US" sz="2800" dirty="0" smtClean="0"/>
              <a:t>		</a:t>
            </a:r>
            <a:r>
              <a:rPr lang="en-US" altLang="en-US" sz="4000" b="1" dirty="0" smtClean="0"/>
              <a:t>SENIORITY</a:t>
            </a:r>
          </a:p>
          <a:p>
            <a:pPr marL="0" indent="0">
              <a:buClr>
                <a:schemeClr val="folHlink"/>
              </a:buClr>
              <a:buSzPct val="60000"/>
              <a:buNone/>
            </a:pPr>
            <a:endParaRPr lang="en-US" altLang="en-US" sz="2800" dirty="0"/>
          </a:p>
          <a:p>
            <a:pPr>
              <a:buClr>
                <a:schemeClr val="folHlink"/>
              </a:buClr>
              <a:buSzPct val="60000"/>
              <a:buFont typeface="Arial" panose="020B0604020202020204" pitchFamily="34" charset="0"/>
              <a:buChar char="•"/>
            </a:pPr>
            <a:r>
              <a:rPr lang="en-US" altLang="en-US" sz="2800" dirty="0" smtClean="0"/>
              <a:t>Credit toward time in </a:t>
            </a:r>
            <a:r>
              <a:rPr lang="en-US" altLang="en-US" sz="2800" dirty="0" smtClean="0">
                <a:solidFill>
                  <a:srgbClr val="FF0000"/>
                </a:solidFill>
              </a:rPr>
              <a:t>probationary status</a:t>
            </a:r>
            <a:endParaRPr lang="en-US" altLang="en-US" sz="2800" dirty="0" smtClean="0"/>
          </a:p>
          <a:p>
            <a:pPr>
              <a:buClr>
                <a:schemeClr val="folHlink"/>
              </a:buClr>
              <a:buSzPct val="60000"/>
              <a:buFont typeface="Arial" panose="020B0604020202020204" pitchFamily="34" charset="0"/>
              <a:buChar char="•"/>
            </a:pPr>
            <a:r>
              <a:rPr lang="en-US" altLang="en-US" sz="2800" dirty="0" smtClean="0"/>
              <a:t>Credit </a:t>
            </a:r>
            <a:r>
              <a:rPr lang="en-US" altLang="en-US" sz="2800" dirty="0"/>
              <a:t>toward leave </a:t>
            </a:r>
            <a:r>
              <a:rPr lang="en-US" altLang="en-US" sz="2800" dirty="0">
                <a:solidFill>
                  <a:srgbClr val="FF0000"/>
                </a:solidFill>
              </a:rPr>
              <a:t>accrual rate</a:t>
            </a:r>
            <a:r>
              <a:rPr lang="en-US" altLang="en-US" sz="2800" dirty="0"/>
              <a:t> category</a:t>
            </a:r>
          </a:p>
          <a:p>
            <a:pPr>
              <a:buClr>
                <a:schemeClr val="folHlink"/>
              </a:buClr>
              <a:buSzPct val="60000"/>
              <a:buFont typeface="Arial" panose="020B0604020202020204" pitchFamily="34" charset="0"/>
              <a:buChar char="•"/>
            </a:pPr>
            <a:r>
              <a:rPr lang="en-US" altLang="en-US" sz="2800" dirty="0" smtClean="0"/>
              <a:t>(</a:t>
            </a:r>
            <a:r>
              <a:rPr lang="en-US" altLang="en-US" sz="2800" u="sng" dirty="0"/>
              <a:t>but not</a:t>
            </a:r>
            <a:r>
              <a:rPr lang="en-US" altLang="en-US" sz="2800" dirty="0"/>
              <a:t> leave accrual while absent)</a:t>
            </a:r>
          </a:p>
          <a:p>
            <a:pPr>
              <a:buClr>
                <a:schemeClr val="folHlink"/>
              </a:buClr>
              <a:buSzPct val="60000"/>
              <a:buFont typeface="Arial" panose="020B0604020202020204" pitchFamily="34" charset="0"/>
              <a:buChar char="•"/>
            </a:pPr>
            <a:r>
              <a:rPr lang="en-US" altLang="en-US" sz="2800" dirty="0" smtClean="0">
                <a:solidFill>
                  <a:srgbClr val="FF0000"/>
                </a:solidFill>
              </a:rPr>
              <a:t>Anything </a:t>
            </a:r>
            <a:r>
              <a:rPr lang="en-US" altLang="en-US" sz="2800" dirty="0">
                <a:solidFill>
                  <a:srgbClr val="FF0000"/>
                </a:solidFill>
              </a:rPr>
              <a:t>else</a:t>
            </a:r>
            <a:r>
              <a:rPr lang="en-US" altLang="en-US" sz="2800" dirty="0"/>
              <a:t> that is tied to the employee’s longevity at the workplace</a:t>
            </a:r>
          </a:p>
          <a:p>
            <a:pPr>
              <a:buClr>
                <a:schemeClr val="folHlink"/>
              </a:buClr>
              <a:buSzPct val="60000"/>
              <a:buNone/>
            </a:pPr>
            <a:endParaRPr lang="en-US" sz="2800" b="1" dirty="0" smtClean="0">
              <a:effectLst>
                <a:outerShdw blurRad="38100" dist="38100" dir="2700000" algn="tl">
                  <a:srgbClr val="C0C0C0"/>
                </a:outerShdw>
              </a:effectLst>
              <a:latin typeface="Tahoma" pitchFamily="34" charset="0"/>
            </a:endParaRPr>
          </a:p>
        </p:txBody>
      </p:sp>
      <p:sp>
        <p:nvSpPr>
          <p:cNvPr id="4" name="Slide Number Placeholder 3"/>
          <p:cNvSpPr>
            <a:spLocks noGrp="1"/>
          </p:cNvSpPr>
          <p:nvPr>
            <p:ph type="sldNum" sz="quarter" idx="12"/>
          </p:nvPr>
        </p:nvSpPr>
        <p:spPr/>
        <p:txBody>
          <a:bodyPr/>
          <a:lstStyle/>
          <a:p>
            <a:fld id="{0C0DA087-9907-4CF7-8BC1-ECE209FB2F70}" type="slidenum">
              <a:rPr lang="en-US" smtClean="0"/>
              <a:t>43</a:t>
            </a:fld>
            <a:endParaRPr lang="en-US" dirty="0"/>
          </a:p>
        </p:txBody>
      </p:sp>
    </p:spTree>
    <p:extLst>
      <p:ext uri="{BB962C8B-B14F-4D97-AF65-F5344CB8AC3E}">
        <p14:creationId xmlns:p14="http://schemas.microsoft.com/office/powerpoint/2010/main" val="152011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39112"/>
          </a:xfrm>
        </p:spPr>
        <p:txBody>
          <a:bodyPr>
            <a:noAutofit/>
          </a:bodyPr>
          <a:lstStyle/>
          <a:p>
            <a:r>
              <a:rPr lang="en-US" sz="4400" b="1" dirty="0" smtClean="0"/>
              <a:t> Other Reemployment Rights</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Clr>
                <a:schemeClr val="folHlink"/>
              </a:buClr>
              <a:buSzPct val="60000"/>
              <a:buNone/>
            </a:pPr>
            <a:r>
              <a:rPr lang="en-US" altLang="en-US" sz="2800" dirty="0" smtClean="0"/>
              <a:t>	Protection Against Discharge</a:t>
            </a:r>
            <a:endParaRPr lang="en-US" altLang="en-US" sz="4000" b="1" dirty="0" smtClean="0"/>
          </a:p>
          <a:p>
            <a:pPr marL="0" indent="0">
              <a:buClr>
                <a:schemeClr val="folHlink"/>
              </a:buClr>
              <a:buSzPct val="60000"/>
              <a:buNone/>
            </a:pPr>
            <a:endParaRPr lang="en-US" altLang="en-US" sz="2800" dirty="0"/>
          </a:p>
          <a:p>
            <a:pPr>
              <a:buFont typeface="Arial" panose="020B0604020202020204" pitchFamily="34" charset="0"/>
              <a:buChar char="•"/>
            </a:pPr>
            <a:r>
              <a:rPr lang="en-US" altLang="en-US" sz="2800" dirty="0" smtClean="0">
                <a:solidFill>
                  <a:srgbClr val="FF0000"/>
                </a:solidFill>
                <a:sym typeface="Wingdings 3"/>
              </a:rPr>
              <a:t>Except for Cause</a:t>
            </a:r>
          </a:p>
          <a:p>
            <a:pPr>
              <a:buClr>
                <a:schemeClr val="folHlink"/>
              </a:buClr>
              <a:buSzPct val="60000"/>
              <a:buFont typeface="Arial" panose="020B0604020202020204" pitchFamily="34" charset="0"/>
              <a:buChar char="•"/>
            </a:pPr>
            <a:endParaRPr lang="en-US" altLang="en-US" sz="2800" dirty="0" smtClean="0">
              <a:solidFill>
                <a:srgbClr val="FF0000"/>
              </a:solidFill>
              <a:sym typeface="Wingdings 3"/>
            </a:endParaRPr>
          </a:p>
          <a:p>
            <a:pPr>
              <a:buFont typeface="Arial" panose="020B0604020202020204" pitchFamily="34" charset="0"/>
              <a:buChar char="•"/>
            </a:pPr>
            <a:r>
              <a:rPr lang="en-US" altLang="en-US" sz="2800" dirty="0"/>
              <a:t>For 6 months if absence was for 31-180 days.</a:t>
            </a:r>
          </a:p>
          <a:p>
            <a:pPr>
              <a:buFont typeface="Arial" panose="020B0604020202020204" pitchFamily="34" charset="0"/>
              <a:buChar char="•"/>
            </a:pPr>
            <a:endParaRPr lang="en-US" altLang="en-US" sz="2800" dirty="0"/>
          </a:p>
          <a:p>
            <a:pPr>
              <a:buFont typeface="Arial" panose="020B0604020202020204" pitchFamily="34" charset="0"/>
              <a:buChar char="•"/>
            </a:pPr>
            <a:r>
              <a:rPr lang="en-US" altLang="en-US" sz="2800" dirty="0"/>
              <a:t>For 12 months if absence was &gt;180 days.</a:t>
            </a:r>
          </a:p>
          <a:p>
            <a:pPr marL="0" indent="0">
              <a:buClr>
                <a:schemeClr val="folHlink"/>
              </a:buClr>
              <a:buSzPct val="60000"/>
              <a:buNone/>
            </a:pPr>
            <a:endParaRPr lang="en-US" altLang="en-US" sz="2800" dirty="0" smtClean="0"/>
          </a:p>
        </p:txBody>
      </p:sp>
      <p:sp>
        <p:nvSpPr>
          <p:cNvPr id="4" name="Slide Number Placeholder 3"/>
          <p:cNvSpPr>
            <a:spLocks noGrp="1"/>
          </p:cNvSpPr>
          <p:nvPr>
            <p:ph type="sldNum" sz="quarter" idx="12"/>
          </p:nvPr>
        </p:nvSpPr>
        <p:spPr/>
        <p:txBody>
          <a:bodyPr/>
          <a:lstStyle/>
          <a:p>
            <a:fld id="{0C0DA087-9907-4CF7-8BC1-ECE209FB2F70}" type="slidenum">
              <a:rPr lang="en-US" smtClean="0"/>
              <a:t>44</a:t>
            </a:fld>
            <a:endParaRPr lang="en-US" dirty="0"/>
          </a:p>
        </p:txBody>
      </p:sp>
    </p:spTree>
    <p:extLst>
      <p:ext uri="{BB962C8B-B14F-4D97-AF65-F5344CB8AC3E}">
        <p14:creationId xmlns:p14="http://schemas.microsoft.com/office/powerpoint/2010/main" val="79391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USERRA Enforcement</a:t>
            </a:r>
            <a:r>
              <a:rPr lang="en-US" sz="4400" b="1" dirty="0" smtClean="0">
                <a:latin typeface="Constantia" panose="02030602050306030303" pitchFamily="18" charset="0"/>
              </a:rPr>
              <a:t> </a:t>
            </a:r>
            <a:r>
              <a:rPr lang="en-US" sz="4400" dirty="0" smtClean="0">
                <a:latin typeface="Constantia" panose="02030602050306030303" pitchFamily="18" charset="0"/>
              </a:rPr>
              <a:t/>
            </a:r>
            <a:br>
              <a:rPr lang="en-US" sz="4400" dirty="0" smtClean="0">
                <a:latin typeface="Constantia" panose="02030602050306030303" pitchFamily="18" charset="0"/>
              </a:rPr>
            </a:br>
            <a:endParaRPr lang="en-US" sz="4400" dirty="0">
              <a:latin typeface="Constantia" panose="02030602050306030303" pitchFamily="18" charset="0"/>
            </a:endParaRPr>
          </a:p>
        </p:txBody>
      </p:sp>
      <p:sp>
        <p:nvSpPr>
          <p:cNvPr id="3" name="Content Placeholder 2"/>
          <p:cNvSpPr>
            <a:spLocks noGrp="1"/>
          </p:cNvSpPr>
          <p:nvPr>
            <p:ph idx="1"/>
          </p:nvPr>
        </p:nvSpPr>
        <p:spPr>
          <a:xfrm>
            <a:off x="381000" y="2209800"/>
            <a:ext cx="8305800" cy="4267200"/>
          </a:xfrm>
        </p:spPr>
        <p:txBody>
          <a:bodyPr>
            <a:normAutofit/>
          </a:bodyPr>
          <a:lstStyle/>
          <a:p>
            <a:pPr marL="0" indent="0">
              <a:buNone/>
            </a:pPr>
            <a:r>
              <a:rPr lang="en-US" altLang="en-US" sz="3200" dirty="0"/>
              <a:t>The U.S. Department of Labor, Veterans Employment and Training Service (VETS) investigates and attempts to resolve USERRA claims.</a:t>
            </a:r>
          </a:p>
          <a:p>
            <a:pPr marL="0" indent="0">
              <a:buNone/>
            </a:pPr>
            <a:endParaRPr lang="en-US" sz="3200" dirty="0"/>
          </a:p>
        </p:txBody>
      </p:sp>
      <p:sp>
        <p:nvSpPr>
          <p:cNvPr id="4" name="Slide Number Placeholder 3"/>
          <p:cNvSpPr>
            <a:spLocks noGrp="1"/>
          </p:cNvSpPr>
          <p:nvPr>
            <p:ph type="sldNum" sz="quarter" idx="12"/>
          </p:nvPr>
        </p:nvSpPr>
        <p:spPr/>
        <p:txBody>
          <a:bodyPr/>
          <a:lstStyle/>
          <a:p>
            <a:fld id="{0C0DA087-9907-4CF7-8BC1-ECE209FB2F70}" type="slidenum">
              <a:rPr lang="en-US" smtClean="0"/>
              <a:t>45</a:t>
            </a:fld>
            <a:endParaRPr lang="en-US" dirty="0"/>
          </a:p>
        </p:txBody>
      </p:sp>
      <p:pic>
        <p:nvPicPr>
          <p:cNvPr id="5" name="Picture 7" descr="usa_1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648200"/>
            <a:ext cx="2286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DOL Logo"/>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343400"/>
            <a:ext cx="1619250" cy="1695450"/>
          </a:xfrm>
          <a:prstGeom prst="rect">
            <a:avLst/>
          </a:prstGeom>
          <a:noFill/>
          <a:ln>
            <a:noFill/>
          </a:ln>
        </p:spPr>
      </p:pic>
    </p:spTree>
    <p:extLst>
      <p:ext uri="{BB962C8B-B14F-4D97-AF65-F5344CB8AC3E}">
        <p14:creationId xmlns:p14="http://schemas.microsoft.com/office/powerpoint/2010/main" val="21762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Questions ?</a:t>
            </a:r>
            <a:r>
              <a:rPr lang="en-US" sz="4400" dirty="0"/>
              <a:t/>
            </a:r>
            <a:br>
              <a:rPr lang="en-US" sz="4400" dirty="0"/>
            </a:br>
            <a:endParaRPr lang="en-US" sz="4400" dirty="0"/>
          </a:p>
        </p:txBody>
      </p:sp>
      <p:sp>
        <p:nvSpPr>
          <p:cNvPr id="3" name="Content Placeholder 2"/>
          <p:cNvSpPr>
            <a:spLocks noGrp="1"/>
          </p:cNvSpPr>
          <p:nvPr>
            <p:ph idx="1"/>
          </p:nvPr>
        </p:nvSpPr>
        <p:spPr>
          <a:xfrm>
            <a:off x="457200" y="1981200"/>
            <a:ext cx="8229600" cy="4495800"/>
          </a:xfrm>
        </p:spPr>
        <p:txBody>
          <a:bodyPr>
            <a:normAutofit/>
          </a:bodyPr>
          <a:lstStyle/>
          <a:p>
            <a:pPr marL="0" indent="0" algn="just">
              <a:buNone/>
            </a:pPr>
            <a:endParaRPr lang="en-US" dirty="0" smtClean="0">
              <a:latin typeface="+mj-lt"/>
            </a:endParaRPr>
          </a:p>
          <a:p>
            <a:pPr marL="0" indent="0" algn="just">
              <a:buNone/>
            </a:pPr>
            <a:r>
              <a:rPr lang="en-US" dirty="0" smtClean="0">
                <a:latin typeface="+mj-lt"/>
              </a:rPr>
              <a:t> </a:t>
            </a:r>
            <a:endParaRPr lang="en-US" sz="3600" dirty="0"/>
          </a:p>
        </p:txBody>
      </p:sp>
      <p:sp>
        <p:nvSpPr>
          <p:cNvPr id="4" name="Slide Number Placeholder 3"/>
          <p:cNvSpPr>
            <a:spLocks noGrp="1"/>
          </p:cNvSpPr>
          <p:nvPr>
            <p:ph type="sldNum" sz="quarter" idx="12"/>
          </p:nvPr>
        </p:nvSpPr>
        <p:spPr/>
        <p:txBody>
          <a:bodyPr/>
          <a:lstStyle/>
          <a:p>
            <a:fld id="{0C0DA087-9907-4CF7-8BC1-ECE209FB2F70}" type="slidenum">
              <a:rPr lang="en-US" smtClean="0"/>
              <a:t>46</a:t>
            </a:fld>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2438400"/>
            <a:ext cx="38481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104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543800" cy="3276600"/>
          </a:xfrm>
        </p:spPr>
        <p:txBody>
          <a:bodyPr>
            <a:noAutofit/>
          </a:bodyPr>
          <a:lstStyle/>
          <a:p>
            <a:r>
              <a:rPr lang="en-US" sz="5400" b="1" dirty="0" smtClean="0"/>
              <a:t>FACTS ABOUT USERRA</a:t>
            </a:r>
            <a:r>
              <a:rPr lang="en-US" sz="4400" b="1" dirty="0" smtClean="0"/>
              <a:t/>
            </a:r>
            <a:br>
              <a:rPr lang="en-US" sz="4400" b="1" dirty="0" smtClean="0"/>
            </a:br>
            <a:r>
              <a:rPr lang="en-US" sz="4400" dirty="0" smtClean="0"/>
              <a:t/>
            </a:r>
            <a:br>
              <a:rPr lang="en-US" sz="4400" dirty="0" smtClean="0"/>
            </a:br>
            <a:endParaRPr lang="en-US" sz="4400" dirty="0"/>
          </a:p>
        </p:txBody>
      </p:sp>
      <p:sp>
        <p:nvSpPr>
          <p:cNvPr id="3" name="Content Placeholder 2"/>
          <p:cNvSpPr>
            <a:spLocks noGrp="1"/>
          </p:cNvSpPr>
          <p:nvPr>
            <p:ph idx="1"/>
          </p:nvPr>
        </p:nvSpPr>
        <p:spPr>
          <a:xfrm>
            <a:off x="457200" y="1905000"/>
            <a:ext cx="8229600" cy="4389120"/>
          </a:xfrm>
        </p:spPr>
        <p:txBody>
          <a:bodyPr>
            <a:normAutofit/>
          </a:bodyPr>
          <a:lstStyle/>
          <a:p>
            <a:pPr marL="0" indent="0">
              <a:buNone/>
            </a:pPr>
            <a:endParaRPr lang="en-US" sz="2800" b="1" dirty="0" smtClean="0"/>
          </a:p>
          <a:p>
            <a:pPr marL="0" indent="0">
              <a:buNone/>
            </a:pPr>
            <a:r>
              <a:rPr lang="en-US" sz="2800" b="1" dirty="0"/>
              <a:t>No Statute of Limitations:</a:t>
            </a:r>
            <a:r>
              <a:rPr lang="en-US" sz="2800" dirty="0"/>
              <a:t> There is no statute of limitations to bring a suit. The cause of action could have </a:t>
            </a:r>
            <a:r>
              <a:rPr lang="en-US" sz="2800" dirty="0" err="1"/>
              <a:t>occured</a:t>
            </a:r>
            <a:r>
              <a:rPr lang="en-US" sz="2800" dirty="0"/>
              <a:t> 15 days ago, or 15 </a:t>
            </a:r>
            <a:r>
              <a:rPr lang="en-US" sz="2800" i="1" dirty="0"/>
              <a:t>years</a:t>
            </a:r>
            <a:r>
              <a:rPr lang="en-US" sz="2800" dirty="0"/>
              <a:t> ago. See the case of </a:t>
            </a:r>
            <a:r>
              <a:rPr lang="en-US" sz="2800" i="1" dirty="0">
                <a:hlinkClick r:id="rId3" tooltip="Mock v City of Rome"/>
              </a:rPr>
              <a:t>Mock v. City of Rome</a:t>
            </a:r>
            <a:r>
              <a:rPr lang="en-US" sz="2800" dirty="0"/>
              <a:t> where the time in question was 18 years...</a:t>
            </a:r>
            <a:endParaRPr lang="en-US" sz="2800" b="1" dirty="0" smtClean="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5</a:t>
            </a:fld>
            <a:endParaRPr lang="en-US" dirty="0"/>
          </a:p>
        </p:txBody>
      </p:sp>
      <p:pic>
        <p:nvPicPr>
          <p:cNvPr id="5" name="Picture 4" descr="https://tse2.mm.bing.net/th?id=OIP.6ASG3b6loijfci4vGLBMyQAAAA&amp;pid=15.1&amp;P=0&amp;w=239&amp;h=159">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172200" y="4495800"/>
            <a:ext cx="2286000" cy="1905000"/>
          </a:xfrm>
          <a:prstGeom prst="rect">
            <a:avLst/>
          </a:prstGeom>
          <a:noFill/>
          <a:ln>
            <a:noFill/>
          </a:ln>
        </p:spPr>
      </p:pic>
    </p:spTree>
    <p:extLst>
      <p:ext uri="{BB962C8B-B14F-4D97-AF65-F5344CB8AC3E}">
        <p14:creationId xmlns:p14="http://schemas.microsoft.com/office/powerpoint/2010/main" val="408588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543800" cy="3276600"/>
          </a:xfrm>
        </p:spPr>
        <p:txBody>
          <a:bodyPr>
            <a:noAutofit/>
          </a:bodyPr>
          <a:lstStyle/>
          <a:p>
            <a:r>
              <a:rPr lang="en-US" sz="5400" b="1" dirty="0" smtClean="0"/>
              <a:t>FACTS ABOUT USERRA</a:t>
            </a:r>
            <a:r>
              <a:rPr lang="en-US" sz="4400" b="1" dirty="0" smtClean="0"/>
              <a:t/>
            </a:r>
            <a:br>
              <a:rPr lang="en-US" sz="4400" b="1" dirty="0" smtClean="0"/>
            </a:br>
            <a:r>
              <a:rPr lang="en-US" sz="4400" dirty="0" smtClean="0"/>
              <a:t/>
            </a:r>
            <a:br>
              <a:rPr lang="en-US" sz="4400" dirty="0" smtClean="0"/>
            </a:br>
            <a:endParaRPr lang="en-US" sz="4400" dirty="0"/>
          </a:p>
        </p:txBody>
      </p:sp>
      <p:sp>
        <p:nvSpPr>
          <p:cNvPr id="3" name="Content Placeholder 2"/>
          <p:cNvSpPr>
            <a:spLocks noGrp="1"/>
          </p:cNvSpPr>
          <p:nvPr>
            <p:ph idx="1"/>
          </p:nvPr>
        </p:nvSpPr>
        <p:spPr>
          <a:xfrm>
            <a:off x="457200" y="1905000"/>
            <a:ext cx="8229600" cy="4389120"/>
          </a:xfrm>
        </p:spPr>
        <p:txBody>
          <a:bodyPr>
            <a:normAutofit/>
          </a:bodyPr>
          <a:lstStyle/>
          <a:p>
            <a:pPr marL="0" indent="0">
              <a:buNone/>
            </a:pPr>
            <a:endParaRPr lang="en-US" sz="2800" b="1" dirty="0" smtClean="0"/>
          </a:p>
          <a:p>
            <a:pPr marL="0" indent="0">
              <a:buNone/>
            </a:pPr>
            <a:r>
              <a:rPr lang="en-US" b="1" dirty="0"/>
              <a:t>Personal Liability:</a:t>
            </a:r>
            <a:r>
              <a:rPr lang="en-US" dirty="0"/>
              <a:t> According to the federal court in </a:t>
            </a:r>
            <a:r>
              <a:rPr lang="en-US" i="1" dirty="0">
                <a:hlinkClick r:id="rId3" tooltip="SSGT   Baldo   Bello's USERRA  Lawsuit against the Village of  Skokie"/>
              </a:rPr>
              <a:t>Bello v. Village of Skokie</a:t>
            </a:r>
            <a:r>
              <a:rPr lang="en-US" i="1" dirty="0"/>
              <a:t>,</a:t>
            </a:r>
            <a:r>
              <a:rPr lang="en-US" dirty="0"/>
              <a:t> USERRA gives military plaintiffs the power to sue his or her employer </a:t>
            </a:r>
            <a:r>
              <a:rPr lang="en-US" i="1" dirty="0"/>
              <a:t>personally</a:t>
            </a:r>
            <a:r>
              <a:rPr lang="en-US" dirty="0"/>
              <a:t> for acts that were taken in accordance with official business actions. In other words, employees of an employer who discriminate on the job are liable personally under USERRA. This is perhaps USERRA's most important provision.</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6</a:t>
            </a:fld>
            <a:endParaRPr lang="en-US" dirty="0"/>
          </a:p>
        </p:txBody>
      </p:sp>
    </p:spTree>
    <p:extLst>
      <p:ext uri="{BB962C8B-B14F-4D97-AF65-F5344CB8AC3E}">
        <p14:creationId xmlns:p14="http://schemas.microsoft.com/office/powerpoint/2010/main" val="23513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543800" cy="3276600"/>
          </a:xfrm>
        </p:spPr>
        <p:txBody>
          <a:bodyPr>
            <a:noAutofit/>
          </a:bodyPr>
          <a:lstStyle/>
          <a:p>
            <a:r>
              <a:rPr lang="en-US" sz="5400" b="1" dirty="0" smtClean="0"/>
              <a:t>FACTS ABOUT USERRA</a:t>
            </a:r>
            <a:r>
              <a:rPr lang="en-US" sz="4400" b="1" dirty="0" smtClean="0"/>
              <a:t/>
            </a:r>
            <a:br>
              <a:rPr lang="en-US" sz="4400" b="1" dirty="0" smtClean="0"/>
            </a:br>
            <a:r>
              <a:rPr lang="en-US" sz="4400" dirty="0" smtClean="0"/>
              <a:t/>
            </a:r>
            <a:br>
              <a:rPr lang="en-US" sz="4400" dirty="0" smtClean="0"/>
            </a:br>
            <a:endParaRPr lang="en-US" sz="4400" dirty="0"/>
          </a:p>
        </p:txBody>
      </p:sp>
      <p:sp>
        <p:nvSpPr>
          <p:cNvPr id="3" name="Content Placeholder 2"/>
          <p:cNvSpPr>
            <a:spLocks noGrp="1"/>
          </p:cNvSpPr>
          <p:nvPr>
            <p:ph idx="1"/>
          </p:nvPr>
        </p:nvSpPr>
        <p:spPr>
          <a:xfrm>
            <a:off x="457200" y="1905000"/>
            <a:ext cx="8229600" cy="4389120"/>
          </a:xfrm>
        </p:spPr>
        <p:txBody>
          <a:bodyPr>
            <a:normAutofit/>
          </a:bodyPr>
          <a:lstStyle/>
          <a:p>
            <a:pPr marL="0" indent="0">
              <a:buNone/>
            </a:pPr>
            <a:endParaRPr lang="en-US" sz="2800" b="1" dirty="0" smtClean="0"/>
          </a:p>
          <a:p>
            <a:pPr marL="0" indent="0">
              <a:buNone/>
            </a:pPr>
            <a:r>
              <a:rPr lang="en-US" sz="2800" b="1" dirty="0"/>
              <a:t>Possible Entitlements to Promotions:</a:t>
            </a:r>
            <a:r>
              <a:rPr lang="en-US" sz="2800" dirty="0"/>
              <a:t> The law also requires that a returning military employee be placed in the position that he would have been had he not been a veteran. Therefore, making him "whole" might require not only a re-hiring, but a promotion and raise as well.</a:t>
            </a:r>
            <a:endParaRPr lang="en-US" sz="2800" b="1" dirty="0" smtClean="0"/>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7</a:t>
            </a:fld>
            <a:endParaRPr lang="en-US" dirty="0"/>
          </a:p>
        </p:txBody>
      </p:sp>
      <p:pic>
        <p:nvPicPr>
          <p:cNvPr id="2050" name="Picture 2" descr="C:\Users\abtrepagnier\AppData\Local\Microsoft\Windows\Temporary Internet Files\Content.IE5\42PRGRE4\payrais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4648200"/>
            <a:ext cx="3276600" cy="1810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51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2115312"/>
          </a:xfrm>
        </p:spPr>
        <p:txBody>
          <a:bodyPr>
            <a:noAutofit/>
          </a:bodyPr>
          <a:lstStyle/>
          <a:p>
            <a:r>
              <a:rPr lang="en-US" sz="4400" b="1" dirty="0" smtClean="0"/>
              <a:t>      </a:t>
            </a:r>
            <a:r>
              <a:rPr lang="en-US" sz="6000" b="1" dirty="0" smtClean="0"/>
              <a:t>What Is USERRA ? </a:t>
            </a:r>
            <a:r>
              <a:rPr lang="en-US" sz="6000" dirty="0"/>
              <a:t/>
            </a:r>
            <a:br>
              <a:rPr lang="en-US" sz="6000" dirty="0"/>
            </a:br>
            <a:endParaRPr lang="en-US" sz="6000" dirty="0"/>
          </a:p>
        </p:txBody>
      </p:sp>
      <p:sp>
        <p:nvSpPr>
          <p:cNvPr id="3" name="Content Placeholder 2"/>
          <p:cNvSpPr>
            <a:spLocks noGrp="1"/>
          </p:cNvSpPr>
          <p:nvPr>
            <p:ph idx="1"/>
          </p:nvPr>
        </p:nvSpPr>
        <p:spPr>
          <a:xfrm>
            <a:off x="304800" y="1935480"/>
            <a:ext cx="8382000" cy="4846320"/>
          </a:xfrm>
        </p:spPr>
        <p:txBody>
          <a:bodyPr>
            <a:normAutofit/>
          </a:bodyPr>
          <a:lstStyle/>
          <a:p>
            <a:pPr>
              <a:buClr>
                <a:schemeClr val="folHlink"/>
              </a:buClr>
              <a:buSzPct val="60000"/>
              <a:buNone/>
            </a:pPr>
            <a:r>
              <a:rPr lang="en-US" altLang="en-US" sz="3200" dirty="0" smtClean="0">
                <a:latin typeface="Tahoma" pitchFamily="34" charset="0"/>
              </a:rPr>
              <a:t>	</a:t>
            </a:r>
          </a:p>
          <a:p>
            <a:pPr algn="just">
              <a:buClr>
                <a:schemeClr val="folHlink"/>
              </a:buClr>
              <a:buSzPct val="60000"/>
              <a:buNone/>
            </a:pPr>
            <a:r>
              <a:rPr lang="en-US" altLang="en-US" sz="3600" dirty="0" smtClean="0">
                <a:latin typeface="Tahoma" pitchFamily="34" charset="0"/>
              </a:rPr>
              <a:t>	</a:t>
            </a:r>
            <a:r>
              <a:rPr lang="en-US" altLang="en-US" sz="3600" dirty="0" smtClean="0"/>
              <a:t>Its </a:t>
            </a:r>
            <a:r>
              <a:rPr lang="en-US" altLang="en-US" sz="3600" dirty="0"/>
              <a:t>a federal statute </a:t>
            </a:r>
            <a:r>
              <a:rPr lang="en-US" altLang="en-US" sz="3600" dirty="0" smtClean="0"/>
              <a:t> (</a:t>
            </a:r>
            <a:r>
              <a:rPr lang="en-US" altLang="en-US" sz="3600" dirty="0"/>
              <a:t>38 U.S.C. § </a:t>
            </a:r>
            <a:r>
              <a:rPr lang="en-US" altLang="en-US" sz="3600" dirty="0" smtClean="0"/>
              <a:t>4301) that </a:t>
            </a:r>
            <a:r>
              <a:rPr lang="en-US" altLang="en-US" sz="3600" dirty="0"/>
              <a:t>protects the civilian</a:t>
            </a:r>
            <a:r>
              <a:rPr lang="en-US" altLang="en-US" sz="3600" dirty="0">
                <a:solidFill>
                  <a:srgbClr val="FFFF00"/>
                </a:solidFill>
              </a:rPr>
              <a:t> </a:t>
            </a:r>
            <a:r>
              <a:rPr lang="en-US" altLang="en-US" sz="3600" dirty="0" smtClean="0">
                <a:solidFill>
                  <a:srgbClr val="FF0000"/>
                </a:solidFill>
              </a:rPr>
              <a:t>employment </a:t>
            </a:r>
            <a:r>
              <a:rPr lang="en-US" altLang="en-US" sz="3600" dirty="0" smtClean="0"/>
              <a:t>and</a:t>
            </a:r>
            <a:r>
              <a:rPr lang="en-US" altLang="en-US" sz="3600" dirty="0" smtClean="0">
                <a:solidFill>
                  <a:srgbClr val="000099"/>
                </a:solidFill>
              </a:rPr>
              <a:t> </a:t>
            </a:r>
            <a:r>
              <a:rPr lang="en-US" altLang="en-US" sz="3600" dirty="0">
                <a:solidFill>
                  <a:srgbClr val="FF0000"/>
                </a:solidFill>
              </a:rPr>
              <a:t>reemployment</a:t>
            </a:r>
            <a:r>
              <a:rPr lang="en-US" altLang="en-US" sz="3600" dirty="0">
                <a:solidFill>
                  <a:srgbClr val="FFFF00"/>
                </a:solidFill>
              </a:rPr>
              <a:t> </a:t>
            </a:r>
            <a:r>
              <a:rPr lang="en-US" altLang="en-US" sz="3600" dirty="0"/>
              <a:t>rights of persons who are or have been members of a </a:t>
            </a:r>
            <a:r>
              <a:rPr lang="en-US" altLang="en-US" sz="3600" dirty="0">
                <a:solidFill>
                  <a:srgbClr val="FF0000"/>
                </a:solidFill>
              </a:rPr>
              <a:t>“uniformed service</a:t>
            </a:r>
            <a:r>
              <a:rPr lang="en-US" sz="3600" dirty="0" smtClean="0"/>
              <a:t>.” </a:t>
            </a:r>
          </a:p>
          <a:p>
            <a:pPr marL="0" indent="0" algn="just">
              <a:buNone/>
            </a:pPr>
            <a:endParaRPr lang="en-US" sz="4000"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8</a:t>
            </a:fld>
            <a:endParaRPr lang="en-US" dirty="0"/>
          </a:p>
        </p:txBody>
      </p:sp>
    </p:spTree>
    <p:extLst>
      <p:ext uri="{BB962C8B-B14F-4D97-AF65-F5344CB8AC3E}">
        <p14:creationId xmlns:p14="http://schemas.microsoft.com/office/powerpoint/2010/main" val="146970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4088"/>
            <a:ext cx="8153400" cy="1734312"/>
          </a:xfrm>
        </p:spPr>
        <p:txBody>
          <a:bodyPr>
            <a:noAutofit/>
          </a:bodyPr>
          <a:lstStyle/>
          <a:p>
            <a:r>
              <a:rPr lang="en-US" sz="4400" b="1" dirty="0" smtClean="0"/>
              <a:t>     Three Purposes of USERRA  </a:t>
            </a:r>
            <a:r>
              <a:rPr lang="en-US" sz="4400" dirty="0"/>
              <a:t/>
            </a:r>
            <a:br>
              <a:rPr lang="en-US" sz="4400" dirty="0"/>
            </a:br>
            <a:endParaRPr lang="en-US" sz="4400" dirty="0"/>
          </a:p>
        </p:txBody>
      </p:sp>
      <p:sp>
        <p:nvSpPr>
          <p:cNvPr id="3" name="Content Placeholder 2"/>
          <p:cNvSpPr>
            <a:spLocks noGrp="1"/>
          </p:cNvSpPr>
          <p:nvPr>
            <p:ph idx="1"/>
          </p:nvPr>
        </p:nvSpPr>
        <p:spPr/>
        <p:txBody>
          <a:bodyPr>
            <a:normAutofit/>
          </a:bodyPr>
          <a:lstStyle/>
          <a:p>
            <a:endParaRPr lang="en-US" dirty="0"/>
          </a:p>
          <a:p>
            <a:pPr>
              <a:buClr>
                <a:schemeClr val="folHlink"/>
              </a:buClr>
              <a:buSzPct val="60000"/>
              <a:buNone/>
            </a:pPr>
            <a:r>
              <a:rPr lang="en-US" dirty="0" smtClean="0"/>
              <a:t>1</a:t>
            </a:r>
            <a:r>
              <a:rPr lang="en-US" sz="3600" dirty="0" smtClean="0"/>
              <a:t>.  </a:t>
            </a:r>
            <a:r>
              <a:rPr lang="en-US" altLang="en-US" sz="3600" u="sng" dirty="0" smtClean="0"/>
              <a:t>Encourage non-career military </a:t>
            </a:r>
            <a:r>
              <a:rPr lang="en-US" altLang="en-US" sz="3600" u="sng" dirty="0"/>
              <a:t>service</a:t>
            </a:r>
            <a:r>
              <a:rPr lang="en-US" altLang="en-US" sz="3600" dirty="0"/>
              <a:t> by </a:t>
            </a:r>
            <a:r>
              <a:rPr lang="en-US" altLang="en-US" sz="3600" dirty="0" smtClean="0"/>
              <a:t>reducing the </a:t>
            </a:r>
            <a:r>
              <a:rPr lang="en-US" altLang="en-US" sz="3600" dirty="0"/>
              <a:t>disadvantages to civilian </a:t>
            </a:r>
            <a:r>
              <a:rPr lang="en-US" altLang="en-US" sz="3600" dirty="0" smtClean="0"/>
              <a:t>careers </a:t>
            </a:r>
            <a:r>
              <a:rPr lang="en-US" altLang="en-US" sz="3600" dirty="0"/>
              <a:t>that result from such </a:t>
            </a:r>
            <a:r>
              <a:rPr lang="en-US" altLang="en-US" sz="3600" dirty="0" smtClean="0"/>
              <a:t>service</a:t>
            </a:r>
            <a:r>
              <a:rPr lang="en-US" altLang="en-US" sz="3600" dirty="0"/>
              <a:t>.</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0C0DA087-9907-4CF7-8BC1-ECE209FB2F70}" type="slidenum">
              <a:rPr lang="en-US" smtClean="0"/>
              <a:t>9</a:t>
            </a:fld>
            <a:endParaRPr lang="en-US" dirty="0"/>
          </a:p>
        </p:txBody>
      </p:sp>
      <p:pic>
        <p:nvPicPr>
          <p:cNvPr id="5" name="Picture 7" descr="usa_1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495800"/>
            <a:ext cx="31003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81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108644</TotalTime>
  <Words>1333</Words>
  <Application>Microsoft Office PowerPoint</Application>
  <PresentationFormat>On-screen Show (4:3)</PresentationFormat>
  <Paragraphs>330</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Calibri</vt:lpstr>
      <vt:lpstr>Century Gothic</vt:lpstr>
      <vt:lpstr>Constantia</vt:lpstr>
      <vt:lpstr>Tahoma</vt:lpstr>
      <vt:lpstr>Wingdings</vt:lpstr>
      <vt:lpstr>Wingdings 2</vt:lpstr>
      <vt:lpstr>Wingdings 3</vt:lpstr>
      <vt:lpstr>Flow</vt:lpstr>
      <vt:lpstr>The Uniformed Services Employment and Reemployment Rights Act (USERRA)  </vt:lpstr>
      <vt:lpstr> Agenda  </vt:lpstr>
      <vt:lpstr> Announcement ! </vt:lpstr>
      <vt:lpstr>FACTS ABOUT USERRA  </vt:lpstr>
      <vt:lpstr>FACTS ABOUT USERRA  </vt:lpstr>
      <vt:lpstr>FACTS ABOUT USERRA  </vt:lpstr>
      <vt:lpstr>FACTS ABOUT USERRA  </vt:lpstr>
      <vt:lpstr>      What Is USERRA ?  </vt:lpstr>
      <vt:lpstr>     Three Purposes of USERRA   </vt:lpstr>
      <vt:lpstr>     Three Purposes of USERRA   </vt:lpstr>
      <vt:lpstr>     Three Purposes of USERRA ?  </vt:lpstr>
      <vt:lpstr>    What are Uniformed Services ?  </vt:lpstr>
      <vt:lpstr>    Can you name this group ?  </vt:lpstr>
      <vt:lpstr>    “Uniformed Service Coverage Includes: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Five Key Periods and Events  </vt:lpstr>
      <vt:lpstr>  USERRA NOTICE REQUIRMENTS  </vt:lpstr>
      <vt:lpstr>  USERRA NOTICE REQUIRMENTS  </vt:lpstr>
      <vt:lpstr>  USERRA NOTICE REQUIRMENTS  </vt:lpstr>
      <vt:lpstr>  USERRA NOTICE REQUIRMENTS  </vt:lpstr>
      <vt:lpstr>  USERRA QUALIFYING SERVICE  </vt:lpstr>
      <vt:lpstr>  USERRA QUALIFYING SERVICE  </vt:lpstr>
      <vt:lpstr> Requesting Reemployment  </vt:lpstr>
      <vt:lpstr> Requesting Reemployment  </vt:lpstr>
      <vt:lpstr> Requesting Reemployment  </vt:lpstr>
      <vt:lpstr> Requesting Reemployment  </vt:lpstr>
      <vt:lpstr> Requesting Reemployment  </vt:lpstr>
      <vt:lpstr> Requesting Reemployment  </vt:lpstr>
      <vt:lpstr> Affirmative Defenses to Reemployment  </vt:lpstr>
      <vt:lpstr> Affirmative Defenses to Reemployment  </vt:lpstr>
      <vt:lpstr> Reemployment Rights </vt:lpstr>
      <vt:lpstr> Reemployment Rights </vt:lpstr>
      <vt:lpstr> Other Reemployment Rights </vt:lpstr>
      <vt:lpstr> Other Reemployment Rights </vt:lpstr>
      <vt:lpstr> USERRA Enforcement  </vt:lpstr>
      <vt:lpstr>     Questions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and Compensation Training</dc:title>
  <dc:creator>Lisa M. Hudson</dc:creator>
  <cp:lastModifiedBy>Amy B. Trepagnier</cp:lastModifiedBy>
  <cp:revision>492</cp:revision>
  <cp:lastPrinted>2019-02-26T18:11:24Z</cp:lastPrinted>
  <dcterms:created xsi:type="dcterms:W3CDTF">2017-02-21T18:24:16Z</dcterms:created>
  <dcterms:modified xsi:type="dcterms:W3CDTF">2019-02-27T20:02:46Z</dcterms:modified>
</cp:coreProperties>
</file>