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handoutMasterIdLst>
    <p:handoutMasterId r:id="rId18"/>
  </p:handoutMasterIdLst>
  <p:sldIdLst>
    <p:sldId id="383" r:id="rId5"/>
    <p:sldId id="435" r:id="rId6"/>
    <p:sldId id="440" r:id="rId7"/>
    <p:sldId id="447" r:id="rId8"/>
    <p:sldId id="412" r:id="rId9"/>
    <p:sldId id="460" r:id="rId10"/>
    <p:sldId id="462" r:id="rId11"/>
    <p:sldId id="394" r:id="rId12"/>
    <p:sldId id="439" r:id="rId13"/>
    <p:sldId id="459" r:id="rId14"/>
    <p:sldId id="434" r:id="rId15"/>
    <p:sldId id="40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1" tIns="46586" rIns="93171" bIns="46586" rtlCol="0"/>
          <a:lstStyle>
            <a:lvl1pPr algn="r">
              <a:defRPr sz="1200"/>
            </a:lvl1pPr>
          </a:lstStyle>
          <a:p>
            <a:fld id="{8FB118C0-8A76-4F29-B411-74A2624B0C81}" type="datetimeFigureOut">
              <a:rPr lang="en-US" smtClean="0"/>
              <a:t>11/11/2024</a:t>
            </a:fld>
            <a:endParaRPr lang="en-US"/>
          </a:p>
        </p:txBody>
      </p:sp>
      <p:sp>
        <p:nvSpPr>
          <p:cNvPr id="4" name="Footer Placeholder 3"/>
          <p:cNvSpPr>
            <a:spLocks noGrp="1"/>
          </p:cNvSpPr>
          <p:nvPr>
            <p:ph type="ftr" sz="quarter" idx="2"/>
          </p:nvPr>
        </p:nvSpPr>
        <p:spPr>
          <a:xfrm>
            <a:off x="0" y="8829969"/>
            <a:ext cx="3037840" cy="466434"/>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4"/>
          </a:xfrm>
          <a:prstGeom prst="rect">
            <a:avLst/>
          </a:prstGeom>
        </p:spPr>
        <p:txBody>
          <a:bodyPr vert="horz" lIns="93171" tIns="46586" rIns="93171" bIns="46586" rtlCol="0" anchor="b"/>
          <a:lstStyle>
            <a:lvl1pPr algn="r">
              <a:defRPr sz="1200"/>
            </a:lvl1pPr>
          </a:lstStyle>
          <a:p>
            <a:fld id="{D0C24C99-BB2C-4BD6-B3AA-F0E2573228A9}" type="slidenum">
              <a:rPr lang="en-US" smtClean="0"/>
              <a:t>‹#›</a:t>
            </a:fld>
            <a:endParaRPr lang="en-US"/>
          </a:p>
        </p:txBody>
      </p:sp>
    </p:spTree>
    <p:extLst>
      <p:ext uri="{BB962C8B-B14F-4D97-AF65-F5344CB8AC3E}">
        <p14:creationId xmlns:p14="http://schemas.microsoft.com/office/powerpoint/2010/main" val="39591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1" tIns="46586" rIns="93171" bIns="46586" rtlCol="0"/>
          <a:lstStyle>
            <a:lvl1pPr algn="r">
              <a:defRPr sz="1200"/>
            </a:lvl1pPr>
          </a:lstStyle>
          <a:p>
            <a:fld id="{68C9701C-D3AC-4202-9A06-624C0DAB9ED1}" type="datetimeFigureOut">
              <a:rPr lang="en-US" smtClean="0"/>
              <a:t>11/11/2024</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71" tIns="46586" rIns="93171" bIns="46586" rtlCol="0" anchor="b"/>
          <a:lstStyle>
            <a:lvl1pPr algn="r">
              <a:defRPr sz="1200"/>
            </a:lvl1pPr>
          </a:lstStyle>
          <a:p>
            <a:fld id="{FA09BC1B-4021-4C72-9C28-7221D2660A37}" type="slidenum">
              <a:rPr lang="en-US" smtClean="0"/>
              <a:t>‹#›</a:t>
            </a:fld>
            <a:endParaRPr lang="en-US"/>
          </a:p>
        </p:txBody>
      </p:sp>
    </p:spTree>
    <p:extLst>
      <p:ext uri="{BB962C8B-B14F-4D97-AF65-F5344CB8AC3E}">
        <p14:creationId xmlns:p14="http://schemas.microsoft.com/office/powerpoint/2010/main" val="45988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3</a:t>
            </a:fld>
            <a:endParaRPr lang="en-US"/>
          </a:p>
        </p:txBody>
      </p:sp>
    </p:spTree>
    <p:extLst>
      <p:ext uri="{BB962C8B-B14F-4D97-AF65-F5344CB8AC3E}">
        <p14:creationId xmlns:p14="http://schemas.microsoft.com/office/powerpoint/2010/main" val="19493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CE0A8-50F7-461A-946D-A95E6D1B0523}" type="slidenum">
              <a:rPr lang="en-US" smtClean="0"/>
              <a:t>11</a:t>
            </a:fld>
            <a:endParaRPr lang="en-US"/>
          </a:p>
        </p:txBody>
      </p:sp>
    </p:spTree>
    <p:extLst>
      <p:ext uri="{BB962C8B-B14F-4D97-AF65-F5344CB8AC3E}">
        <p14:creationId xmlns:p14="http://schemas.microsoft.com/office/powerpoint/2010/main" val="109673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0113" y="1521953"/>
            <a:ext cx="4499248" cy="2123658"/>
          </a:xfrm>
        </p:spPr>
        <p:txBody>
          <a:bodyPr anchor="b">
            <a:normAutofit/>
          </a:bodyPr>
          <a:lstStyle>
            <a:lvl1pPr algn="r">
              <a:defRPr sz="3000" b="1">
                <a:solidFill>
                  <a:schemeClr val="accent4"/>
                </a:solidFill>
              </a:defRPr>
            </a:lvl1pPr>
          </a:lstStyle>
          <a:p>
            <a:r>
              <a:rPr lang="en-US"/>
              <a:t>Click to edit Master title style</a:t>
            </a:r>
          </a:p>
        </p:txBody>
      </p:sp>
      <p:sp>
        <p:nvSpPr>
          <p:cNvPr id="3" name="Subtitle 2"/>
          <p:cNvSpPr>
            <a:spLocks noGrp="1"/>
          </p:cNvSpPr>
          <p:nvPr>
            <p:ph type="subTitle" idx="1" hasCustomPrompt="1"/>
          </p:nvPr>
        </p:nvSpPr>
        <p:spPr>
          <a:xfrm>
            <a:off x="4180116" y="5198423"/>
            <a:ext cx="4499249" cy="350559"/>
          </a:xfrm>
        </p:spPr>
        <p:txBody>
          <a:bodyPr>
            <a:normAutofit/>
          </a:bodyPr>
          <a:lstStyle>
            <a:lvl1pPr marL="0" indent="0" algn="r">
              <a:buNone/>
              <a:defRPr sz="1351"/>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Date</a:t>
            </a:r>
          </a:p>
        </p:txBody>
      </p:sp>
      <p:sp>
        <p:nvSpPr>
          <p:cNvPr id="24" name="TextBox 23"/>
          <p:cNvSpPr txBox="1"/>
          <p:nvPr userDrawn="1"/>
        </p:nvSpPr>
        <p:spPr>
          <a:xfrm>
            <a:off x="4180115" y="4875065"/>
            <a:ext cx="4499247" cy="300210"/>
          </a:xfrm>
          <a:prstGeom prst="rect">
            <a:avLst/>
          </a:prstGeom>
          <a:noFill/>
        </p:spPr>
        <p:txBody>
          <a:bodyPr wrap="square" rtlCol="0">
            <a:spAutoFit/>
          </a:bodyPr>
          <a:lstStyle/>
          <a:p>
            <a:pPr algn="r"/>
            <a:r>
              <a:rPr lang="en-US" sz="1351" b="1">
                <a:solidFill>
                  <a:prstClr val="black"/>
                </a:solidFill>
              </a:rPr>
              <a:t>City of New Orleans</a:t>
            </a:r>
          </a:p>
        </p:txBody>
      </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203"/>
          <a:stretch/>
        </p:blipFill>
        <p:spPr>
          <a:xfrm>
            <a:off x="2" y="0"/>
            <a:ext cx="4625007" cy="6858000"/>
          </a:xfrm>
          <a:prstGeom prst="rect">
            <a:avLst/>
          </a:prstGeom>
        </p:spPr>
      </p:pic>
      <p:cxnSp>
        <p:nvCxnSpPr>
          <p:cNvPr id="26" name="Straight Connector 25">
            <a:extLst>
              <a:ext uri="{FF2B5EF4-FFF2-40B4-BE49-F238E27FC236}">
                <a16:creationId xmlns:a16="http://schemas.microsoft.com/office/drawing/2014/main" id="{8EC1DD08-F5DA-C740-BADF-F49892C837A4}"/>
              </a:ext>
            </a:extLst>
          </p:cNvPr>
          <p:cNvCxnSpPr>
            <a:cxnSpLocks/>
          </p:cNvCxnSpPr>
          <p:nvPr userDrawn="1"/>
        </p:nvCxnSpPr>
        <p:spPr>
          <a:xfrm>
            <a:off x="4180116" y="4760275"/>
            <a:ext cx="4499248"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76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F8A7BA77-4F1C-4E8C-BA4B-2F5BD905C2EA}"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53321-E34F-4C10-832F-629F9D91C1B7}" type="slidenum">
              <a:rPr lang="en-US" smtClean="0"/>
              <a:t>‹#›</a:t>
            </a:fld>
            <a:endParaRPr lang="en-US"/>
          </a:p>
        </p:txBody>
      </p:sp>
    </p:spTree>
    <p:extLst>
      <p:ext uri="{BB962C8B-B14F-4D97-AF65-F5344CB8AC3E}">
        <p14:creationId xmlns:p14="http://schemas.microsoft.com/office/powerpoint/2010/main" val="7262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0"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cxnSp>
        <p:nvCxnSpPr>
          <p:cNvPr id="11" name="Straight Connector 10">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
        <p:nvSpPr>
          <p:cNvPr id="12" name="Text Placeholder 6"/>
          <p:cNvSpPr>
            <a:spLocks noGrp="1"/>
          </p:cNvSpPr>
          <p:nvPr>
            <p:ph type="body" sz="quarter" idx="12"/>
          </p:nvPr>
        </p:nvSpPr>
        <p:spPr>
          <a:xfrm>
            <a:off x="628652" y="2444901"/>
            <a:ext cx="7886701" cy="3732062"/>
          </a:xfrm>
        </p:spPr>
        <p:txBody>
          <a:bodyPr/>
          <a:lstStyle>
            <a:lvl1pPr marL="428615" indent="-428615">
              <a:spcBef>
                <a:spcPts val="900"/>
              </a:spcBef>
              <a:buFont typeface="+mj-lt"/>
              <a:buAutoNum type="romanUcPeriod"/>
              <a:defRPr/>
            </a:lvl1pPr>
            <a:lvl2pPr marL="728644" indent="-385753">
              <a:spcBef>
                <a:spcPts val="900"/>
              </a:spcBef>
              <a:buFont typeface="+mj-lt"/>
              <a:buAutoNum type="alphaUcPeriod"/>
              <a:defRPr/>
            </a:lvl2pPr>
            <a:lvl3pPr marL="1071536" indent="-385753">
              <a:buFont typeface="+mj-lt"/>
              <a:buAutoNum type="romanUcPeriod"/>
              <a:defRPr/>
            </a:lvl3pPr>
            <a:lvl4pPr marL="1328705" indent="-300031">
              <a:buFont typeface="+mj-lt"/>
              <a:buAutoNum type="romanUcPeriod"/>
              <a:defRPr/>
            </a:lvl4pPr>
            <a:lvl5pPr marL="1671597" indent="-300031">
              <a:buFont typeface="+mj-lt"/>
              <a:buAutoNum type="romanUcPerio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650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0"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cxnSp>
        <p:nvCxnSpPr>
          <p:cNvPr id="11" name="Straight Connector 10">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
        <p:nvSpPr>
          <p:cNvPr id="15"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Tree>
    <p:extLst>
      <p:ext uri="{BB962C8B-B14F-4D97-AF65-F5344CB8AC3E}">
        <p14:creationId xmlns:p14="http://schemas.microsoft.com/office/powerpoint/2010/main" val="64085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lstStyle>
            <a:lvl1pPr>
              <a:defRPr sz="4500">
                <a:solidFill>
                  <a:schemeClr val="accent4"/>
                </a:solidFill>
              </a:defRPr>
            </a:lvl1pPr>
          </a:lstStyle>
          <a:p>
            <a:r>
              <a:rPr lang="en-US"/>
              <a:t>I. Section Title</a:t>
            </a:r>
          </a:p>
        </p:txBody>
      </p:sp>
    </p:spTree>
    <p:extLst>
      <p:ext uri="{BB962C8B-B14F-4D97-AF65-F5344CB8AC3E}">
        <p14:creationId xmlns:p14="http://schemas.microsoft.com/office/powerpoint/2010/main" val="364729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444899"/>
            <a:ext cx="3886200" cy="3732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444899"/>
            <a:ext cx="3886200" cy="3732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28650" y="365130"/>
            <a:ext cx="7886700" cy="860171"/>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
        <p:nvSpPr>
          <p:cNvPr id="16"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7"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18" name="Picture 17">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35537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866369"/>
            <a:ext cx="3886200" cy="3310594"/>
          </a:xfrm>
        </p:spPr>
        <p:txBody>
          <a:bodyPr>
            <a:normAutofit/>
          </a:bodyPr>
          <a:lstStyle>
            <a:lvl1pPr>
              <a:defRPr sz="1800"/>
            </a:lvl1pPr>
            <a:lvl2pPr>
              <a:defRPr sz="1500"/>
            </a:lvl2pPr>
            <a:lvl3pPr>
              <a:defRPr sz="135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866369"/>
            <a:ext cx="3886200" cy="3310594"/>
          </a:xfrm>
        </p:spPr>
        <p:txBody>
          <a:bodyPr>
            <a:normAutofit/>
          </a:bodyPr>
          <a:lstStyle>
            <a:lvl1pPr>
              <a:defRPr sz="1800"/>
            </a:lvl1pPr>
            <a:lvl2pPr>
              <a:defRPr sz="1500"/>
            </a:lvl2pPr>
            <a:lvl3pPr>
              <a:defRPr sz="135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28650" y="365130"/>
            <a:ext cx="7886700" cy="860171"/>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
        <p:nvSpPr>
          <p:cNvPr id="13" name="Text Placeholder 2"/>
          <p:cNvSpPr>
            <a:spLocks noGrp="1"/>
          </p:cNvSpPr>
          <p:nvPr>
            <p:ph type="body" idx="15"/>
          </p:nvPr>
        </p:nvSpPr>
        <p:spPr>
          <a:xfrm>
            <a:off x="629843" y="2444899"/>
            <a:ext cx="3885009" cy="421470"/>
          </a:xfrm>
          <a:solidFill>
            <a:schemeClr val="accent4"/>
          </a:solidFill>
        </p:spPr>
        <p:txBody>
          <a:bodyPr anchor="b"/>
          <a:lstStyle>
            <a:lvl1pPr marL="0" indent="0" algn="ctr">
              <a:buNone/>
              <a:defRPr sz="1800" b="1">
                <a:solidFill>
                  <a:schemeClr val="bg1"/>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4" name="Text Placeholder 4"/>
          <p:cNvSpPr>
            <a:spLocks noGrp="1"/>
          </p:cNvSpPr>
          <p:nvPr>
            <p:ph type="body" sz="quarter" idx="3"/>
          </p:nvPr>
        </p:nvSpPr>
        <p:spPr>
          <a:xfrm>
            <a:off x="4629152" y="2444899"/>
            <a:ext cx="3887391" cy="421470"/>
          </a:xfrm>
          <a:solidFill>
            <a:schemeClr val="accent4"/>
          </a:solidFill>
        </p:spPr>
        <p:txBody>
          <a:bodyPr anchor="b"/>
          <a:lstStyle>
            <a:lvl1pPr marL="0" indent="0" algn="ctr">
              <a:buNone/>
              <a:defRPr sz="1800" b="1">
                <a:solidFill>
                  <a:schemeClr val="bg1"/>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6"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7"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18" name="Picture 17">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294162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628650" y="365130"/>
            <a:ext cx="7886700" cy="860171"/>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617764" y="1999380"/>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628650" y="1092196"/>
            <a:ext cx="7886700" cy="822960"/>
          </a:xfrm>
        </p:spPr>
        <p:txBody>
          <a:bodyPr>
            <a:normAutofit/>
          </a:bodyPr>
          <a:lstStyle>
            <a:lvl1pPr marL="0" indent="0">
              <a:buNone/>
              <a:defRPr sz="1800" i="1"/>
            </a:lvl1pPr>
          </a:lstStyle>
          <a:p>
            <a:pPr lvl="0"/>
            <a:r>
              <a:rPr lang="en-US"/>
              <a:t>Click to edit Master text styles</a:t>
            </a:r>
          </a:p>
        </p:txBody>
      </p:sp>
      <p:sp>
        <p:nvSpPr>
          <p:cNvPr id="20"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21"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22" name="Picture 21">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183060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s)">
    <p:spTree>
      <p:nvGrpSpPr>
        <p:cNvPr id="1" name=""/>
        <p:cNvGrpSpPr/>
        <p:nvPr/>
      </p:nvGrpSpPr>
      <p:grpSpPr>
        <a:xfrm>
          <a:off x="0" y="0"/>
          <a:ext cx="0" cy="0"/>
          <a:chOff x="0" y="0"/>
          <a:chExt cx="0" cy="0"/>
        </a:xfrm>
      </p:grpSpPr>
      <p:sp>
        <p:nvSpPr>
          <p:cNvPr id="9" name="Footer Placeholder 4"/>
          <p:cNvSpPr txBox="1">
            <a:spLocks/>
          </p:cNvSpPr>
          <p:nvPr userDrawn="1"/>
        </p:nvSpPr>
        <p:spPr>
          <a:xfrm>
            <a:off x="929541" y="6356355"/>
            <a:ext cx="5185510" cy="365125"/>
          </a:xfrm>
          <a:prstGeom prst="rect">
            <a:avLst/>
          </a:prstGeom>
        </p:spPr>
        <p:txBody>
          <a:bodyPr vert="horz" lIns="68580" tIns="34291" rIns="68580" bIns="34291"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1">
                <a:solidFill>
                  <a:prstClr val="black"/>
                </a:solidFill>
              </a:rPr>
              <a:t>City of New Orleans</a:t>
            </a:r>
          </a:p>
        </p:txBody>
      </p:sp>
      <p:sp>
        <p:nvSpPr>
          <p:cNvPr id="10" name="Slide Number Placeholder 5"/>
          <p:cNvSpPr txBox="1">
            <a:spLocks/>
          </p:cNvSpPr>
          <p:nvPr userDrawn="1"/>
        </p:nvSpPr>
        <p:spPr>
          <a:xfrm>
            <a:off x="6457950" y="6356355"/>
            <a:ext cx="2057400" cy="365125"/>
          </a:xfrm>
          <a:prstGeom prst="rect">
            <a:avLst/>
          </a:prstGeom>
        </p:spPr>
        <p:txBody>
          <a:bodyPr vert="horz" lIns="68580" tIns="34291" rIns="68580" bIns="34291"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z="751" smtClean="0">
                <a:solidFill>
                  <a:prstClr val="black"/>
                </a:solidFill>
              </a:rPr>
              <a:pPr/>
              <a:t>‹#›</a:t>
            </a:fld>
            <a:endParaRPr lang="en-US" sz="751">
              <a:solidFill>
                <a:prstClr val="black"/>
              </a:solidFill>
            </a:endParaRPr>
          </a:p>
        </p:txBody>
      </p: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6356355"/>
            <a:ext cx="300890" cy="365125"/>
          </a:xfrm>
          <a:prstGeom prst="rect">
            <a:avLst/>
          </a:prstGeom>
        </p:spPr>
      </p:pic>
    </p:spTree>
    <p:extLst>
      <p:ext uri="{BB962C8B-B14F-4D97-AF65-F5344CB8AC3E}">
        <p14:creationId xmlns:p14="http://schemas.microsoft.com/office/powerpoint/2010/main" val="130603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1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0"/>
            <a:ext cx="7886700" cy="8601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2444900"/>
            <a:ext cx="7886700" cy="3732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29541" y="6356355"/>
            <a:ext cx="5185510" cy="365125"/>
          </a:xfrm>
          <a:prstGeom prst="rect">
            <a:avLst/>
          </a:prstGeom>
        </p:spPr>
        <p:txBody>
          <a:bodyPr vert="horz" lIns="91440" tIns="45720" rIns="91440" bIns="45720" rtlCol="0" anchor="ctr"/>
          <a:lstStyle>
            <a:lvl1pPr algn="l">
              <a:defRPr sz="751" b="1">
                <a:solidFill>
                  <a:schemeClr val="tx1"/>
                </a:solidFill>
              </a:defRPr>
            </a:lvl1pPr>
          </a:lstStyle>
          <a:p>
            <a:r>
              <a:rPr lang="en-US">
                <a:solidFill>
                  <a:prstClr val="black"/>
                </a:solidFill>
              </a:rPr>
              <a:t>City of New Orleans</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751">
                <a:solidFill>
                  <a:schemeClr val="tx1"/>
                </a:solidFill>
              </a:defRPr>
            </a:lvl1pPr>
          </a:lstStyle>
          <a:p>
            <a:fld id="{238B5BA0-6825-4B13-AFCA-044D8F62CED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1399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685783"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100000"/>
        </a:lnSpc>
        <a:spcBef>
          <a:spcPts val="751"/>
        </a:spcBef>
        <a:buFont typeface="Wingdings" panose="05000000000000000000" pitchFamily="2" charset="2"/>
        <a:buChar char="§"/>
        <a:defRPr sz="2100" kern="1200">
          <a:solidFill>
            <a:schemeClr val="tx1"/>
          </a:solidFill>
          <a:latin typeface="+mn-lt"/>
          <a:ea typeface="+mn-ea"/>
          <a:cs typeface="+mn-cs"/>
        </a:defRPr>
      </a:lvl1pPr>
      <a:lvl2pPr marL="514338" indent="-171446"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21" indent="-171446" algn="l" defTabSz="685783" rtl="0" eaLnBrk="1" latinLnBrk="0" hangingPunct="1">
        <a:lnSpc>
          <a:spcPct val="10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buFont typeface="Wingdings" panose="05000000000000000000" pitchFamily="2" charset="2"/>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7/06/relationships/model3d" Target="../media/model3d2.glb"/><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mailto:RestoreLouisiana@nola.gov"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nola.gov/community-development/"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hyperlink" Target="mailto:RestoreLouisiana@nol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7/06/relationships/model3d" Target="../media/model3d1.glb"/><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7/06/relationships/model3d" Target="../media/model3d1.glb"/><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262" y="1952260"/>
            <a:ext cx="5053068" cy="1689951"/>
          </a:xfrm>
        </p:spPr>
        <p:txBody>
          <a:bodyPr>
            <a:normAutofit/>
          </a:bodyPr>
          <a:lstStyle/>
          <a:p>
            <a:r>
              <a:rPr lang="en-US" sz="2800" dirty="0"/>
              <a:t>City of New Orleans </a:t>
            </a:r>
            <a:br>
              <a:rPr lang="en-US" sz="2800" dirty="0"/>
            </a:br>
            <a:r>
              <a:rPr lang="en-US" sz="2800" dirty="0"/>
              <a:t>Restore Louisiana </a:t>
            </a:r>
            <a:br>
              <a:rPr lang="en-US" sz="2800" dirty="0"/>
            </a:br>
            <a:r>
              <a:rPr lang="en-US" sz="2800" dirty="0"/>
              <a:t>Program</a:t>
            </a:r>
            <a:endParaRPr lang="en-US" sz="2800" b="0" dirty="0">
              <a:cs typeface="Arial"/>
            </a:endParaRPr>
          </a:p>
        </p:txBody>
      </p:sp>
      <p:sp>
        <p:nvSpPr>
          <p:cNvPr id="3" name="Subtitle 2"/>
          <p:cNvSpPr>
            <a:spLocks noGrp="1"/>
          </p:cNvSpPr>
          <p:nvPr>
            <p:ph type="subTitle" idx="1"/>
          </p:nvPr>
        </p:nvSpPr>
        <p:spPr>
          <a:xfrm>
            <a:off x="4180116" y="5198421"/>
            <a:ext cx="4499249" cy="718287"/>
          </a:xfrm>
        </p:spPr>
        <p:txBody>
          <a:bodyPr>
            <a:normAutofit/>
          </a:bodyPr>
          <a:lstStyle/>
          <a:p>
            <a:r>
              <a:rPr lang="en-US"/>
              <a:t>Office of Housing Policy &amp;</a:t>
            </a:r>
          </a:p>
          <a:p>
            <a:r>
              <a:rPr lang="en-US"/>
              <a:t> Community Development</a:t>
            </a:r>
          </a:p>
        </p:txBody>
      </p:sp>
    </p:spTree>
    <p:extLst>
      <p:ext uri="{BB962C8B-B14F-4D97-AF65-F5344CB8AC3E}">
        <p14:creationId xmlns:p14="http://schemas.microsoft.com/office/powerpoint/2010/main" val="360133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A57EAB-29A6-AD4F-8CA0-52EA4B0D69A2}"/>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6078" y="1533844"/>
            <a:ext cx="8296922" cy="1938992"/>
          </a:xfrm>
          <a:prstGeom prst="rect">
            <a:avLst/>
          </a:prstGeom>
          <a:noFill/>
        </p:spPr>
        <p:txBody>
          <a:bodyPr wrap="square" lIns="91440" tIns="45720" rIns="91440" bIns="45720" rtlCol="0" anchor="t">
            <a:spAutoFit/>
          </a:bodyPr>
          <a:lstStyle/>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pPr marL="342900" indent="-342900">
              <a:buFont typeface="Arial" panose="020B0604020202020204" pitchFamily="34" charset="0"/>
              <a:buChar char="•"/>
            </a:pPr>
            <a:endParaRPr lang="en-US" sz="2400" b="1">
              <a:latin typeface="Tw Cen MT Condensed"/>
              <a:cs typeface="Tw Cen MT Condensed"/>
            </a:endParaRPr>
          </a:p>
          <a:p>
            <a:endParaRPr lang="en-US" sz="2400" b="1">
              <a:latin typeface="Tw Cen MT Condensed"/>
              <a:cs typeface="Tw Cen MT Condensed"/>
            </a:endParaRPr>
          </a:p>
        </p:txBody>
      </p:sp>
      <p:sp>
        <p:nvSpPr>
          <p:cNvPr id="6" name="TextBox 5">
            <a:extLst>
              <a:ext uri="{FF2B5EF4-FFF2-40B4-BE49-F238E27FC236}">
                <a16:creationId xmlns:a16="http://schemas.microsoft.com/office/drawing/2014/main" id="{F34ECBB7-FEF3-A60D-2C7C-8C97AE0C4E24}"/>
              </a:ext>
            </a:extLst>
          </p:cNvPr>
          <p:cNvSpPr txBox="1"/>
          <p:nvPr/>
        </p:nvSpPr>
        <p:spPr>
          <a:xfrm>
            <a:off x="381000" y="1905124"/>
            <a:ext cx="3879541"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a:latin typeface="+mj-lt"/>
                <a:cs typeface="Tw Cen MT Condensed"/>
              </a:rPr>
              <a:t>Please provide comments and feedback</a:t>
            </a:r>
          </a:p>
          <a:p>
            <a:endParaRPr lang="en-US">
              <a:latin typeface="+mj-lt"/>
              <a:cs typeface="Tw Cen MT Condensed"/>
            </a:endParaRPr>
          </a:p>
          <a:p>
            <a:pPr marL="285750" indent="-285750">
              <a:buFont typeface="Arial" panose="020B0604020202020204" pitchFamily="34" charset="0"/>
              <a:buChar char="•"/>
            </a:pPr>
            <a:r>
              <a:rPr lang="en-US" b="1">
                <a:latin typeface="+mj-lt"/>
                <a:cs typeface="Tw Cen MT Condensed"/>
              </a:rPr>
              <a:t>Scan QR Code </a:t>
            </a:r>
            <a:r>
              <a:rPr lang="en-US">
                <a:latin typeface="+mj-lt"/>
                <a:cs typeface="Tw Cen MT Condensed"/>
              </a:rPr>
              <a:t>with phone camera or visit the available table with laptops </a:t>
            </a:r>
          </a:p>
          <a:p>
            <a:endParaRPr lang="en-US">
              <a:latin typeface="+mj-lt"/>
              <a:cs typeface="Tw Cen MT Condensed"/>
            </a:endParaRPr>
          </a:p>
          <a:p>
            <a:pPr marL="285750" indent="-285750">
              <a:buFont typeface="Arial" panose="020B0604020202020204" pitchFamily="34" charset="0"/>
              <a:buChar char="•"/>
            </a:pPr>
            <a:r>
              <a:rPr lang="en-US">
                <a:latin typeface="+mj-lt"/>
                <a:cs typeface="Tw Cen MT Condensed"/>
              </a:rPr>
              <a:t>Paper versions available as well</a:t>
            </a:r>
          </a:p>
          <a:p>
            <a:endParaRPr lang="en-US">
              <a:latin typeface="+mj-lt"/>
              <a:cs typeface="Tw Cen MT Condensed"/>
            </a:endParaRPr>
          </a:p>
          <a:p>
            <a:pPr marL="285750" indent="-285750">
              <a:buFont typeface="Arial" panose="020B0604020202020204" pitchFamily="34" charset="0"/>
              <a:buChar char="•"/>
            </a:pPr>
            <a:r>
              <a:rPr lang="en-US">
                <a:latin typeface="+mj-lt"/>
                <a:cs typeface="Tw Cen MT Condensed"/>
              </a:rPr>
              <a:t>PDF comment cards are available online for later submission and sharing</a:t>
            </a:r>
          </a:p>
          <a:p>
            <a:endParaRPr lang="en-US" sz="2400" b="1">
              <a:latin typeface="Tw Cen MT Condensed"/>
              <a:cs typeface="Tw Cen MT Condensed"/>
            </a:endParaRPr>
          </a:p>
        </p:txBody>
      </p:sp>
      <mc:AlternateContent xmlns:mc="http://schemas.openxmlformats.org/markup-compatibility/2006">
        <mc:Choice xmlns:am3d="http://schemas.microsoft.com/office/drawing/2017/model3d" Requires="am3d">
          <p:graphicFrame>
            <p:nvGraphicFramePr>
              <p:cNvPr id="13" name="3D Model 12" descr="Chat">
                <a:extLst>
                  <a:ext uri="{FF2B5EF4-FFF2-40B4-BE49-F238E27FC236}">
                    <a16:creationId xmlns:a16="http://schemas.microsoft.com/office/drawing/2014/main" id="{E8487C1A-FA9E-3484-A081-C5942CA84D57}"/>
                  </a:ext>
                </a:extLst>
              </p:cNvPr>
              <p:cNvGraphicFramePr>
                <a:graphicFrameLocks noChangeAspect="1"/>
              </p:cNvGraphicFramePr>
              <p:nvPr>
                <p:extLst>
                  <p:ext uri="{D42A27DB-BD31-4B8C-83A1-F6EECF244321}">
                    <p14:modId xmlns:p14="http://schemas.microsoft.com/office/powerpoint/2010/main" val="3165318059"/>
                  </p:ext>
                </p:extLst>
              </p:nvPr>
            </p:nvGraphicFramePr>
            <p:xfrm>
              <a:off x="7400925" y="-1"/>
              <a:ext cx="1638300" cy="1743075"/>
            </p:xfrm>
            <a:graphic>
              <a:graphicData uri="http://schemas.microsoft.com/office/drawing/2017/model3d">
                <am3d:model3d r:embed="rId2">
                  <am3d:spPr>
                    <a:xfrm>
                      <a:off x="0" y="0"/>
                      <a:ext cx="1638300" cy="1743075"/>
                    </a:xfrm>
                    <a:prstGeom prst="rect">
                      <a:avLst/>
                    </a:prstGeom>
                  </am3d:spPr>
                  <am3d:camera>
                    <am3d:pos x="0" y="0" z="61302350"/>
                    <am3d:up dx="0" dy="36000000" dz="0"/>
                    <am3d:lookAt x="0" y="0" z="0"/>
                    <am3d:perspective fov="2700000"/>
                  </am3d:camera>
                  <am3d:trans>
                    <am3d:meterPerModelUnit n="190602" d="1000000"/>
                    <am3d:preTrans dx="2246715" dy="-8468697" dz="723917"/>
                    <am3d:scale>
                      <am3d:sx n="1000000" d="1000000"/>
                      <am3d:sy n="1000000" d="1000000"/>
                      <am3d:sz n="1000000" d="1000000"/>
                    </am3d:scale>
                    <am3d:rot ax="2195358" ay="-1698839" az="-1163863"/>
                    <am3d:postTrans dx="0" dy="0" dz="0"/>
                  </am3d:trans>
                  <am3d:raster rName="Office3DRenderer" rVer="16.0.8326">
                    <am3d:blip r:embed="rId3"/>
                  </am3d:raster>
                  <am3d:objViewport viewportSz="201578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Chat">
                <a:extLst>
                  <a:ext uri="{FF2B5EF4-FFF2-40B4-BE49-F238E27FC236}">
                    <a16:creationId xmlns:a16="http://schemas.microsoft.com/office/drawing/2014/main" id="{E8487C1A-FA9E-3484-A081-C5942CA84D57}"/>
                  </a:ext>
                </a:extLst>
              </p:cNvPr>
              <p:cNvPicPr>
                <a:picLocks noGrp="1" noRot="1" noChangeAspect="1" noMove="1" noResize="1" noEditPoints="1" noAdjustHandles="1" noChangeArrowheads="1" noChangeShapeType="1" noCrop="1"/>
              </p:cNvPicPr>
              <p:nvPr/>
            </p:nvPicPr>
            <p:blipFill>
              <a:blip r:embed="rId3"/>
              <a:stretch>
                <a:fillRect/>
              </a:stretch>
            </p:blipFill>
            <p:spPr>
              <a:xfrm>
                <a:off x="7400925" y="-1"/>
                <a:ext cx="1638300" cy="1743075"/>
              </a:xfrm>
              <a:prstGeom prst="rect">
                <a:avLst/>
              </a:prstGeom>
            </p:spPr>
          </p:pic>
        </mc:Fallback>
      </mc:AlternateContent>
      <p:sp>
        <p:nvSpPr>
          <p:cNvPr id="15" name="Title 1">
            <a:extLst>
              <a:ext uri="{FF2B5EF4-FFF2-40B4-BE49-F238E27FC236}">
                <a16:creationId xmlns:a16="http://schemas.microsoft.com/office/drawing/2014/main" id="{12DF712F-1FBE-3408-19B2-E1D5BAE2B066}"/>
              </a:ext>
            </a:extLst>
          </p:cNvPr>
          <p:cNvSpPr txBox="1">
            <a:spLocks/>
          </p:cNvSpPr>
          <p:nvPr/>
        </p:nvSpPr>
        <p:spPr>
          <a:xfrm>
            <a:off x="819150" y="365130"/>
            <a:ext cx="8058150" cy="860171"/>
          </a:xfrm>
          <a:prstGeom prst="rect">
            <a:avLst/>
          </a:prstGeom>
        </p:spPr>
        <p:txBody>
          <a:bodyPr vert="horz" lIns="91440" tIns="45720" rIns="91440" bIns="45720" rtlCol="0" anchor="ctr">
            <a:normAutofit/>
          </a:bodyPr>
          <a:lstStyle>
            <a:lvl1pPr algn="l" defTabSz="685783" rtl="0" eaLnBrk="1" latinLnBrk="0" hangingPunct="1">
              <a:lnSpc>
                <a:spcPct val="100000"/>
              </a:lnSpc>
              <a:spcBef>
                <a:spcPct val="0"/>
              </a:spcBef>
              <a:buNone/>
              <a:defRPr sz="2700" b="1" kern="1200">
                <a:solidFill>
                  <a:schemeClr val="tx1"/>
                </a:solidFill>
                <a:latin typeface="+mj-lt"/>
                <a:ea typeface="+mj-ea"/>
                <a:cs typeface="+mj-cs"/>
              </a:defRPr>
            </a:lvl1pPr>
          </a:lstStyle>
          <a:p>
            <a:r>
              <a:rPr lang="en-US" sz="2800" b="1">
                <a:latin typeface="Arial"/>
                <a:cs typeface="Arial"/>
              </a:rPr>
              <a:t>Comment Card and Recommendations</a:t>
            </a:r>
          </a:p>
        </p:txBody>
      </p:sp>
      <p:grpSp>
        <p:nvGrpSpPr>
          <p:cNvPr id="16" name="Group 15">
            <a:extLst>
              <a:ext uri="{FF2B5EF4-FFF2-40B4-BE49-F238E27FC236}">
                <a16:creationId xmlns:a16="http://schemas.microsoft.com/office/drawing/2014/main" id="{5A16B957-F76C-4E0D-6B43-C4251CC9FAC9}"/>
              </a:ext>
            </a:extLst>
          </p:cNvPr>
          <p:cNvGrpSpPr/>
          <p:nvPr/>
        </p:nvGrpSpPr>
        <p:grpSpPr>
          <a:xfrm>
            <a:off x="4542408" y="1225301"/>
            <a:ext cx="3879541" cy="5496017"/>
            <a:chOff x="4294758" y="1225301"/>
            <a:chExt cx="3879541" cy="5496017"/>
          </a:xfrm>
        </p:grpSpPr>
        <p:grpSp>
          <p:nvGrpSpPr>
            <p:cNvPr id="14" name="Group 13">
              <a:extLst>
                <a:ext uri="{FF2B5EF4-FFF2-40B4-BE49-F238E27FC236}">
                  <a16:creationId xmlns:a16="http://schemas.microsoft.com/office/drawing/2014/main" id="{450ED684-BC00-C45A-8A62-E872C7F2C6C3}"/>
                </a:ext>
              </a:extLst>
            </p:cNvPr>
            <p:cNvGrpSpPr/>
            <p:nvPr/>
          </p:nvGrpSpPr>
          <p:grpSpPr>
            <a:xfrm>
              <a:off x="4294758" y="1225301"/>
              <a:ext cx="3879541" cy="5496017"/>
              <a:chOff x="3706057" y="1188442"/>
              <a:chExt cx="3879541" cy="5496017"/>
            </a:xfrm>
          </p:grpSpPr>
          <p:pic>
            <p:nvPicPr>
              <p:cNvPr id="3" name="Picture 2" descr="A card with people on it&#10;&#10;Description automatically generated">
                <a:extLst>
                  <a:ext uri="{FF2B5EF4-FFF2-40B4-BE49-F238E27FC236}">
                    <a16:creationId xmlns:a16="http://schemas.microsoft.com/office/drawing/2014/main" id="{DAA65F8B-6457-4F20-D6F8-EB459119C4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057" y="1188442"/>
                <a:ext cx="3879541" cy="5496017"/>
              </a:xfrm>
              <a:prstGeom prst="rect">
                <a:avLst/>
              </a:prstGeom>
            </p:spPr>
          </p:pic>
          <p:pic>
            <p:nvPicPr>
              <p:cNvPr id="12" name="Picture 11" descr="A card with people on it&#10;&#10;Description automatically generated">
                <a:extLst>
                  <a:ext uri="{FF2B5EF4-FFF2-40B4-BE49-F238E27FC236}">
                    <a16:creationId xmlns:a16="http://schemas.microsoft.com/office/drawing/2014/main" id="{7BA92567-E48E-1247-1329-C47105C008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696" t="80217" r="40625" b="6665"/>
              <a:stretch/>
            </p:blipFill>
            <p:spPr>
              <a:xfrm>
                <a:off x="5045075" y="5283199"/>
                <a:ext cx="1194593" cy="1188536"/>
              </a:xfrm>
              <a:prstGeom prst="rect">
                <a:avLst/>
              </a:prstGeom>
            </p:spPr>
          </p:pic>
        </p:grpSp>
        <p:sp>
          <p:nvSpPr>
            <p:cNvPr id="11" name="TextBox 10">
              <a:extLst>
                <a:ext uri="{FF2B5EF4-FFF2-40B4-BE49-F238E27FC236}">
                  <a16:creationId xmlns:a16="http://schemas.microsoft.com/office/drawing/2014/main" id="{0810447A-21C5-5A17-58AC-DF38B299DD99}"/>
                </a:ext>
              </a:extLst>
            </p:cNvPr>
            <p:cNvSpPr txBox="1"/>
            <p:nvPr/>
          </p:nvSpPr>
          <p:spPr>
            <a:xfrm>
              <a:off x="4294758" y="6475097"/>
              <a:ext cx="3777078" cy="246221"/>
            </a:xfrm>
            <a:prstGeom prst="rect">
              <a:avLst/>
            </a:prstGeom>
            <a:noFill/>
          </p:spPr>
          <p:txBody>
            <a:bodyPr wrap="square" lIns="91440" tIns="45720" rIns="91440" bIns="45720" rtlCol="0" anchor="t">
              <a:spAutoFit/>
            </a:bodyPr>
            <a:lstStyle/>
            <a:p>
              <a:r>
                <a:rPr lang="en-US" sz="1000">
                  <a:latin typeface="+mj-lt"/>
                  <a:cs typeface="Tw Cen MT Condensed"/>
                </a:rPr>
                <a:t>*Online form available in English, Vietnamese, Spanish, French*</a:t>
              </a:r>
              <a:endParaRPr lang="en-US" sz="1000">
                <a:latin typeface="Tw Cen MT Condensed"/>
                <a:cs typeface="Tw Cen MT Condensed"/>
              </a:endParaRPr>
            </a:p>
          </p:txBody>
        </p:sp>
      </p:grpSp>
    </p:spTree>
    <p:extLst>
      <p:ext uri="{BB962C8B-B14F-4D97-AF65-F5344CB8AC3E}">
        <p14:creationId xmlns:p14="http://schemas.microsoft.com/office/powerpoint/2010/main" val="338398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697" y="348865"/>
            <a:ext cx="7533018"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a:solidFill>
                  <a:srgbClr val="FFFFFF"/>
                </a:solidFill>
                <a:latin typeface="+mj-lt"/>
                <a:ea typeface="+mj-ea"/>
                <a:cs typeface="+mj-cs"/>
              </a:rPr>
              <a:t>Public Comment Period</a:t>
            </a:r>
            <a:endParaRPr lang="en-US" sz="2800" kern="1200">
              <a:solidFill>
                <a:srgbClr val="FFFFFF"/>
              </a:solidFill>
              <a:latin typeface="+mj-lt"/>
              <a:ea typeface="+mj-ea"/>
              <a:cs typeface="Arial"/>
            </a:endParaRPr>
          </a:p>
        </p:txBody>
      </p:sp>
      <p:sp>
        <p:nvSpPr>
          <p:cNvPr id="7" name="Rectangle 6"/>
          <p:cNvSpPr/>
          <p:nvPr/>
        </p:nvSpPr>
        <p:spPr>
          <a:xfrm>
            <a:off x="386872" y="1992686"/>
            <a:ext cx="8370256" cy="2287806"/>
          </a:xfrm>
          <a:prstGeom prst="rect">
            <a:avLst/>
          </a:prstGeom>
        </p:spPr>
        <p:txBody>
          <a:bodyPr wrap="square" lIns="91440" tIns="45720" rIns="91440" bIns="45720" anchor="t">
            <a:spAutoFit/>
          </a:bodyPr>
          <a:lstStyle/>
          <a:p>
            <a:pPr defTabSz="749808">
              <a:spcAft>
                <a:spcPts val="492"/>
              </a:spcAft>
            </a:pPr>
            <a:r>
              <a:rPr lang="en-US" sz="1400" kern="1200" dirty="0">
                <a:latin typeface="+mj-lt"/>
                <a:ea typeface="+mn-ea"/>
                <a:cs typeface="+mn-cs"/>
              </a:rPr>
              <a:t>The comment period </a:t>
            </a:r>
            <a:r>
              <a:rPr lang="en-US" sz="1400" dirty="0">
                <a:latin typeface="+mj-lt"/>
              </a:rPr>
              <a:t>began on </a:t>
            </a:r>
            <a:r>
              <a:rPr lang="en-US" sz="1400" b="1" dirty="0">
                <a:latin typeface="+mj-lt"/>
              </a:rPr>
              <a:t>October 31, 2024</a:t>
            </a:r>
            <a:r>
              <a:rPr lang="en-US" sz="1400" dirty="0">
                <a:latin typeface="+mj-lt"/>
              </a:rPr>
              <a:t>.</a:t>
            </a:r>
            <a:r>
              <a:rPr lang="en-US" sz="1400" kern="1200" dirty="0">
                <a:latin typeface="+mj-lt"/>
                <a:ea typeface="+mn-ea"/>
                <a:cs typeface="+mn-cs"/>
              </a:rPr>
              <a:t> All comments must be received no later than </a:t>
            </a:r>
            <a:r>
              <a:rPr lang="en-US" sz="1400" b="1" dirty="0">
                <a:latin typeface="+mj-lt"/>
              </a:rPr>
              <a:t>November 30, 2024 COB</a:t>
            </a:r>
            <a:r>
              <a:rPr lang="en-US" sz="1400" dirty="0">
                <a:latin typeface="+mj-lt"/>
              </a:rPr>
              <a:t>.</a:t>
            </a:r>
            <a:endParaRPr lang="en-US" sz="1400" kern="1200" dirty="0">
              <a:latin typeface="+mj-lt"/>
              <a:cs typeface="Arial"/>
            </a:endParaRPr>
          </a:p>
          <a:p>
            <a:pPr defTabSz="749808">
              <a:spcAft>
                <a:spcPts val="492"/>
              </a:spcAft>
            </a:pPr>
            <a:endParaRPr lang="en-US" sz="1400" kern="1200" dirty="0">
              <a:latin typeface="+mj-lt"/>
              <a:cs typeface="Arial"/>
            </a:endParaRPr>
          </a:p>
          <a:p>
            <a:pPr defTabSz="749808">
              <a:spcAft>
                <a:spcPts val="492"/>
              </a:spcAft>
            </a:pPr>
            <a:r>
              <a:rPr lang="en-US" sz="1400" kern="1200" dirty="0">
                <a:latin typeface="+mj-lt"/>
                <a:ea typeface="+mn-ea"/>
                <a:cs typeface="+mn-cs"/>
              </a:rPr>
              <a:t>Comments can be emailed to </a:t>
            </a:r>
            <a:r>
              <a:rPr lang="en-US" sz="1400" dirty="0">
                <a:latin typeface="+mj-lt"/>
                <a:hlinkClick r:id="rId3"/>
              </a:rPr>
              <a:t>RestoreLouisiana@nola.gov</a:t>
            </a:r>
            <a:r>
              <a:rPr lang="en-US" sz="1400" kern="1200" dirty="0">
                <a:latin typeface="+mj-lt"/>
                <a:ea typeface="+mn-ea"/>
                <a:cs typeface="+mn-cs"/>
              </a:rPr>
              <a:t> or dropped off to 1340 Poydras, Suite 1000, New Orleans, LA 70112</a:t>
            </a:r>
            <a:endParaRPr lang="en-US" sz="1400" kern="1200" dirty="0">
              <a:latin typeface="+mj-lt"/>
              <a:cs typeface="Arial"/>
            </a:endParaRPr>
          </a:p>
          <a:p>
            <a:pPr marL="234315" indent="-234315" defTabSz="749808">
              <a:spcAft>
                <a:spcPts val="492"/>
              </a:spcAft>
              <a:buFont typeface="Arial" panose="020B0604020202020204" pitchFamily="34" charset="0"/>
              <a:buChar char="•"/>
            </a:pPr>
            <a:endParaRPr lang="en-US" sz="1400" kern="1200" dirty="0">
              <a:latin typeface="+mn-lt"/>
              <a:ea typeface="+mn-ea"/>
              <a:cs typeface="+mn-cs"/>
            </a:endParaRPr>
          </a:p>
          <a:p>
            <a:pPr marL="234315" indent="-234315" defTabSz="749808">
              <a:spcAft>
                <a:spcPts val="492"/>
              </a:spcAft>
              <a:buFont typeface="Arial" panose="020B0604020202020204" pitchFamily="34" charset="0"/>
              <a:buChar char="•"/>
            </a:pPr>
            <a:r>
              <a:rPr lang="en-US" sz="1400" kern="1200" dirty="0">
                <a:latin typeface="+mn-lt"/>
                <a:ea typeface="+mn-ea"/>
                <a:cs typeface="+mn-cs"/>
              </a:rPr>
              <a:t>At the end of the comment period, all comments will be reviewed, and a City response will be incorporated in a Responses to Public Comment document. A summary of the comments and the City’s responses will be submitted to the State of Louisiana- Disaster Unit.</a:t>
            </a:r>
            <a:endParaRPr lang="en-US" sz="1400" kern="1200" dirty="0">
              <a:latin typeface="+mn-lt"/>
              <a:cs typeface="Arial"/>
            </a:endParaRPr>
          </a:p>
        </p:txBody>
      </p:sp>
      <p:cxnSp>
        <p:nvCxnSpPr>
          <p:cNvPr id="2" name="Straight Connector 1">
            <a:extLst>
              <a:ext uri="{FF2B5EF4-FFF2-40B4-BE49-F238E27FC236}">
                <a16:creationId xmlns:a16="http://schemas.microsoft.com/office/drawing/2014/main" id="{6BAD3D0E-10D2-A58E-51A9-4B7C8B11BB31}"/>
              </a:ext>
            </a:extLst>
          </p:cNvPr>
          <p:cNvCxnSpPr>
            <a:cxnSpLocks/>
          </p:cNvCxnSpPr>
          <p:nvPr/>
        </p:nvCxnSpPr>
        <p:spPr>
          <a:xfrm>
            <a:off x="467127" y="1114957"/>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4" name="Picture 3" descr="Text, chat or text message&#10;&#10;Description automatically generated">
            <a:extLst>
              <a:ext uri="{FF2B5EF4-FFF2-40B4-BE49-F238E27FC236}">
                <a16:creationId xmlns:a16="http://schemas.microsoft.com/office/drawing/2014/main" id="{7888BF55-DB09-1A74-0FA0-90C1330B8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865" y="4976280"/>
            <a:ext cx="4514850" cy="1533525"/>
          </a:xfrm>
          <a:prstGeom prst="rect">
            <a:avLst/>
          </a:prstGeom>
        </p:spPr>
      </p:pic>
      <p:grpSp>
        <p:nvGrpSpPr>
          <p:cNvPr id="10" name="Group 9">
            <a:extLst>
              <a:ext uri="{FF2B5EF4-FFF2-40B4-BE49-F238E27FC236}">
                <a16:creationId xmlns:a16="http://schemas.microsoft.com/office/drawing/2014/main" id="{3CB800D5-0AC3-59E2-1ED3-30E27C391C55}"/>
              </a:ext>
            </a:extLst>
          </p:cNvPr>
          <p:cNvGrpSpPr/>
          <p:nvPr/>
        </p:nvGrpSpPr>
        <p:grpSpPr>
          <a:xfrm>
            <a:off x="430998" y="4433499"/>
            <a:ext cx="3051517" cy="2386093"/>
            <a:chOff x="430998" y="4719249"/>
            <a:chExt cx="3051517" cy="2386093"/>
          </a:xfrm>
        </p:grpSpPr>
        <p:pic>
          <p:nvPicPr>
            <p:cNvPr id="3" name="Picture 2">
              <a:extLst>
                <a:ext uri="{FF2B5EF4-FFF2-40B4-BE49-F238E27FC236}">
                  <a16:creationId xmlns:a16="http://schemas.microsoft.com/office/drawing/2014/main" id="{652B8B46-6CED-CFA8-F225-03BB92EBD80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20" t="21651" r="18504" b="61294"/>
            <a:stretch/>
          </p:blipFill>
          <p:spPr bwMode="auto">
            <a:xfrm>
              <a:off x="1292028" y="4719249"/>
              <a:ext cx="1329459" cy="1329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D35891-6709-6DAA-9A63-643AEE5A8821}"/>
                </a:ext>
              </a:extLst>
            </p:cNvPr>
            <p:cNvSpPr/>
            <p:nvPr/>
          </p:nvSpPr>
          <p:spPr>
            <a:xfrm>
              <a:off x="430998" y="6087115"/>
              <a:ext cx="3051517" cy="1018227"/>
            </a:xfrm>
            <a:prstGeom prst="rect">
              <a:avLst/>
            </a:prstGeom>
          </p:spPr>
          <p:txBody>
            <a:bodyPr wrap="square" lIns="91440" tIns="45720" rIns="91440" bIns="45720" anchor="t">
              <a:spAutoFit/>
            </a:bodyPr>
            <a:lstStyle/>
            <a:p>
              <a:pPr algn="ctr" defTabSz="749808">
                <a:spcAft>
                  <a:spcPts val="492"/>
                </a:spcAft>
              </a:pPr>
              <a:r>
                <a:rPr lang="en-US" sz="1400" kern="1200">
                  <a:latin typeface="+mj-lt"/>
                  <a:ea typeface="+mn-ea"/>
                  <a:cs typeface="+mn-cs"/>
                </a:rPr>
                <a:t>For more information about this and other Community Development programs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hlinkClick r:id="rId6"/>
                </a:rPr>
                <a:t>nola.gov/community-development</a:t>
              </a: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10260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262" y="1952260"/>
            <a:ext cx="5062103" cy="2123659"/>
          </a:xfrm>
        </p:spPr>
        <p:txBody>
          <a:bodyPr>
            <a:normAutofit/>
          </a:bodyPr>
          <a:lstStyle/>
          <a:p>
            <a:r>
              <a:rPr lang="en-US"/>
              <a:t>Questions?</a:t>
            </a:r>
            <a:endParaRPr lang="en-US" b="0"/>
          </a:p>
        </p:txBody>
      </p:sp>
      <p:sp>
        <p:nvSpPr>
          <p:cNvPr id="3" name="Subtitle 2"/>
          <p:cNvSpPr>
            <a:spLocks noGrp="1"/>
          </p:cNvSpPr>
          <p:nvPr>
            <p:ph type="subTitle" idx="1"/>
          </p:nvPr>
        </p:nvSpPr>
        <p:spPr>
          <a:xfrm>
            <a:off x="4180116" y="5198421"/>
            <a:ext cx="4499249" cy="1166868"/>
          </a:xfrm>
        </p:spPr>
        <p:txBody>
          <a:bodyPr vert="horz" lIns="91440" tIns="45720" rIns="91440" bIns="45720" rtlCol="0" anchor="t">
            <a:noAutofit/>
          </a:bodyPr>
          <a:lstStyle/>
          <a:p>
            <a:r>
              <a:rPr lang="en-US" sz="1350" dirty="0"/>
              <a:t>Wayne Johnson</a:t>
            </a:r>
            <a:endParaRPr lang="en-US" sz="1350" dirty="0">
              <a:cs typeface="Arial"/>
            </a:endParaRPr>
          </a:p>
          <a:p>
            <a:r>
              <a:rPr lang="en-US" sz="1350" dirty="0"/>
              <a:t>Grant Manager</a:t>
            </a:r>
            <a:endParaRPr lang="en-US" sz="1350" dirty="0">
              <a:cs typeface="Arial"/>
            </a:endParaRPr>
          </a:p>
          <a:p>
            <a:r>
              <a:rPr lang="en-US" sz="1350" dirty="0">
                <a:hlinkClick r:id="rId2"/>
              </a:rPr>
              <a:t>RestoreLouisiana@nola.gov</a:t>
            </a:r>
            <a:endParaRPr lang="en-US" sz="1350" dirty="0">
              <a:cs typeface="Arial"/>
            </a:endParaRPr>
          </a:p>
          <a:p>
            <a:r>
              <a:rPr lang="en-US" sz="1350" dirty="0"/>
              <a:t>504-658-4216</a:t>
            </a:r>
            <a:endParaRPr lang="en-US" sz="1350" dirty="0">
              <a:cs typeface="Arial"/>
            </a:endParaRPr>
          </a:p>
          <a:p>
            <a:endParaRPr lang="en-US"/>
          </a:p>
        </p:txBody>
      </p:sp>
    </p:spTree>
    <p:extLst>
      <p:ext uri="{BB962C8B-B14F-4D97-AF65-F5344CB8AC3E}">
        <p14:creationId xmlns:p14="http://schemas.microsoft.com/office/powerpoint/2010/main" val="44410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1BD0AC3-BBAE-6285-CA71-FD871B7825E5}"/>
              </a:ext>
            </a:extLst>
          </p:cNvPr>
          <p:cNvSpPr txBox="1"/>
          <p:nvPr/>
        </p:nvSpPr>
        <p:spPr>
          <a:xfrm>
            <a:off x="825623" y="443888"/>
            <a:ext cx="6445189" cy="1231106"/>
          </a:xfrm>
          <a:prstGeom prst="rect">
            <a:avLst/>
          </a:prstGeom>
          <a:noFill/>
        </p:spPr>
        <p:txBody>
          <a:bodyPr wrap="square" lIns="91440" tIns="45720" rIns="91440" bIns="45720" rtlCol="0" anchor="t">
            <a:spAutoFit/>
          </a:bodyPr>
          <a:lstStyle/>
          <a:p>
            <a:r>
              <a:rPr lang="en-US" sz="2800" b="1"/>
              <a:t>Agenda</a:t>
            </a:r>
            <a:endParaRPr lang="en-US" sz="2800" b="1">
              <a:cs typeface="Arial"/>
            </a:endParaRPr>
          </a:p>
          <a:p>
            <a:endParaRPr lang="en-US" sz="3000"/>
          </a:p>
          <a:p>
            <a:r>
              <a:rPr lang="en-US" sz="1400" i="1"/>
              <a:t>Please hold questions to the end. </a:t>
            </a:r>
            <a:endParaRPr lang="en-US" sz="1400" i="1">
              <a:cs typeface="Arial"/>
            </a:endParaRPr>
          </a:p>
        </p:txBody>
      </p: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3077766"/>
          </a:xfrm>
          <a:prstGeom prst="rect">
            <a:avLst/>
          </a:prstGeom>
          <a:noFill/>
        </p:spPr>
        <p:txBody>
          <a:bodyPr wrap="square" lIns="91440" tIns="45720" rIns="91440" bIns="45720" rtlCol="0" anchor="t">
            <a:spAutoFit/>
          </a:bodyPr>
          <a:lstStyle/>
          <a:p>
            <a:pPr marL="342265" lvl="1" indent="0">
              <a:buNone/>
            </a:pPr>
            <a:r>
              <a:rPr lang="en-US" sz="1600" u="sng" dirty="0"/>
              <a:t>New Orleans Public Library</a:t>
            </a:r>
            <a:endParaRPr lang="en-US" sz="1600" dirty="0">
              <a:cs typeface="Arial"/>
            </a:endParaRPr>
          </a:p>
          <a:p>
            <a:pPr marL="342265" lvl="1" indent="0">
              <a:buNone/>
            </a:pPr>
            <a:r>
              <a:rPr lang="en-US" sz="1600" dirty="0"/>
              <a:t>City of New Orleans</a:t>
            </a:r>
            <a:endParaRPr lang="en-US" sz="1600" dirty="0">
              <a:cs typeface="Arial"/>
            </a:endParaRPr>
          </a:p>
          <a:p>
            <a:pPr marL="342265" lvl="1" indent="0">
              <a:buNone/>
            </a:pPr>
            <a:r>
              <a:rPr lang="en-US" sz="1600" b="1" dirty="0"/>
              <a:t>Office of Housing </a:t>
            </a:r>
            <a:r>
              <a:rPr lang="en-US" sz="1600" b="1"/>
              <a:t>Policy and Community </a:t>
            </a:r>
            <a:r>
              <a:rPr lang="en-US" sz="1600" b="1" dirty="0"/>
              <a:t>Development</a:t>
            </a:r>
            <a:endParaRPr lang="en-US" sz="1600" b="1" dirty="0">
              <a:cs typeface="Arial"/>
            </a:endParaRPr>
          </a:p>
          <a:p>
            <a:pPr marL="342265" lvl="1"/>
            <a:r>
              <a:rPr lang="en-US" sz="1600" dirty="0"/>
              <a:t>November 11, 2024 </a:t>
            </a:r>
            <a:endParaRPr lang="en-US" sz="1600" dirty="0">
              <a:cs typeface="Arial"/>
            </a:endParaRPr>
          </a:p>
          <a:p>
            <a:pPr marL="342265" lvl="1" indent="0">
              <a:buNone/>
            </a:pPr>
            <a:r>
              <a:rPr lang="en-US" sz="1600" dirty="0"/>
              <a:t>5pm</a:t>
            </a:r>
            <a:endParaRPr lang="en-US" sz="1600" dirty="0">
              <a:cs typeface="Arial"/>
            </a:endParaRPr>
          </a:p>
          <a:p>
            <a:pPr lvl="1">
              <a:buFont typeface="+mj-lt"/>
              <a:buAutoNum type="arabicPeriod"/>
            </a:pPr>
            <a:endParaRPr lang="en-US" sz="1600" dirty="0">
              <a:cs typeface="Arial"/>
            </a:endParaRPr>
          </a:p>
          <a:p>
            <a:pPr lvl="1">
              <a:buFont typeface="+mj-lt"/>
              <a:buAutoNum type="arabicPeriod"/>
            </a:pPr>
            <a:endParaRPr lang="en-US" sz="1600" dirty="0">
              <a:cs typeface="Arial"/>
            </a:endParaRPr>
          </a:p>
          <a:p>
            <a:pPr lvl="1">
              <a:buFont typeface="+mj-lt"/>
              <a:buAutoNum type="arabicPeriod"/>
            </a:pPr>
            <a:r>
              <a:rPr lang="en-US" sz="1600" dirty="0"/>
              <a:t> Program Background</a:t>
            </a:r>
            <a:endParaRPr lang="en-US" sz="1600" dirty="0">
              <a:cs typeface="Arial"/>
            </a:endParaRPr>
          </a:p>
          <a:p>
            <a:pPr lvl="1">
              <a:buFont typeface="+mj-lt"/>
              <a:buAutoNum type="arabicPeriod"/>
            </a:pPr>
            <a:r>
              <a:rPr lang="en-US" sz="1600" dirty="0"/>
              <a:t> Resilient Communities Infrastructure Program</a:t>
            </a:r>
            <a:endParaRPr lang="en-US" sz="1600" dirty="0">
              <a:cs typeface="Arial"/>
            </a:endParaRPr>
          </a:p>
          <a:p>
            <a:pPr lvl="1">
              <a:buAutoNum type="arabicPeriod"/>
            </a:pPr>
            <a:r>
              <a:rPr lang="en-US" sz="1600" dirty="0">
                <a:cs typeface="Arial"/>
              </a:rPr>
              <a:t> Grant Goals/ Potential Projects</a:t>
            </a:r>
          </a:p>
          <a:p>
            <a:pPr lvl="1">
              <a:buFont typeface="+mj-lt"/>
              <a:buAutoNum type="arabicPeriod"/>
            </a:pPr>
            <a:r>
              <a:rPr lang="en-US" sz="1600" dirty="0"/>
              <a:t> Public Comment Period</a:t>
            </a:r>
            <a:endParaRPr lang="en-US" sz="1600" dirty="0">
              <a:cs typeface="Arial"/>
            </a:endParaRPr>
          </a:p>
          <a:p>
            <a:pPr lvl="1">
              <a:buFont typeface="+mj-lt"/>
              <a:buAutoNum type="arabicPeriod"/>
            </a:pPr>
            <a:endParaRPr lang="en-US" dirty="0"/>
          </a:p>
        </p:txBody>
      </p:sp>
      <p:pic>
        <p:nvPicPr>
          <p:cNvPr id="4" name="Picture 3">
            <a:extLst>
              <a:ext uri="{FF2B5EF4-FFF2-40B4-BE49-F238E27FC236}">
                <a16:creationId xmlns:a16="http://schemas.microsoft.com/office/drawing/2014/main" id="{32D7830B-DAD8-E5E2-0BE9-4688FE4468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7175" y="5629275"/>
            <a:ext cx="1133521" cy="1133521"/>
          </a:xfrm>
          <a:prstGeom prst="rect">
            <a:avLst/>
          </a:prstGeom>
          <a:noFill/>
        </p:spPr>
      </p:pic>
    </p:spTree>
    <p:extLst>
      <p:ext uri="{BB962C8B-B14F-4D97-AF65-F5344CB8AC3E}">
        <p14:creationId xmlns:p14="http://schemas.microsoft.com/office/powerpoint/2010/main" val="763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041" y="586855"/>
            <a:ext cx="2401025"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2800" kern="1200">
              <a:solidFill>
                <a:srgbClr val="FFFFFF"/>
              </a:solidFill>
              <a:latin typeface="+mj-lt"/>
              <a:ea typeface="+mj-ea"/>
              <a:cs typeface="+mj-cs"/>
            </a:endParaRPr>
          </a:p>
        </p:txBody>
      </p:sp>
      <p:sp>
        <p:nvSpPr>
          <p:cNvPr id="7" name="Rectangle 6"/>
          <p:cNvSpPr/>
          <p:nvPr/>
        </p:nvSpPr>
        <p:spPr>
          <a:xfrm>
            <a:off x="3607694" y="649480"/>
            <a:ext cx="4916510" cy="5546047"/>
          </a:xfrm>
          <a:prstGeom prst="rect">
            <a:avLst/>
          </a:prstGeom>
        </p:spPr>
        <p:txBody>
          <a:bodyPr vert="horz" lIns="91440" tIns="45720" rIns="91440" bIns="45720" rtlCol="0" anchor="ctr">
            <a:normAutofit/>
          </a:bodyPr>
          <a:lstStyle/>
          <a:p>
            <a:pPr marL="57150">
              <a:lnSpc>
                <a:spcPct val="90000"/>
              </a:lnSpc>
              <a:spcAft>
                <a:spcPts val="600"/>
              </a:spcAft>
            </a:pPr>
            <a:endParaRPr lang="en-US" b="1" u="sng"/>
          </a:p>
        </p:txBody>
      </p:sp>
      <p:sp>
        <p:nvSpPr>
          <p:cNvPr id="14" name="TextBox 13">
            <a:extLst>
              <a:ext uri="{FF2B5EF4-FFF2-40B4-BE49-F238E27FC236}">
                <a16:creationId xmlns:a16="http://schemas.microsoft.com/office/drawing/2014/main" id="{476FE194-24BC-E12F-82C3-D12F6158503F}"/>
              </a:ext>
            </a:extLst>
          </p:cNvPr>
          <p:cNvSpPr txBox="1"/>
          <p:nvPr/>
        </p:nvSpPr>
        <p:spPr>
          <a:xfrm>
            <a:off x="3420425" y="2595700"/>
            <a:ext cx="5225597" cy="3228576"/>
          </a:xfrm>
          <a:prstGeom prst="rect">
            <a:avLst/>
          </a:prstGeom>
          <a:noFill/>
        </p:spPr>
        <p:txBody>
          <a:bodyPr wrap="square" lIns="91440" tIns="45720" rIns="91440" bIns="45720" anchor="t">
            <a:spAutoFit/>
          </a:bodyPr>
          <a:lstStyle/>
          <a:p>
            <a:pPr>
              <a:lnSpc>
                <a:spcPct val="90000"/>
              </a:lnSpc>
              <a:spcAft>
                <a:spcPts val="1200"/>
              </a:spcAft>
            </a:pPr>
            <a:r>
              <a:rPr lang="en-US" sz="1400" dirty="0"/>
              <a:t>The City of New Orleans Office of Community Development has been allocated approximately $33.2 million for Hurricanes Laura &amp; Delta, Hurricane Ida &amp; May ‘21 Severe Storms from the State of Louisiana through the Resilient Communities Infrastructure Program. </a:t>
            </a:r>
            <a:endParaRPr lang="en-US" sz="1400" dirty="0">
              <a:cs typeface="Arial"/>
            </a:endParaRPr>
          </a:p>
          <a:p>
            <a:pPr>
              <a:lnSpc>
                <a:spcPct val="90000"/>
              </a:lnSpc>
              <a:spcAft>
                <a:spcPts val="1200"/>
              </a:spcAft>
            </a:pPr>
            <a:r>
              <a:rPr lang="en-US" sz="1400" dirty="0">
                <a:cs typeface="Arial"/>
              </a:rPr>
              <a:t>Through the Resilient Communities Infrastructure Program, the state will address unmet needs in the area of infrastructure across impacted areas in order to expand upon and improve resilient community planning.</a:t>
            </a:r>
          </a:p>
          <a:p>
            <a:pPr>
              <a:lnSpc>
                <a:spcPct val="90000"/>
              </a:lnSpc>
              <a:spcAft>
                <a:spcPts val="1200"/>
              </a:spcAft>
            </a:pPr>
            <a:r>
              <a:rPr lang="en-US" sz="1400" dirty="0"/>
              <a:t>80% of these funds MUST be allocated in Most Impacted and Distressed Areas</a:t>
            </a:r>
            <a:endParaRPr lang="en-US" sz="1400" dirty="0">
              <a:cs typeface="Arial"/>
            </a:endParaRPr>
          </a:p>
          <a:p>
            <a:pPr>
              <a:lnSpc>
                <a:spcPct val="90000"/>
              </a:lnSpc>
              <a:spcAft>
                <a:spcPts val="1200"/>
              </a:spcAft>
            </a:pPr>
            <a:endParaRPr lang="en-US" sz="1400" dirty="0">
              <a:cs typeface="Arial"/>
            </a:endParaRPr>
          </a:p>
          <a:p>
            <a:pPr>
              <a:lnSpc>
                <a:spcPct val="90000"/>
              </a:lnSpc>
              <a:spcAft>
                <a:spcPts val="1200"/>
              </a:spcAft>
            </a:pPr>
            <a:endParaRPr lang="en-US" sz="1400" dirty="0">
              <a:cs typeface="Arial"/>
            </a:endParaRPr>
          </a:p>
        </p:txBody>
      </p:sp>
      <p:grpSp>
        <p:nvGrpSpPr>
          <p:cNvPr id="3" name="Group 2">
            <a:extLst>
              <a:ext uri="{FF2B5EF4-FFF2-40B4-BE49-F238E27FC236}">
                <a16:creationId xmlns:a16="http://schemas.microsoft.com/office/drawing/2014/main" id="{85B74815-4B39-9053-0CDE-3C50851867B7}"/>
              </a:ext>
            </a:extLst>
          </p:cNvPr>
          <p:cNvGrpSpPr/>
          <p:nvPr/>
        </p:nvGrpSpPr>
        <p:grpSpPr>
          <a:xfrm>
            <a:off x="261257" y="2728858"/>
            <a:ext cx="2839850" cy="1400285"/>
            <a:chOff x="261257" y="1315616"/>
            <a:chExt cx="2839850" cy="1400285"/>
          </a:xfrm>
        </p:grpSpPr>
        <p:cxnSp>
          <p:nvCxnSpPr>
            <p:cNvPr id="2" name="Straight Connector 1">
              <a:extLst>
                <a:ext uri="{FF2B5EF4-FFF2-40B4-BE49-F238E27FC236}">
                  <a16:creationId xmlns:a16="http://schemas.microsoft.com/office/drawing/2014/main" id="{72619EBF-7FD4-6456-4361-A03926CF1EE5}"/>
                </a:ext>
              </a:extLst>
            </p:cNvPr>
            <p:cNvCxnSpPr>
              <a:cxnSpLocks/>
            </p:cNvCxnSpPr>
            <p:nvPr/>
          </p:nvCxnSpPr>
          <p:spPr>
            <a:xfrm>
              <a:off x="261257" y="2715901"/>
              <a:ext cx="264792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4B96195-964B-9192-5A24-AAAA54EA596D}"/>
                </a:ext>
              </a:extLst>
            </p:cNvPr>
            <p:cNvSpPr txBox="1"/>
            <p:nvPr/>
          </p:nvSpPr>
          <p:spPr>
            <a:xfrm>
              <a:off x="261257" y="1315616"/>
              <a:ext cx="2839850" cy="1200329"/>
            </a:xfrm>
            <a:prstGeom prst="rect">
              <a:avLst/>
            </a:prstGeom>
            <a:noFill/>
          </p:spPr>
          <p:txBody>
            <a:bodyPr wrap="square" rtlCol="0">
              <a:spAutoFit/>
            </a:bodyPr>
            <a:lstStyle/>
            <a:p>
              <a:r>
                <a:rPr lang="en-US" sz="2400" dirty="0">
                  <a:solidFill>
                    <a:schemeClr val="bg1"/>
                  </a:solidFill>
                </a:rPr>
                <a:t>CNO Office of Community Development</a:t>
              </a:r>
            </a:p>
          </p:txBody>
        </p:sp>
      </p:grpSp>
    </p:spTree>
    <p:extLst>
      <p:ext uri="{BB962C8B-B14F-4D97-AF65-F5344CB8AC3E}">
        <p14:creationId xmlns:p14="http://schemas.microsoft.com/office/powerpoint/2010/main" val="163660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6ACA72-2699-0713-1AE0-54A60A664AAA}"/>
              </a:ext>
            </a:extLst>
          </p:cNvPr>
          <p:cNvCxnSpPr>
            <a:cxnSpLocks/>
          </p:cNvCxnSpPr>
          <p:nvPr/>
        </p:nvCxnSpPr>
        <p:spPr>
          <a:xfrm>
            <a:off x="623207" y="1174505"/>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1BD0AC3-BBAE-6285-CA71-FD871B7825E5}"/>
              </a:ext>
            </a:extLst>
          </p:cNvPr>
          <p:cNvSpPr txBox="1"/>
          <p:nvPr/>
        </p:nvSpPr>
        <p:spPr>
          <a:xfrm>
            <a:off x="825623" y="443888"/>
            <a:ext cx="6445189" cy="738664"/>
          </a:xfrm>
          <a:prstGeom prst="rect">
            <a:avLst/>
          </a:prstGeom>
          <a:noFill/>
        </p:spPr>
        <p:txBody>
          <a:bodyPr wrap="square" lIns="91440" tIns="45720" rIns="91440" bIns="45720" rtlCol="0" anchor="t">
            <a:spAutoFit/>
          </a:bodyPr>
          <a:lstStyle/>
          <a:p>
            <a:pPr algn="ctr"/>
            <a:r>
              <a:rPr lang="en-US" sz="2800" b="1" dirty="0"/>
              <a:t>RCIP Grant Current Budget </a:t>
            </a:r>
            <a:endParaRPr lang="en-US" sz="2800" b="1" dirty="0">
              <a:cs typeface="Arial"/>
            </a:endParaRPr>
          </a:p>
          <a:p>
            <a:endParaRPr lang="en-US" sz="1400" i="1" dirty="0">
              <a:cs typeface="Arial"/>
            </a:endParaRPr>
          </a:p>
        </p:txBody>
      </p:sp>
      <p:sp>
        <p:nvSpPr>
          <p:cNvPr id="6" name="TextBox 5">
            <a:extLst>
              <a:ext uri="{FF2B5EF4-FFF2-40B4-BE49-F238E27FC236}">
                <a16:creationId xmlns:a16="http://schemas.microsoft.com/office/drawing/2014/main" id="{EC4C35EB-5CD5-F339-3707-5D340B955F76}"/>
              </a:ext>
            </a:extLst>
          </p:cNvPr>
          <p:cNvSpPr txBox="1"/>
          <p:nvPr/>
        </p:nvSpPr>
        <p:spPr>
          <a:xfrm>
            <a:off x="727969" y="2015248"/>
            <a:ext cx="7537142" cy="4154984"/>
          </a:xfrm>
          <a:prstGeom prst="rect">
            <a:avLst/>
          </a:prstGeom>
          <a:noFill/>
        </p:spPr>
        <p:txBody>
          <a:bodyPr wrap="square" lIns="91440" tIns="45720" rIns="91440" bIns="45720" rtlCol="0" anchor="t">
            <a:spAutoFit/>
          </a:bodyPr>
          <a:lstStyle/>
          <a:p>
            <a:pPr marL="342265" lvl="1"/>
            <a:endParaRPr lang="en-US" sz="1600" dirty="0">
              <a:cs typeface="Arial"/>
            </a:endParaRPr>
          </a:p>
          <a:p>
            <a:pPr marL="342265" lvl="1"/>
            <a:r>
              <a:rPr lang="en-US" sz="1600" b="1" dirty="0">
                <a:solidFill>
                  <a:srgbClr val="333333"/>
                </a:solidFill>
                <a:ea typeface="+mn-lt"/>
                <a:cs typeface="+mn-lt"/>
              </a:rPr>
              <a:t>The current total allocation for Restore Louisiana funding is $33,280,853.85. </a:t>
            </a:r>
            <a:endParaRPr lang="en-US" sz="1600" dirty="0">
              <a:cs typeface="Arial"/>
            </a:endParaRPr>
          </a:p>
          <a:p>
            <a:pPr marL="342265" lvl="1"/>
            <a:endParaRPr lang="en-US" sz="1600" b="1" dirty="0">
              <a:solidFill>
                <a:srgbClr val="333333"/>
              </a:solidFill>
              <a:cs typeface="Arial"/>
            </a:endParaRPr>
          </a:p>
          <a:p>
            <a:pPr marL="342265" lvl="1"/>
            <a:r>
              <a:rPr lang="en-US" sz="1600" dirty="0">
                <a:solidFill>
                  <a:srgbClr val="333333"/>
                </a:solidFill>
                <a:cs typeface="Arial"/>
              </a:rPr>
              <a:t>The City of New Orleans's federal allocation has increased since the initial grant award. </a:t>
            </a:r>
            <a:endParaRPr lang="en-US" sz="1600" dirty="0">
              <a:solidFill>
                <a:srgbClr val="000000"/>
              </a:solidFill>
              <a:cs typeface="Arial"/>
            </a:endParaRPr>
          </a:p>
          <a:p>
            <a:pPr marL="342265" lvl="1"/>
            <a:r>
              <a:rPr lang="en-US" sz="1600" dirty="0">
                <a:solidFill>
                  <a:srgbClr val="333333"/>
                </a:solidFill>
                <a:cs typeface="Arial"/>
              </a:rPr>
              <a:t>1</a:t>
            </a:r>
            <a:r>
              <a:rPr lang="en-US" sz="1600" baseline="30000" dirty="0">
                <a:solidFill>
                  <a:srgbClr val="333333"/>
                </a:solidFill>
                <a:cs typeface="Arial"/>
              </a:rPr>
              <a:t>st</a:t>
            </a:r>
            <a:r>
              <a:rPr lang="en-US" sz="1600" dirty="0">
                <a:solidFill>
                  <a:srgbClr val="333333"/>
                </a:solidFill>
                <a:cs typeface="Arial"/>
              </a:rPr>
              <a:t> Public meeting was held on 	 July 28, 2023</a:t>
            </a:r>
          </a:p>
          <a:p>
            <a:pPr marL="342265" lvl="1"/>
            <a:r>
              <a:rPr lang="en-US" sz="1600" dirty="0">
                <a:solidFill>
                  <a:srgbClr val="333333"/>
                </a:solidFill>
                <a:cs typeface="Arial"/>
              </a:rPr>
              <a:t>2</a:t>
            </a:r>
            <a:r>
              <a:rPr lang="en-US" sz="1600" baseline="30000" dirty="0">
                <a:solidFill>
                  <a:srgbClr val="333333"/>
                </a:solidFill>
                <a:cs typeface="Arial"/>
              </a:rPr>
              <a:t>nd</a:t>
            </a:r>
            <a:r>
              <a:rPr lang="en-US" sz="1600" dirty="0">
                <a:solidFill>
                  <a:srgbClr val="333333"/>
                </a:solidFill>
                <a:cs typeface="Arial"/>
              </a:rPr>
              <a:t> Public meeting was held on 	 *April 10, 2024*</a:t>
            </a:r>
          </a:p>
          <a:p>
            <a:pPr marL="342265" lvl="1"/>
            <a:endParaRPr lang="en-US" sz="1600" dirty="0">
              <a:solidFill>
                <a:srgbClr val="333333"/>
              </a:solidFill>
              <a:cs typeface="Arial"/>
            </a:endParaRPr>
          </a:p>
          <a:p>
            <a:pPr marL="342265" lvl="1"/>
            <a:r>
              <a:rPr lang="en-US" sz="1600" dirty="0">
                <a:solidFill>
                  <a:srgbClr val="333333"/>
                </a:solidFill>
                <a:cs typeface="Arial"/>
              </a:rPr>
              <a:t>The CNO has several projects approved by the state. However, this meeting is to discuss how we can think through additional ideas that can lead to projects not previously mentioned in the first public meetings</a:t>
            </a:r>
            <a:r>
              <a:rPr lang="en-US" sz="1600" dirty="0">
                <a:solidFill>
                  <a:srgbClr val="333333"/>
                </a:solidFill>
                <a:ea typeface="+mn-lt"/>
                <a:cs typeface="+mn-lt"/>
              </a:rPr>
              <a:t>.</a:t>
            </a:r>
            <a:endParaRPr lang="en-US" sz="1600" dirty="0">
              <a:solidFill>
                <a:srgbClr val="333333"/>
              </a:solidFill>
              <a:cs typeface="Arial"/>
            </a:endParaRPr>
          </a:p>
          <a:p>
            <a:pPr marL="342265" lvl="1"/>
            <a:br>
              <a:rPr lang="en-US" dirty="0"/>
            </a:br>
            <a:endParaRPr lang="en-US" dirty="0"/>
          </a:p>
          <a:p>
            <a:pPr lvl="1">
              <a:buFont typeface="Arial"/>
              <a:buAutoNum type="arabicPeriod"/>
            </a:pPr>
            <a:endParaRPr lang="en-US" dirty="0">
              <a:cs typeface="Arial"/>
            </a:endParaRPr>
          </a:p>
          <a:p>
            <a:pPr lvl="1">
              <a:buFont typeface="Arial"/>
              <a:buAutoNum type="arabicPeriod"/>
            </a:pPr>
            <a:endParaRPr lang="en-US" dirty="0">
              <a:cs typeface="Arial"/>
            </a:endParaRPr>
          </a:p>
        </p:txBody>
      </p:sp>
      <p:pic>
        <p:nvPicPr>
          <p:cNvPr id="4" name="Picture 3">
            <a:extLst>
              <a:ext uri="{FF2B5EF4-FFF2-40B4-BE49-F238E27FC236}">
                <a16:creationId xmlns:a16="http://schemas.microsoft.com/office/drawing/2014/main" id="{9F6602D7-0326-2D25-D093-B318C6DFE6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7175" y="5629275"/>
            <a:ext cx="1133521" cy="1133521"/>
          </a:xfrm>
          <a:prstGeom prst="rect">
            <a:avLst/>
          </a:prstGeom>
          <a:noFill/>
        </p:spPr>
      </p:pic>
    </p:spTree>
    <p:extLst>
      <p:ext uri="{BB962C8B-B14F-4D97-AF65-F5344CB8AC3E}">
        <p14:creationId xmlns:p14="http://schemas.microsoft.com/office/powerpoint/2010/main" val="85282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E3B13-4AFE-FE57-F9B6-C7A9ABC780AD}"/>
              </a:ext>
            </a:extLst>
          </p:cNvPr>
          <p:cNvSpPr>
            <a:spLocks noGrp="1"/>
          </p:cNvSpPr>
          <p:nvPr>
            <p:ph idx="1"/>
          </p:nvPr>
        </p:nvSpPr>
        <p:spPr>
          <a:xfrm>
            <a:off x="616555" y="1482571"/>
            <a:ext cx="7850415" cy="4835099"/>
          </a:xfrm>
        </p:spPr>
        <p:txBody>
          <a:bodyPr vert="horz" lIns="91440" tIns="45720" rIns="91440" bIns="45720" rtlCol="0" anchor="t">
            <a:normAutofit/>
          </a:bodyPr>
          <a:lstStyle/>
          <a:p>
            <a:pPr marL="0" indent="0">
              <a:buNone/>
            </a:pPr>
            <a:endParaRPr lang="en-US" sz="1400" dirty="0">
              <a:cs typeface="Arial"/>
            </a:endParaRPr>
          </a:p>
          <a:p>
            <a:pPr marL="0" indent="0">
              <a:buNone/>
            </a:pPr>
            <a:r>
              <a:rPr lang="en-US" sz="1400" dirty="0">
                <a:cs typeface="Arial"/>
              </a:rPr>
              <a:t>How did Hurricane Ida and Severe Storms of 2020 and 2021 affect business owners?</a:t>
            </a:r>
          </a:p>
          <a:p>
            <a:pPr marL="342900" indent="-342900">
              <a:buAutoNum type="arabicPeriod"/>
            </a:pPr>
            <a:r>
              <a:rPr lang="en-US" sz="1400" dirty="0">
                <a:cs typeface="Arial"/>
              </a:rPr>
              <a:t>Loss of power – reliance on grid</a:t>
            </a:r>
          </a:p>
          <a:p>
            <a:pPr marL="342900" indent="-342900">
              <a:buAutoNum type="arabicPeriod"/>
            </a:pPr>
            <a:r>
              <a:rPr lang="en-US" sz="1400" dirty="0">
                <a:cs typeface="Arial"/>
              </a:rPr>
              <a:t>Loss of revenue – grants in place to ease financial burden post disaster</a:t>
            </a:r>
          </a:p>
          <a:p>
            <a:pPr marL="342900" indent="-342900">
              <a:buAutoNum type="arabicPeriod"/>
            </a:pPr>
            <a:r>
              <a:rPr lang="en-US" sz="1400" dirty="0">
                <a:cs typeface="Arial"/>
              </a:rPr>
              <a:t>Flooding- areas that were negatively impacted by street flooding</a:t>
            </a:r>
          </a:p>
          <a:p>
            <a:pPr marL="342900" indent="-342900">
              <a:buAutoNum type="arabicPeriod"/>
            </a:pPr>
            <a:endParaRPr lang="en-US" sz="1400" dirty="0">
              <a:cs typeface="Arial"/>
            </a:endParaRPr>
          </a:p>
          <a:p>
            <a:pPr marL="0" indent="0">
              <a:buNone/>
            </a:pPr>
            <a:r>
              <a:rPr lang="en-US" sz="1400" dirty="0">
                <a:cs typeface="Arial"/>
              </a:rPr>
              <a:t>What infrastructure issues did Hurricane Ida and Sever Storms of 2020 and 2021 exasperate?</a:t>
            </a:r>
            <a:endParaRPr lang="en-US" sz="1400" dirty="0"/>
          </a:p>
          <a:p>
            <a:pPr marL="342900" indent="-342900">
              <a:buAutoNum type="arabicPeriod"/>
            </a:pPr>
            <a:r>
              <a:rPr lang="en-US" sz="1400" dirty="0"/>
              <a:t>Citywide Flooding</a:t>
            </a:r>
          </a:p>
          <a:p>
            <a:pPr marL="342900" indent="-342900">
              <a:buAutoNum type="arabicPeriod"/>
            </a:pPr>
            <a:r>
              <a:rPr lang="en-US" sz="1400" dirty="0"/>
              <a:t>Lack of accessible cooling/charging stations</a:t>
            </a:r>
          </a:p>
          <a:p>
            <a:pPr marL="0" indent="0">
              <a:buNone/>
            </a:pPr>
            <a:endParaRPr lang="en-US" sz="1400" dirty="0"/>
          </a:p>
          <a:p>
            <a:pPr marL="0" indent="0">
              <a:buNone/>
            </a:pPr>
            <a:r>
              <a:rPr lang="en-US" sz="1400" dirty="0"/>
              <a:t>How can we utilize the funds provided to address the defined needs?</a:t>
            </a:r>
          </a:p>
          <a:p>
            <a:pPr marL="342900" indent="-342900">
              <a:buAutoNum type="arabicPeriod"/>
            </a:pPr>
            <a:r>
              <a:rPr lang="en-US" sz="1400" dirty="0"/>
              <a:t>Regulatory items:</a:t>
            </a:r>
            <a:endParaRPr lang="en-US" sz="1100" dirty="0"/>
          </a:p>
          <a:p>
            <a:pPr marL="685792" lvl="1" indent="-342900">
              <a:buAutoNum type="arabicPeriod"/>
            </a:pPr>
            <a:r>
              <a:rPr lang="en-US" sz="1100" dirty="0"/>
              <a:t>Project funds are designed to address unmet needs for business growth and economic recovery located by the eligible 2020-21 storms</a:t>
            </a:r>
          </a:p>
          <a:p>
            <a:pPr marL="685792" lvl="1" indent="-342900">
              <a:buAutoNum type="arabicPeriod"/>
            </a:pPr>
            <a:endParaRPr lang="en-US" sz="1100" dirty="0"/>
          </a:p>
          <a:p>
            <a:pPr marL="685792" lvl="1" indent="-342900">
              <a:buAutoNum type="arabicPeriod"/>
            </a:pPr>
            <a:r>
              <a:rPr lang="en-US" sz="1100" dirty="0"/>
              <a:t>Eligible Activities: 24 CFR 570-Community Development Block Grants Subpart C- Eligible Activities and the Hometown Revitalization Policy Document</a:t>
            </a:r>
          </a:p>
          <a:p>
            <a:pPr marL="685792" lvl="1" indent="-342900">
              <a:buAutoNum type="arabicPeriod"/>
            </a:pPr>
            <a:endParaRPr lang="en-US" sz="1100" dirty="0"/>
          </a:p>
        </p:txBody>
      </p:sp>
      <p:cxnSp>
        <p:nvCxnSpPr>
          <p:cNvPr id="4" name="Straight Connector 3">
            <a:extLst>
              <a:ext uri="{FF2B5EF4-FFF2-40B4-BE49-F238E27FC236}">
                <a16:creationId xmlns:a16="http://schemas.microsoft.com/office/drawing/2014/main" id="{493D3C32-F196-A7EC-4EB1-5EB5B2B393F0}"/>
              </a:ext>
            </a:extLst>
          </p:cNvPr>
          <p:cNvCxnSpPr>
            <a:cxnSpLocks/>
          </p:cNvCxnSpPr>
          <p:nvPr/>
        </p:nvCxnSpPr>
        <p:spPr>
          <a:xfrm>
            <a:off x="617764" y="1132016"/>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6F01694-83C4-3B1A-0C4A-2ADAD98261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7175" y="5629275"/>
            <a:ext cx="1133521" cy="1133521"/>
          </a:xfrm>
          <a:prstGeom prst="rect">
            <a:avLst/>
          </a:prstGeom>
          <a:noFill/>
        </p:spPr>
      </p:pic>
      <p:sp>
        <p:nvSpPr>
          <p:cNvPr id="6" name="TextBox 5">
            <a:extLst>
              <a:ext uri="{FF2B5EF4-FFF2-40B4-BE49-F238E27FC236}">
                <a16:creationId xmlns:a16="http://schemas.microsoft.com/office/drawing/2014/main" id="{9AE928FA-73FE-885F-5309-7EBCC67B23FD}"/>
              </a:ext>
            </a:extLst>
          </p:cNvPr>
          <p:cNvSpPr txBox="1"/>
          <p:nvPr/>
        </p:nvSpPr>
        <p:spPr>
          <a:xfrm>
            <a:off x="979532" y="654962"/>
            <a:ext cx="6622927" cy="954107"/>
          </a:xfrm>
          <a:prstGeom prst="rect">
            <a:avLst/>
          </a:prstGeom>
          <a:noFill/>
        </p:spPr>
        <p:txBody>
          <a:bodyPr wrap="square" lIns="91440" tIns="45720" rIns="91440" bIns="45720" rtlCol="0" anchor="t">
            <a:spAutoFit/>
          </a:bodyPr>
          <a:lstStyle/>
          <a:p>
            <a:pPr algn="ctr"/>
            <a:r>
              <a:rPr lang="en-US" sz="2800" b="1" dirty="0"/>
              <a:t>Hurricanes Ida and Severe Storms (2020 and 2021)</a:t>
            </a:r>
            <a:endParaRPr lang="en-US" sz="2800" b="1" dirty="0">
              <a:cs typeface="Arial"/>
            </a:endParaRPr>
          </a:p>
        </p:txBody>
      </p:sp>
    </p:spTree>
    <p:extLst>
      <p:ext uri="{BB962C8B-B14F-4D97-AF65-F5344CB8AC3E}">
        <p14:creationId xmlns:p14="http://schemas.microsoft.com/office/powerpoint/2010/main" val="324909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A57EAB-29A6-AD4F-8CA0-52EA4B0D69A2}"/>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6078" y="1533844"/>
            <a:ext cx="8296922" cy="1938992"/>
          </a:xfrm>
          <a:prstGeom prst="rect">
            <a:avLst/>
          </a:prstGeom>
          <a:noFill/>
        </p:spPr>
        <p:txBody>
          <a:bodyPr wrap="square" lIns="91440" tIns="45720" rIns="91440" bIns="45720" rtlCol="0" anchor="t">
            <a:spAutoFit/>
          </a:bodyPr>
          <a:lstStyle/>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pPr marL="342900" indent="-342900">
              <a:buFont typeface="Arial" panose="020B0604020202020204" pitchFamily="34" charset="0"/>
              <a:buChar char="•"/>
            </a:pPr>
            <a:endParaRPr lang="en-US" sz="2400" b="1">
              <a:latin typeface="Tw Cen MT Condensed"/>
              <a:cs typeface="Tw Cen MT Condensed"/>
            </a:endParaRPr>
          </a:p>
          <a:p>
            <a:endParaRPr lang="en-US" sz="2400" b="1">
              <a:latin typeface="Tw Cen MT Condensed"/>
              <a:cs typeface="Tw Cen MT Condensed"/>
            </a:endParaRPr>
          </a:p>
        </p:txBody>
      </p:sp>
      <mc:AlternateContent xmlns:mc="http://schemas.openxmlformats.org/markup-compatibility/2006">
        <mc:Choice xmlns:am3d="http://schemas.microsoft.com/office/drawing/2017/model3d" Requires="am3d">
          <p:graphicFrame>
            <p:nvGraphicFramePr>
              <p:cNvPr id="6" name="3D Model 5" descr="Lightbulb">
                <a:extLst>
                  <a:ext uri="{FF2B5EF4-FFF2-40B4-BE49-F238E27FC236}">
                    <a16:creationId xmlns:a16="http://schemas.microsoft.com/office/drawing/2014/main" id="{C6EEB7AF-572C-6E0B-1339-6B05997DF311}"/>
                  </a:ext>
                </a:extLst>
              </p:cNvPr>
              <p:cNvGraphicFramePr>
                <a:graphicFrameLocks noChangeAspect="1"/>
              </p:cNvGraphicFramePr>
              <p:nvPr>
                <p:extLst>
                  <p:ext uri="{D42A27DB-BD31-4B8C-83A1-F6EECF244321}">
                    <p14:modId xmlns:p14="http://schemas.microsoft.com/office/powerpoint/2010/main" val="39239727"/>
                  </p:ext>
                </p:extLst>
              </p:nvPr>
            </p:nvGraphicFramePr>
            <p:xfrm>
              <a:off x="7838485" y="282269"/>
              <a:ext cx="711058" cy="1185096"/>
            </p:xfrm>
            <a:graphic>
              <a:graphicData uri="http://schemas.microsoft.com/office/drawing/2017/model3d">
                <am3d:model3d r:embed="rId2">
                  <am3d:spPr>
                    <a:xfrm>
                      <a:off x="0" y="0"/>
                      <a:ext cx="711058" cy="1185096"/>
                    </a:xfrm>
                    <a:prstGeom prst="rect">
                      <a:avLst/>
                    </a:prstGeom>
                  </am3d:spPr>
                  <am3d:camera>
                    <am3d:pos x="0" y="0" z="61285287"/>
                    <am3d:up dx="0" dy="36000000" dz="0"/>
                    <am3d:lookAt x="0" y="0" z="0"/>
                    <am3d:perspective fov="2700000"/>
                  </am3d:camera>
                  <am3d:trans>
                    <am3d:meterPerModelUnit n="130752" d="1000000"/>
                    <am3d:preTrans dx="0" dy="-18000000" dz="0"/>
                    <am3d:scale>
                      <am3d:sx n="1000000" d="1000000"/>
                      <am3d:sy n="1000000" d="1000000"/>
                      <am3d:sz n="1000000" d="1000000"/>
                    </am3d:scale>
                    <am3d:rot ax="-267418" ay="1246543" az="-95025"/>
                    <am3d:postTrans dx="0" dy="0" dz="0"/>
                  </am3d:trans>
                  <am3d:raster rName="Office3DRenderer" rVer="16.0.8326">
                    <am3d:blip r:embed="rId3"/>
                  </am3d:raster>
                  <am3d:objViewport viewportSz="15074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Lightbulb">
                <a:extLst>
                  <a:ext uri="{FF2B5EF4-FFF2-40B4-BE49-F238E27FC236}">
                    <a16:creationId xmlns:a16="http://schemas.microsoft.com/office/drawing/2014/main" id="{C6EEB7AF-572C-6E0B-1339-6B05997DF311}"/>
                  </a:ext>
                </a:extLst>
              </p:cNvPr>
              <p:cNvPicPr>
                <a:picLocks noGrp="1" noRot="1" noChangeAspect="1" noMove="1" noResize="1" noEditPoints="1" noAdjustHandles="1" noChangeArrowheads="1" noChangeShapeType="1" noCrop="1"/>
              </p:cNvPicPr>
              <p:nvPr/>
            </p:nvPicPr>
            <p:blipFill>
              <a:blip r:embed="rId3"/>
              <a:stretch>
                <a:fillRect/>
              </a:stretch>
            </p:blipFill>
            <p:spPr>
              <a:xfrm>
                <a:off x="7838485" y="282269"/>
                <a:ext cx="711058" cy="1185096"/>
              </a:xfrm>
              <a:prstGeom prst="rect">
                <a:avLst/>
              </a:prstGeom>
            </p:spPr>
          </p:pic>
        </mc:Fallback>
      </mc:AlternateContent>
      <p:sp>
        <p:nvSpPr>
          <p:cNvPr id="11" name="Title 1">
            <a:extLst>
              <a:ext uri="{FF2B5EF4-FFF2-40B4-BE49-F238E27FC236}">
                <a16:creationId xmlns:a16="http://schemas.microsoft.com/office/drawing/2014/main" id="{6A91A50D-E4A6-8ACF-507A-19BEE89D13BD}"/>
              </a:ext>
            </a:extLst>
          </p:cNvPr>
          <p:cNvSpPr txBox="1">
            <a:spLocks/>
          </p:cNvSpPr>
          <p:nvPr/>
        </p:nvSpPr>
        <p:spPr>
          <a:xfrm>
            <a:off x="819150" y="365130"/>
            <a:ext cx="8058150" cy="860171"/>
          </a:xfrm>
          <a:prstGeom prst="rect">
            <a:avLst/>
          </a:prstGeom>
        </p:spPr>
        <p:txBody>
          <a:bodyPr vert="horz" lIns="91440" tIns="45720" rIns="91440" bIns="45720" rtlCol="0" anchor="ctr">
            <a:normAutofit/>
          </a:bodyPr>
          <a:lstStyle>
            <a:lvl1pPr algn="l" defTabSz="685783" rtl="0" eaLnBrk="1" latinLnBrk="0" hangingPunct="1">
              <a:lnSpc>
                <a:spcPct val="100000"/>
              </a:lnSpc>
              <a:spcBef>
                <a:spcPct val="0"/>
              </a:spcBef>
              <a:buNone/>
              <a:defRPr sz="2700" b="1" kern="1200">
                <a:solidFill>
                  <a:schemeClr val="tx1"/>
                </a:solidFill>
                <a:latin typeface="+mj-lt"/>
                <a:ea typeface="+mj-ea"/>
                <a:cs typeface="+mj-cs"/>
              </a:defRPr>
            </a:lvl1pPr>
          </a:lstStyle>
          <a:p>
            <a:pPr algn="ctr"/>
            <a:r>
              <a:rPr lang="en-US" sz="2800" dirty="0">
                <a:latin typeface="Arial"/>
                <a:cs typeface="Arial"/>
              </a:rPr>
              <a:t>Currently Approved Projects </a:t>
            </a:r>
            <a:endParaRPr lang="en-US" sz="3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579F5A2-6E07-BB1C-5C53-0C73AED1C33C}"/>
              </a:ext>
            </a:extLst>
          </p:cNvPr>
          <p:cNvSpPr txBox="1"/>
          <p:nvPr/>
        </p:nvSpPr>
        <p:spPr>
          <a:xfrm>
            <a:off x="255603" y="1595021"/>
            <a:ext cx="8717872" cy="5693866"/>
          </a:xfrm>
          <a:prstGeom prst="rect">
            <a:avLst/>
          </a:prstGeom>
          <a:noFill/>
        </p:spPr>
        <p:txBody>
          <a:bodyPr wrap="square" lIns="91440" tIns="45720" rIns="91440" bIns="45720" numCol="2" rtlCol="0" anchor="t">
            <a:spAutoFit/>
          </a:bodyPr>
          <a:lstStyle/>
          <a:p>
            <a:pPr marL="457200" indent="-457200">
              <a:buFont typeface="+mj-lt"/>
              <a:buAutoNum type="arabicPeriod"/>
            </a:pPr>
            <a:endParaRPr lang="en-US" sz="1400" b="1" dirty="0">
              <a:latin typeface="Arial"/>
              <a:cs typeface="Arial"/>
            </a:endParaRPr>
          </a:p>
          <a:p>
            <a:pPr marL="457200" indent="-457200">
              <a:buFont typeface="+mj-lt"/>
              <a:buAutoNum type="arabicPeriod"/>
            </a:pPr>
            <a:endParaRPr lang="en-US" sz="1400" b="1" dirty="0">
              <a:latin typeface="Arial"/>
              <a:cs typeface="Arial"/>
            </a:endParaRPr>
          </a:p>
          <a:p>
            <a:pPr marL="457200" indent="-457200">
              <a:buFont typeface="+mj-lt"/>
              <a:buAutoNum type="arabicPeriod"/>
            </a:pPr>
            <a:r>
              <a:rPr lang="en-US" sz="1400" b="1" dirty="0">
                <a:latin typeface="Arial"/>
                <a:cs typeface="Arial"/>
              </a:rPr>
              <a:t>Resilience Hubs Renewable Backup Power</a:t>
            </a:r>
          </a:p>
          <a:p>
            <a:pPr marL="914400" lvl="1" indent="-457200">
              <a:buFont typeface="+mj-lt"/>
              <a:buAutoNum type="alphaLcPeriod"/>
            </a:pPr>
            <a:r>
              <a:rPr lang="en-US" sz="1400" dirty="0">
                <a:latin typeface="Arial"/>
                <a:cs typeface="Arial"/>
              </a:rPr>
              <a:t>Solar and backup power to support in emergencies at specific locations</a:t>
            </a:r>
          </a:p>
          <a:p>
            <a:pPr marL="457200" indent="-457200">
              <a:buFont typeface="+mj-lt"/>
              <a:buAutoNum type="arabicPeriod"/>
            </a:pPr>
            <a:r>
              <a:rPr lang="en-US" sz="1400" b="1" dirty="0">
                <a:latin typeface="Arial"/>
                <a:cs typeface="Arial"/>
              </a:rPr>
              <a:t>Comprehensive Reforestation</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Concrete removal and tree planting</a:t>
            </a:r>
            <a:endParaRPr lang="en-US" sz="1400" b="0"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r>
              <a:rPr lang="en-US" sz="1400" b="1" dirty="0">
                <a:latin typeface="Arial"/>
                <a:cs typeface="Arial"/>
              </a:rPr>
              <a:t>Food Business Incubator</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Technical assistance for design and stand-up food entrepreneur facility</a:t>
            </a:r>
            <a:endParaRPr lang="en-US" sz="1400" b="0"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r>
              <a:rPr lang="en-US" sz="1400" b="1" dirty="0">
                <a:latin typeface="Arial"/>
                <a:cs typeface="Arial"/>
              </a:rPr>
              <a:t>Small Business Power Resilience</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lang="en-US" sz="1400" dirty="0">
                <a:solidFill>
                  <a:prstClr val="black"/>
                </a:solidFill>
                <a:latin typeface="Arial"/>
                <a:cs typeface="Arial"/>
              </a:rPr>
              <a:t>Install solar and backup power for emergency economic recovery</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dirty="0">
              <a:solidFill>
                <a:prstClr val="black"/>
              </a:solidFill>
              <a:latin typeface="Arial"/>
              <a:cs typeface="Arial"/>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endParaRPr lang="en-US" sz="1400" b="0"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r>
              <a:rPr lang="en-US" sz="1400" b="1" dirty="0">
                <a:latin typeface="Arial"/>
                <a:cs typeface="Arial"/>
              </a:rPr>
              <a:t>Main Street Resilience</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Technical assistance for corridors to align with Climate Action Plan</a:t>
            </a:r>
          </a:p>
          <a:p>
            <a:pPr marL="457200" indent="-457200">
              <a:buFont typeface="+mj-lt"/>
              <a:buAutoNum type="arabicPeriod"/>
              <a:defRPr/>
            </a:pPr>
            <a:r>
              <a:rPr lang="en-US" sz="1400" b="1" dirty="0">
                <a:solidFill>
                  <a:prstClr val="black"/>
                </a:solidFill>
                <a:latin typeface="Arial"/>
                <a:cs typeface="Arial"/>
              </a:rPr>
              <a:t>City Facilities Solar Installations</a:t>
            </a:r>
          </a:p>
          <a:p>
            <a:pPr marL="914400" lvl="1" indent="-457200">
              <a:buFont typeface="+mj-lt"/>
              <a:buAutoNum type="alphaLcParenR"/>
              <a:defRPr/>
            </a:pPr>
            <a:r>
              <a:rPr lang="en-US" sz="1400" dirty="0">
                <a:solidFill>
                  <a:prstClr val="black"/>
                </a:solidFill>
                <a:latin typeface="Arial"/>
                <a:cs typeface="Arial"/>
              </a:rPr>
              <a:t>City facilities for installation of PV, battery storage, and electrical and efficiency retrofits</a:t>
            </a:r>
          </a:p>
          <a:p>
            <a:pPr marL="457200" indent="-457200">
              <a:buFont typeface="+mj-lt"/>
              <a:buAutoNum type="arabicPeriod"/>
              <a:defRPr/>
            </a:pPr>
            <a:r>
              <a:rPr lang="en-US" sz="1400" b="1" i="0" u="none" strike="noStrike" kern="1200" cap="none" spc="0" normalizeH="0" baseline="0" noProof="0" dirty="0">
                <a:ln>
                  <a:noFill/>
                </a:ln>
                <a:solidFill>
                  <a:prstClr val="black"/>
                </a:solidFill>
                <a:effectLst/>
                <a:uLnTx/>
                <a:uFillTx/>
                <a:latin typeface="Arial"/>
                <a:cs typeface="Arial"/>
              </a:rPr>
              <a:t>Stormwater Master Plan</a:t>
            </a:r>
          </a:p>
          <a:p>
            <a:pPr marL="914400" lvl="1" indent="-457200">
              <a:buFont typeface="+mj-lt"/>
              <a:buAutoNum type="alphaLcParenR"/>
              <a:defRPr/>
            </a:pPr>
            <a:r>
              <a:rPr lang="en-US" sz="1400" dirty="0">
                <a:solidFill>
                  <a:prstClr val="black"/>
                </a:solidFill>
                <a:latin typeface="Arial"/>
                <a:cs typeface="Arial"/>
              </a:rPr>
              <a:t>Developing and Updating the City’s stormwater management strategy</a:t>
            </a:r>
            <a:endParaRPr lang="en-US" sz="1400" b="0" i="0" u="none" strike="noStrike" kern="1200" cap="none" spc="0" normalizeH="0" baseline="0" noProof="0" dirty="0">
              <a:ln>
                <a:noFill/>
              </a:ln>
              <a:solidFill>
                <a:prstClr val="black"/>
              </a:solidFill>
              <a:effectLst/>
              <a:uLnTx/>
              <a:uFillTx/>
              <a:latin typeface="Arial"/>
              <a:cs typeface="Arial"/>
            </a:endParaRPr>
          </a:p>
          <a:p>
            <a:pPr marL="914400" lvl="1" indent="-457200">
              <a:buFont typeface="+mj-lt"/>
              <a:buAutoNum type="alphaLcParenR"/>
              <a:defRPr/>
            </a:pPr>
            <a:endParaRPr lang="en-US" sz="1400" b="0"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endParaRPr lang="en-US" sz="1400" b="1"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endParaRPr lang="en-US" sz="1400" b="1" dirty="0">
              <a:latin typeface="Arial"/>
              <a:cs typeface="Arial"/>
            </a:endParaRPr>
          </a:p>
          <a:p>
            <a:pPr marL="457200" indent="-457200">
              <a:buFont typeface="+mj-lt"/>
              <a:buAutoNum type="arabicPeriod"/>
            </a:pPr>
            <a:endParaRPr lang="en-US" sz="1400" dirty="0">
              <a:latin typeface="Arial"/>
              <a:cs typeface="Arial"/>
            </a:endParaRPr>
          </a:p>
        </p:txBody>
      </p:sp>
    </p:spTree>
    <p:extLst>
      <p:ext uri="{BB962C8B-B14F-4D97-AF65-F5344CB8AC3E}">
        <p14:creationId xmlns:p14="http://schemas.microsoft.com/office/powerpoint/2010/main" val="208461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0CF0-97BE-7216-A4AE-3A7F5D271443}"/>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FC0309-E060-6EC5-9969-DF32C6954ECB}"/>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98006D-62E5-D7F9-EA62-7F8FC63CDD40}"/>
              </a:ext>
            </a:extLst>
          </p:cNvPr>
          <p:cNvSpPr txBox="1"/>
          <p:nvPr/>
        </p:nvSpPr>
        <p:spPr>
          <a:xfrm>
            <a:off x="466078" y="1533844"/>
            <a:ext cx="8296922" cy="1938992"/>
          </a:xfrm>
          <a:prstGeom prst="rect">
            <a:avLst/>
          </a:prstGeom>
          <a:noFill/>
        </p:spPr>
        <p:txBody>
          <a:bodyPr wrap="square" lIns="91440" tIns="45720" rIns="91440" bIns="45720" rtlCol="0" anchor="t">
            <a:spAutoFit/>
          </a:bodyPr>
          <a:lstStyle/>
          <a:p>
            <a:endParaRPr lang="en-US">
              <a:latin typeface="+mj-lt"/>
              <a:cs typeface="Tw Cen MT Condensed"/>
            </a:endParaRPr>
          </a:p>
          <a:p>
            <a:endParaRPr lang="en-US">
              <a:latin typeface="+mj-lt"/>
              <a:cs typeface="Tw Cen MT Condensed"/>
            </a:endParaRPr>
          </a:p>
          <a:p>
            <a:endParaRPr lang="en-US">
              <a:latin typeface="+mj-lt"/>
              <a:cs typeface="Tw Cen MT Condensed"/>
            </a:endParaRPr>
          </a:p>
          <a:p>
            <a:endParaRPr lang="en-US">
              <a:latin typeface="+mj-lt"/>
              <a:cs typeface="Tw Cen MT Condensed"/>
            </a:endParaRPr>
          </a:p>
          <a:p>
            <a:pPr marL="342900" indent="-342900">
              <a:buFont typeface="Arial" panose="020B0604020202020204" pitchFamily="34" charset="0"/>
              <a:buChar char="•"/>
            </a:pPr>
            <a:endParaRPr lang="en-US" sz="2400" b="1">
              <a:latin typeface="Tw Cen MT Condensed"/>
              <a:cs typeface="Tw Cen MT Condensed"/>
            </a:endParaRPr>
          </a:p>
          <a:p>
            <a:endParaRPr lang="en-US" sz="2400" b="1">
              <a:latin typeface="Tw Cen MT Condensed"/>
              <a:cs typeface="Tw Cen MT Condensed"/>
            </a:endParaRPr>
          </a:p>
        </p:txBody>
      </p:sp>
      <mc:AlternateContent xmlns:mc="http://schemas.openxmlformats.org/markup-compatibility/2006">
        <mc:Choice xmlns:am3d="http://schemas.microsoft.com/office/drawing/2017/model3d" Requires="am3d">
          <p:graphicFrame>
            <p:nvGraphicFramePr>
              <p:cNvPr id="6" name="3D Model 5" descr="Lightbulb">
                <a:extLst>
                  <a:ext uri="{FF2B5EF4-FFF2-40B4-BE49-F238E27FC236}">
                    <a16:creationId xmlns:a16="http://schemas.microsoft.com/office/drawing/2014/main" id="{5A92C6BF-2023-39CF-89C6-978671367767}"/>
                  </a:ext>
                </a:extLst>
              </p:cNvPr>
              <p:cNvGraphicFramePr>
                <a:graphicFrameLocks noChangeAspect="1"/>
              </p:cNvGraphicFramePr>
              <p:nvPr/>
            </p:nvGraphicFramePr>
            <p:xfrm>
              <a:off x="7838485" y="282269"/>
              <a:ext cx="711058" cy="1185096"/>
            </p:xfrm>
            <a:graphic>
              <a:graphicData uri="http://schemas.microsoft.com/office/drawing/2017/model3d">
                <am3d:model3d r:embed="rId2">
                  <am3d:spPr>
                    <a:xfrm>
                      <a:off x="0" y="0"/>
                      <a:ext cx="711058" cy="1185096"/>
                    </a:xfrm>
                    <a:prstGeom prst="rect">
                      <a:avLst/>
                    </a:prstGeom>
                  </am3d:spPr>
                  <am3d:camera>
                    <am3d:pos x="0" y="0" z="61285287"/>
                    <am3d:up dx="0" dy="36000000" dz="0"/>
                    <am3d:lookAt x="0" y="0" z="0"/>
                    <am3d:perspective fov="2700000"/>
                  </am3d:camera>
                  <am3d:trans>
                    <am3d:meterPerModelUnit n="130752" d="1000000"/>
                    <am3d:preTrans dx="0" dy="-18000000" dz="0"/>
                    <am3d:scale>
                      <am3d:sx n="1000000" d="1000000"/>
                      <am3d:sy n="1000000" d="1000000"/>
                      <am3d:sz n="1000000" d="1000000"/>
                    </am3d:scale>
                    <am3d:rot ax="-267418" ay="1246543" az="-95025"/>
                    <am3d:postTrans dx="0" dy="0" dz="0"/>
                  </am3d:trans>
                  <am3d:raster rName="Office3DRenderer" rVer="16.0.8326">
                    <am3d:blip r:embed="rId3"/>
                  </am3d:raster>
                  <am3d:objViewport viewportSz="15074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Lightbulb">
                <a:extLst>
                  <a:ext uri="{FF2B5EF4-FFF2-40B4-BE49-F238E27FC236}">
                    <a16:creationId xmlns:a16="http://schemas.microsoft.com/office/drawing/2014/main" id="{5A92C6BF-2023-39CF-89C6-978671367767}"/>
                  </a:ext>
                </a:extLst>
              </p:cNvPr>
              <p:cNvPicPr>
                <a:picLocks noGrp="1" noRot="1" noChangeAspect="1" noMove="1" noResize="1" noEditPoints="1" noAdjustHandles="1" noChangeArrowheads="1" noChangeShapeType="1" noCrop="1"/>
              </p:cNvPicPr>
              <p:nvPr/>
            </p:nvPicPr>
            <p:blipFill>
              <a:blip r:embed="rId3"/>
              <a:stretch>
                <a:fillRect/>
              </a:stretch>
            </p:blipFill>
            <p:spPr>
              <a:xfrm>
                <a:off x="7838485" y="282269"/>
                <a:ext cx="711058" cy="1185096"/>
              </a:xfrm>
              <a:prstGeom prst="rect">
                <a:avLst/>
              </a:prstGeom>
            </p:spPr>
          </p:pic>
        </mc:Fallback>
      </mc:AlternateContent>
      <p:sp>
        <p:nvSpPr>
          <p:cNvPr id="11" name="Title 1">
            <a:extLst>
              <a:ext uri="{FF2B5EF4-FFF2-40B4-BE49-F238E27FC236}">
                <a16:creationId xmlns:a16="http://schemas.microsoft.com/office/drawing/2014/main" id="{5BB6AFB4-3AFD-F873-0463-7EDD34445D6C}"/>
              </a:ext>
            </a:extLst>
          </p:cNvPr>
          <p:cNvSpPr txBox="1">
            <a:spLocks/>
          </p:cNvSpPr>
          <p:nvPr/>
        </p:nvSpPr>
        <p:spPr>
          <a:xfrm>
            <a:off x="819150" y="365130"/>
            <a:ext cx="8058150" cy="860171"/>
          </a:xfrm>
          <a:prstGeom prst="rect">
            <a:avLst/>
          </a:prstGeom>
        </p:spPr>
        <p:txBody>
          <a:bodyPr vert="horz" lIns="91440" tIns="45720" rIns="91440" bIns="45720" rtlCol="0" anchor="ctr">
            <a:normAutofit/>
          </a:bodyPr>
          <a:lstStyle>
            <a:lvl1pPr algn="l" defTabSz="685783" rtl="0" eaLnBrk="1" latinLnBrk="0" hangingPunct="1">
              <a:lnSpc>
                <a:spcPct val="100000"/>
              </a:lnSpc>
              <a:spcBef>
                <a:spcPct val="0"/>
              </a:spcBef>
              <a:buNone/>
              <a:defRPr sz="2700" b="1" kern="1200">
                <a:solidFill>
                  <a:schemeClr val="tx1"/>
                </a:solidFill>
                <a:latin typeface="+mj-lt"/>
                <a:ea typeface="+mj-ea"/>
                <a:cs typeface="+mj-cs"/>
              </a:defRPr>
            </a:lvl1pPr>
          </a:lstStyle>
          <a:p>
            <a:pPr algn="ctr"/>
            <a:r>
              <a:rPr lang="en-US" sz="2800" dirty="0">
                <a:latin typeface="Arial"/>
                <a:cs typeface="Arial"/>
              </a:rPr>
              <a:t>Potential Projects </a:t>
            </a:r>
            <a:endParaRPr lang="en-US" sz="3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424308F-15C2-A310-71E7-07B6FC05E215}"/>
              </a:ext>
            </a:extLst>
          </p:cNvPr>
          <p:cNvSpPr txBox="1"/>
          <p:nvPr/>
        </p:nvSpPr>
        <p:spPr>
          <a:xfrm>
            <a:off x="255603" y="1595021"/>
            <a:ext cx="8717872" cy="3539430"/>
          </a:xfrm>
          <a:prstGeom prst="rect">
            <a:avLst/>
          </a:prstGeom>
          <a:noFill/>
        </p:spPr>
        <p:txBody>
          <a:bodyPr wrap="square" lIns="91440" tIns="45720" rIns="91440" bIns="45720" numCol="2" rtlCol="0" anchor="t">
            <a:spAutoFit/>
          </a:bodyPr>
          <a:lstStyle/>
          <a:p>
            <a:pPr marL="457200" indent="-457200">
              <a:buFont typeface="+mj-lt"/>
              <a:buAutoNum type="arabicPeriod"/>
            </a:pPr>
            <a:endParaRPr lang="en-US" sz="1400" b="1" dirty="0">
              <a:latin typeface="Arial"/>
              <a:cs typeface="Arial"/>
            </a:endParaRPr>
          </a:p>
          <a:p>
            <a:pPr marL="457200" indent="-457200">
              <a:buFont typeface="+mj-lt"/>
              <a:buAutoNum type="arabicPeriod"/>
            </a:pPr>
            <a:r>
              <a:rPr lang="en-US" sz="1400" b="1" dirty="0">
                <a:latin typeface="Arial"/>
                <a:cs typeface="Arial"/>
              </a:rPr>
              <a:t>West End Drainage Project</a:t>
            </a:r>
          </a:p>
          <a:p>
            <a:pPr marL="914400" lvl="1" indent="-457200">
              <a:buFont typeface="+mj-lt"/>
              <a:buAutoNum type="alphaLcPeriod"/>
            </a:pPr>
            <a:r>
              <a:rPr lang="en-US" sz="1400" dirty="0">
                <a:latin typeface="Arial"/>
                <a:cs typeface="Arial"/>
              </a:rPr>
              <a:t>Installation of an underground Modular Tank System at Fleur De Lis Park</a:t>
            </a:r>
          </a:p>
          <a:p>
            <a:pPr marL="457200" indent="-457200">
              <a:buFont typeface="+mj-lt"/>
              <a:buAutoNum type="arabicPeriod"/>
            </a:pPr>
            <a:r>
              <a:rPr lang="en-US" sz="1400" b="1" dirty="0">
                <a:latin typeface="Arial"/>
                <a:cs typeface="Arial"/>
              </a:rPr>
              <a:t>Energy Innovation Incubation</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Physical hub that will help develop and lead programming as an energy innovation destination</a:t>
            </a:r>
            <a:endParaRPr lang="en-US" sz="1400" b="0"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r>
              <a:rPr lang="en-US" sz="1400" b="1" dirty="0">
                <a:latin typeface="Arial"/>
                <a:cs typeface="Arial"/>
              </a:rPr>
              <a:t>Green Infrastructure Workforce and Business Development Hub</a:t>
            </a:r>
          </a:p>
          <a:p>
            <a:pPr marL="914400" marR="0" lvl="1"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Physical hub that will buildout hands-on-training to support workforce development (green infrastructure) and business technical assistance</a:t>
            </a:r>
            <a:endParaRPr lang="en-US" sz="1400" b="0" i="0" u="none" strike="noStrike" kern="1200" cap="none" spc="0" normalizeH="0" baseline="0" noProof="0" dirty="0">
              <a:ln>
                <a:noFill/>
              </a:ln>
              <a:solidFill>
                <a:prstClr val="black"/>
              </a:solidFill>
              <a:effectLst/>
              <a:uLnTx/>
              <a:uFillTx/>
              <a:latin typeface="Arial"/>
              <a:cs typeface="Arial"/>
            </a:endParaRPr>
          </a:p>
          <a:p>
            <a:pPr marL="914400" lvl="1" indent="-457200">
              <a:buFont typeface="+mj-lt"/>
              <a:buAutoNum type="alphaLcParenR"/>
              <a:defRPr/>
            </a:pPr>
            <a:endParaRPr lang="en-US" sz="1400" b="0"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endParaRPr lang="en-US" sz="1400" b="1" i="0" u="none" strike="noStrike" kern="1200" cap="none" spc="0" normalizeH="0" baseline="0" noProof="0" dirty="0">
              <a:ln>
                <a:noFill/>
              </a:ln>
              <a:solidFill>
                <a:prstClr val="black"/>
              </a:solidFill>
              <a:effectLst/>
              <a:uLnTx/>
              <a:uFillTx/>
              <a:latin typeface="Arial"/>
              <a:cs typeface="Arial"/>
            </a:endParaRPr>
          </a:p>
          <a:p>
            <a:pPr marL="457200" indent="-457200">
              <a:buFont typeface="+mj-lt"/>
              <a:buAutoNum type="arabicPeriod"/>
            </a:pPr>
            <a:endParaRPr lang="en-US" sz="1400" b="1" dirty="0">
              <a:latin typeface="Arial"/>
              <a:cs typeface="Arial"/>
            </a:endParaRPr>
          </a:p>
          <a:p>
            <a:pPr marL="457200" indent="-457200">
              <a:buFont typeface="+mj-lt"/>
              <a:buAutoNum type="arabicPeriod"/>
            </a:pPr>
            <a:endParaRPr lang="en-US" sz="1400" dirty="0">
              <a:latin typeface="Arial"/>
              <a:cs typeface="Arial"/>
            </a:endParaRPr>
          </a:p>
        </p:txBody>
      </p:sp>
    </p:spTree>
    <p:extLst>
      <p:ext uri="{BB962C8B-B14F-4D97-AF65-F5344CB8AC3E}">
        <p14:creationId xmlns:p14="http://schemas.microsoft.com/office/powerpoint/2010/main" val="243656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A57EAB-29A6-AD4F-8CA0-52EA4B0D69A2}"/>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3" name="Picture 2" descr="Free Question Mark Images, Download Free Question Mark Images png ...">
            <a:extLst>
              <a:ext uri="{FF2B5EF4-FFF2-40B4-BE49-F238E27FC236}">
                <a16:creationId xmlns:a16="http://schemas.microsoft.com/office/drawing/2014/main" id="{FA1E52EC-7E3D-AC80-675B-92222E373A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1835" y="467600"/>
            <a:ext cx="1439502" cy="113352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4637AA3-994B-B061-A876-B495EA679FB1}"/>
              </a:ext>
            </a:extLst>
          </p:cNvPr>
          <p:cNvSpPr txBox="1">
            <a:spLocks/>
          </p:cNvSpPr>
          <p:nvPr/>
        </p:nvSpPr>
        <p:spPr>
          <a:xfrm>
            <a:off x="628650" y="1499409"/>
            <a:ext cx="7886700" cy="4829451"/>
          </a:xfrm>
          <a:prstGeom prst="rect">
            <a:avLst/>
          </a:prstGeom>
        </p:spPr>
        <p:txBody>
          <a:bodyPr vert="horz" lIns="91440" tIns="45720" rIns="91440" bIns="45720" rtlCol="0" anchor="t">
            <a:normAutofit/>
          </a:bodyPr>
          <a:lstStyle>
            <a:lvl1pPr marL="171446" indent="-171446" algn="l" defTabSz="685783" rtl="0" eaLnBrk="1" latinLnBrk="0" hangingPunct="1">
              <a:lnSpc>
                <a:spcPct val="100000"/>
              </a:lnSpc>
              <a:spcBef>
                <a:spcPts val="751"/>
              </a:spcBef>
              <a:buFont typeface="Wingdings" panose="05000000000000000000" pitchFamily="2" charset="2"/>
              <a:buChar char="§"/>
              <a:defRPr sz="2100" kern="1200">
                <a:solidFill>
                  <a:schemeClr val="tx1"/>
                </a:solidFill>
                <a:latin typeface="+mn-lt"/>
                <a:ea typeface="+mn-ea"/>
                <a:cs typeface="+mn-cs"/>
              </a:defRPr>
            </a:lvl1pPr>
            <a:lvl2pPr marL="514338" indent="-171446"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10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21" indent="-171446" algn="l" defTabSz="685783" rtl="0" eaLnBrk="1" latinLnBrk="0" hangingPunct="1">
              <a:lnSpc>
                <a:spcPct val="10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buFont typeface="Wingdings" panose="05000000000000000000" pitchFamily="2" charset="2"/>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70815" indent="-170815"/>
            <a:endParaRPr lang="en-US" sz="1400" dirty="0">
              <a:latin typeface="Arial"/>
              <a:cs typeface="Arial"/>
            </a:endParaRPr>
          </a:p>
          <a:p>
            <a:pPr marL="170815" indent="-170815"/>
            <a:r>
              <a:rPr lang="en-US" sz="1400" dirty="0">
                <a:latin typeface="Arial"/>
                <a:cs typeface="Arial"/>
              </a:rPr>
              <a:t>What ways can the City help businesses and entrepreneur post disasters like Hurricane IDA? </a:t>
            </a:r>
            <a:endParaRPr lang="en-US" dirty="0">
              <a:cs typeface="Arial"/>
            </a:endParaRPr>
          </a:p>
          <a:p>
            <a:pPr marL="170815" indent="-170815"/>
            <a:endParaRPr lang="en-US" sz="1400" dirty="0">
              <a:latin typeface="Arial" panose="020B0604020202020204" pitchFamily="34" charset="0"/>
              <a:cs typeface="Arial" panose="020B0604020202020204" pitchFamily="34" charset="0"/>
            </a:endParaRPr>
          </a:p>
          <a:p>
            <a:pPr marL="170815" indent="-170815"/>
            <a:r>
              <a:rPr lang="en-US" sz="1400" dirty="0">
                <a:latin typeface="Arial"/>
                <a:cs typeface="Arial"/>
              </a:rPr>
              <a:t>What types of projects or activities would aid in the business community being better prepared for and recovering from storms and/or outages?</a:t>
            </a:r>
          </a:p>
          <a:p>
            <a:pPr marL="170815" indent="-170815"/>
            <a:endParaRPr lang="en-US" sz="1400" dirty="0">
              <a:latin typeface="Arial"/>
              <a:cs typeface="Arial"/>
            </a:endParaRPr>
          </a:p>
          <a:p>
            <a:pPr marL="170815" indent="-170815"/>
            <a:r>
              <a:rPr lang="en-US" sz="1400" dirty="0">
                <a:latin typeface="Arial"/>
                <a:cs typeface="Arial"/>
              </a:rPr>
              <a:t>What additional resources can the City provide to the business community to return to commerce quicker, safter, and easier?</a:t>
            </a:r>
            <a:endParaRPr lang="en-US" sz="1400" dirty="0">
              <a:latin typeface="Arial" panose="020B0604020202020204" pitchFamily="34" charset="0"/>
              <a:cs typeface="Arial" panose="020B0604020202020204" pitchFamily="34" charset="0"/>
            </a:endParaRPr>
          </a:p>
          <a:p>
            <a:pPr marL="170815" indent="-170815"/>
            <a:endParaRPr lang="en-US" sz="1400" dirty="0">
              <a:latin typeface="Arial"/>
              <a:cs typeface="Arial"/>
            </a:endParaRPr>
          </a:p>
          <a:p>
            <a:pPr marL="170815" indent="-170815"/>
            <a:r>
              <a:rPr lang="en-US" sz="1400" dirty="0">
                <a:latin typeface="Arial"/>
                <a:cs typeface="Arial"/>
              </a:rPr>
              <a:t>Who should be brought into these types of conversations around disaster planning and recovery?</a:t>
            </a:r>
          </a:p>
        </p:txBody>
      </p:sp>
      <p:pic>
        <p:nvPicPr>
          <p:cNvPr id="10" name="Picture 9">
            <a:extLst>
              <a:ext uri="{FF2B5EF4-FFF2-40B4-BE49-F238E27FC236}">
                <a16:creationId xmlns:a16="http://schemas.microsoft.com/office/drawing/2014/main" id="{5F672629-647C-5699-3333-88061BCF4E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7175" y="5629275"/>
            <a:ext cx="1133521" cy="1133521"/>
          </a:xfrm>
          <a:prstGeom prst="rect">
            <a:avLst/>
          </a:prstGeom>
          <a:noFill/>
        </p:spPr>
      </p:pic>
      <p:sp>
        <p:nvSpPr>
          <p:cNvPr id="13" name="Title 1">
            <a:extLst>
              <a:ext uri="{FF2B5EF4-FFF2-40B4-BE49-F238E27FC236}">
                <a16:creationId xmlns:a16="http://schemas.microsoft.com/office/drawing/2014/main" id="{DA76CD2E-1517-EEC3-F1D2-32CC9FA73797}"/>
              </a:ext>
            </a:extLst>
          </p:cNvPr>
          <p:cNvSpPr>
            <a:spLocks noGrp="1"/>
          </p:cNvSpPr>
          <p:nvPr>
            <p:ph type="title"/>
          </p:nvPr>
        </p:nvSpPr>
        <p:spPr>
          <a:xfrm>
            <a:off x="819150" y="365130"/>
            <a:ext cx="7886700" cy="860171"/>
          </a:xfrm>
        </p:spPr>
        <p:txBody>
          <a:bodyPr>
            <a:normAutofit/>
          </a:bodyPr>
          <a:lstStyle/>
          <a:p>
            <a:pPr algn="ctr"/>
            <a:r>
              <a:rPr lang="en-US" sz="2800" b="1" dirty="0">
                <a:latin typeface="Arial"/>
                <a:cs typeface="Arial"/>
              </a:rPr>
              <a:t>Discussion</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12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A57EAB-29A6-AD4F-8CA0-52EA4B0D69A2}"/>
              </a:ext>
            </a:extLst>
          </p:cNvPr>
          <p:cNvCxnSpPr>
            <a:cxnSpLocks/>
          </p:cNvCxnSpPr>
          <p:nvPr/>
        </p:nvCxnSpPr>
        <p:spPr>
          <a:xfrm>
            <a:off x="466078" y="1034361"/>
            <a:ext cx="7897586"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2050" name="Picture 2" descr="Free Question Mark Images, Download Free Question Mark Images png ...">
            <a:extLst>
              <a:ext uri="{FF2B5EF4-FFF2-40B4-BE49-F238E27FC236}">
                <a16:creationId xmlns:a16="http://schemas.microsoft.com/office/drawing/2014/main" id="{77DC9D7C-831C-E5A4-9C45-C9FCB9592E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235" y="517180"/>
            <a:ext cx="1133521" cy="97898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3DB7F7E-8E47-EAD6-12D5-1805B1C6B790}"/>
              </a:ext>
            </a:extLst>
          </p:cNvPr>
          <p:cNvSpPr>
            <a:spLocks noGrp="1"/>
          </p:cNvSpPr>
          <p:nvPr>
            <p:ph idx="1"/>
          </p:nvPr>
        </p:nvSpPr>
        <p:spPr>
          <a:xfrm>
            <a:off x="628650" y="1496165"/>
            <a:ext cx="7886700" cy="4829451"/>
          </a:xfrm>
        </p:spPr>
        <p:txBody>
          <a:bodyPr vert="horz" lIns="91440" tIns="45720" rIns="91440" bIns="45720" rtlCol="0" anchor="t">
            <a:normAutofit/>
          </a:bodyPr>
          <a:lstStyle/>
          <a:p>
            <a:pPr marL="170815" indent="-170815"/>
            <a:r>
              <a:rPr lang="en-US" sz="1400" dirty="0">
                <a:latin typeface="Arial"/>
                <a:cs typeface="Arial"/>
              </a:rPr>
              <a:t>What ways can the City help citizens following disasters like Hurricane IDA? </a:t>
            </a:r>
            <a:endParaRPr lang="en-US" dirty="0"/>
          </a:p>
          <a:p>
            <a:pPr marL="170815" indent="-170815"/>
            <a:endParaRPr lang="en-US" sz="1400" dirty="0">
              <a:latin typeface="Arial" panose="020B0604020202020204" pitchFamily="34" charset="0"/>
              <a:cs typeface="Arial" panose="020B0604020202020204" pitchFamily="34" charset="0"/>
            </a:endParaRPr>
          </a:p>
          <a:p>
            <a:pPr marL="170815" indent="-170815"/>
            <a:r>
              <a:rPr lang="en-US" sz="1400" dirty="0">
                <a:latin typeface="Arial"/>
                <a:cs typeface="Arial"/>
              </a:rPr>
              <a:t>What does post-disaster support look like for residents 1 week later, 3 months, 10 months, 2 years?</a:t>
            </a:r>
          </a:p>
          <a:p>
            <a:pPr marL="170815" indent="-170815"/>
            <a:endParaRPr lang="en-US" sz="1400" dirty="0">
              <a:latin typeface="Arial" panose="020B0604020202020204" pitchFamily="34" charset="0"/>
              <a:cs typeface="Arial" panose="020B0604020202020204" pitchFamily="34" charset="0"/>
            </a:endParaRPr>
          </a:p>
          <a:p>
            <a:pPr marL="170815" indent="-170815"/>
            <a:r>
              <a:rPr lang="en-US" sz="1400" dirty="0">
                <a:latin typeface="Arial" panose="020B0604020202020204" pitchFamily="34" charset="0"/>
                <a:cs typeface="Arial" panose="020B0604020202020204" pitchFamily="34" charset="0"/>
              </a:rPr>
              <a:t>Did your neighborhood flood during Hurricane Ida or any of the severe storms of 2020-2021?If so, what neighborhood?</a:t>
            </a:r>
          </a:p>
          <a:p>
            <a:pPr marL="170815" indent="-170815"/>
            <a:endParaRPr lang="en-US" sz="1400" dirty="0">
              <a:latin typeface="Arial" panose="020B0604020202020204" pitchFamily="34" charset="0"/>
              <a:cs typeface="Arial" panose="020B0604020202020204" pitchFamily="34" charset="0"/>
            </a:endParaRPr>
          </a:p>
          <a:p>
            <a:pPr marL="170815" indent="-170815"/>
            <a:r>
              <a:rPr lang="en-US" sz="1400" dirty="0">
                <a:latin typeface="Arial"/>
                <a:cs typeface="Arial"/>
              </a:rPr>
              <a:t>What are some on-going resident challenges  that stem from Hurricane Ida? </a:t>
            </a:r>
            <a:endParaRPr lang="en-US" sz="1400" dirty="0">
              <a:latin typeface="Arial" panose="020B0604020202020204" pitchFamily="34" charset="0"/>
              <a:cs typeface="Arial" panose="020B0604020202020204" pitchFamily="34" charset="0"/>
            </a:endParaRPr>
          </a:p>
          <a:p>
            <a:pPr marL="170815" indent="-170815"/>
            <a:endParaRPr lang="en-US" sz="1400" dirty="0">
              <a:latin typeface="Arial" panose="020B0604020202020204" pitchFamily="34" charset="0"/>
              <a:cs typeface="Arial" panose="020B0604020202020204" pitchFamily="34" charset="0"/>
            </a:endParaRPr>
          </a:p>
          <a:p>
            <a:pPr marL="170815" indent="-170815"/>
            <a:r>
              <a:rPr lang="en-US" sz="1400" dirty="0">
                <a:latin typeface="Arial"/>
                <a:cs typeface="Arial"/>
              </a:rPr>
              <a:t>What are some resources that you would have wanted the City to have to assist in a smoother recovery?</a:t>
            </a: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170815" indent="-170815"/>
            <a:endParaRPr 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67E6BF5-F6E4-67CF-AD28-573287DCDA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7175" y="5629275"/>
            <a:ext cx="1133521" cy="1133521"/>
          </a:xfrm>
          <a:prstGeom prst="rect">
            <a:avLst/>
          </a:prstGeom>
          <a:noFill/>
        </p:spPr>
      </p:pic>
      <p:sp>
        <p:nvSpPr>
          <p:cNvPr id="4" name="Title 1">
            <a:extLst>
              <a:ext uri="{FF2B5EF4-FFF2-40B4-BE49-F238E27FC236}">
                <a16:creationId xmlns:a16="http://schemas.microsoft.com/office/drawing/2014/main" id="{BB621CBD-870C-3511-8030-0FABB0F6E448}"/>
              </a:ext>
            </a:extLst>
          </p:cNvPr>
          <p:cNvSpPr>
            <a:spLocks noGrp="1"/>
          </p:cNvSpPr>
          <p:nvPr>
            <p:ph type="title"/>
          </p:nvPr>
        </p:nvSpPr>
        <p:spPr>
          <a:xfrm>
            <a:off x="819150" y="365130"/>
            <a:ext cx="7886700" cy="860171"/>
          </a:xfrm>
        </p:spPr>
        <p:txBody>
          <a:bodyPr>
            <a:normAutofit/>
          </a:bodyPr>
          <a:lstStyle/>
          <a:p>
            <a:pPr algn="ctr"/>
            <a:r>
              <a:rPr lang="en-US" sz="2800" b="1" dirty="0">
                <a:latin typeface="Arial"/>
                <a:cs typeface="Arial"/>
              </a:rPr>
              <a:t>Discussion </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55987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F9F67E"/>
      </a:dk2>
      <a:lt2>
        <a:srgbClr val="F2F2F2"/>
      </a:lt2>
      <a:accent1>
        <a:srgbClr val="032246"/>
      </a:accent1>
      <a:accent2>
        <a:srgbClr val="7096B8"/>
      </a:accent2>
      <a:accent3>
        <a:srgbClr val="DAE7F6"/>
      </a:accent3>
      <a:accent4>
        <a:srgbClr val="AD2F01"/>
      </a:accent4>
      <a:accent5>
        <a:srgbClr val="ED7D31"/>
      </a:accent5>
      <a:accent6>
        <a:srgbClr val="FFBC76"/>
      </a:accent6>
      <a:hlink>
        <a:srgbClr val="AD2F01"/>
      </a:hlink>
      <a:folHlink>
        <a:srgbClr val="AD2F01"/>
      </a:folHlink>
    </a:clrScheme>
    <a:fontScheme name="City of New Orle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of New Orleans Official PowerPoint Template v7" id="{D1BE8DA6-FDE6-4C99-996E-3ABA625E8F3A}" vid="{9277E38C-2199-4366-82AF-1E566B59E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317584-b0e7-4f0b-a0b2-363e6e597dc0" xsi:nil="true"/>
    <lcf76f155ced4ddcb4097134ff3c332f xmlns="2666cf29-b4bf-4847-95b3-6cedd838a2fd">
      <Terms xmlns="http://schemas.microsoft.com/office/infopath/2007/PartnerControls"/>
    </lcf76f155ced4ddcb4097134ff3c332f>
    <SharedWithUsers xmlns="b2317584-b0e7-4f0b-a0b2-363e6e597dc0">
      <UserInfo>
        <DisplayName>Wayne A Johnson</DisplayName>
        <AccountId>54</AccountId>
        <AccountType/>
      </UserInfo>
      <UserInfo>
        <DisplayName>Beyonka M. Wilson</DisplayName>
        <AccountId>12</AccountId>
        <AccountType/>
      </UserInfo>
      <UserInfo>
        <DisplayName>Ruda J Pollard</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718ADBC551F541BC88D358FCBE0BE1" ma:contentTypeVersion="13" ma:contentTypeDescription="Create a new document." ma:contentTypeScope="" ma:versionID="acac27d07bfa7f654a93e9f9a9538018">
  <xsd:schema xmlns:xsd="http://www.w3.org/2001/XMLSchema" xmlns:xs="http://www.w3.org/2001/XMLSchema" xmlns:p="http://schemas.microsoft.com/office/2006/metadata/properties" xmlns:ns2="2666cf29-b4bf-4847-95b3-6cedd838a2fd" xmlns:ns3="b2317584-b0e7-4f0b-a0b2-363e6e597dc0" targetNamespace="http://schemas.microsoft.com/office/2006/metadata/properties" ma:root="true" ma:fieldsID="1e7747a9524d0d16d1077dcd2cba2648" ns2:_="" ns3:_="">
    <xsd:import namespace="2666cf29-b4bf-4847-95b3-6cedd838a2fd"/>
    <xsd:import namespace="b2317584-b0e7-4f0b-a0b2-363e6e597d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6cf29-b4bf-4847-95b3-6cedd838a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bb12ba4-be90-464f-b02c-3d5a455f4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317584-b0e7-4f0b-a0b2-363e6e597d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05276c3-3a44-4d16-a97f-dc423a151afa}" ma:internalName="TaxCatchAll" ma:showField="CatchAllData" ma:web="b2317584-b0e7-4f0b-a0b2-363e6e597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B7C314-8689-45C4-9BF1-0FCA899E3964}">
  <ds:schemaRefs>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b2317584-b0e7-4f0b-a0b2-363e6e597dc0"/>
    <ds:schemaRef ds:uri="2666cf29-b4bf-4847-95b3-6cedd838a2fd"/>
    <ds:schemaRef ds:uri="http://www.w3.org/XML/1998/namespace"/>
  </ds:schemaRefs>
</ds:datastoreItem>
</file>

<file path=customXml/itemProps2.xml><?xml version="1.0" encoding="utf-8"?>
<ds:datastoreItem xmlns:ds="http://schemas.openxmlformats.org/officeDocument/2006/customXml" ds:itemID="{4B8AF862-3883-4C43-89DB-237C645CEDD5}">
  <ds:schemaRefs>
    <ds:schemaRef ds:uri="2666cf29-b4bf-4847-95b3-6cedd838a2fd"/>
    <ds:schemaRef ds:uri="b2317584-b0e7-4f0b-a0b2-363e6e597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F1E049-6BDD-442F-8774-457CD2F035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TotalTime>
  <Words>887</Words>
  <Application>Microsoft Office PowerPoint</Application>
  <PresentationFormat>On-screen Show (4:3)</PresentationFormat>
  <Paragraphs>147</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Wingdings</vt:lpstr>
      <vt:lpstr>1_Office Theme</vt:lpstr>
      <vt:lpstr>City of New Orleans  Restore Louisiana  Program</vt:lpstr>
      <vt:lpstr>PowerPoint Presentation</vt:lpstr>
      <vt:lpstr>PowerPoint Presentation</vt:lpstr>
      <vt:lpstr>PowerPoint Presentation</vt:lpstr>
      <vt:lpstr>PowerPoint Presentation</vt:lpstr>
      <vt:lpstr>PowerPoint Presentation</vt:lpstr>
      <vt:lpstr>PowerPoint Presentation</vt:lpstr>
      <vt:lpstr>Discussion</vt:lpstr>
      <vt:lpstr>Discussion </vt:lpstr>
      <vt:lpstr>PowerPoint Presentation</vt:lpstr>
      <vt:lpstr>PowerPoint Presentation</vt:lpstr>
      <vt:lpstr>Questions?</vt:lpstr>
    </vt:vector>
  </TitlesOfParts>
  <Company>City of New Orleans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Kincaid</dc:creator>
  <cp:lastModifiedBy>Wayne A Johnson</cp:lastModifiedBy>
  <cp:revision>329</cp:revision>
  <cp:lastPrinted>2023-04-10T21:11:47Z</cp:lastPrinted>
  <dcterms:created xsi:type="dcterms:W3CDTF">2017-05-01T19:05:42Z</dcterms:created>
  <dcterms:modified xsi:type="dcterms:W3CDTF">2024-11-11T19:19:06Z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0x01010099718ADBC551F541BC88D358FCBE0BE1</vt:lpwstr>
  </property>
  <property fmtid="{D5CDD505-2E9C-101B-9397-08002B2CF9AE}" pid="3" name="MediaServiceImageTags">
    <vt:lpwstr/>
  </property>
</Properties>
</file>