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383" r:id="rId5"/>
    <p:sldId id="440" r:id="rId6"/>
    <p:sldId id="451" r:id="rId7"/>
    <p:sldId id="435" r:id="rId8"/>
    <p:sldId id="447" r:id="rId9"/>
    <p:sldId id="453" r:id="rId10"/>
    <p:sldId id="450" r:id="rId11"/>
    <p:sldId id="449" r:id="rId12"/>
    <p:sldId id="448" r:id="rId13"/>
    <p:sldId id="438" r:id="rId14"/>
    <p:sldId id="423" r:id="rId15"/>
    <p:sldId id="441" r:id="rId16"/>
    <p:sldId id="444" r:id="rId17"/>
    <p:sldId id="442" r:id="rId18"/>
    <p:sldId id="446" r:id="rId19"/>
    <p:sldId id="414" r:id="rId20"/>
    <p:sldId id="439" r:id="rId21"/>
    <p:sldId id="436" r:id="rId22"/>
    <p:sldId id="412" r:id="rId23"/>
    <p:sldId id="437" r:id="rId24"/>
    <p:sldId id="394" r:id="rId25"/>
    <p:sldId id="434" r:id="rId26"/>
    <p:sldId id="40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501BE-7CC2-48FC-8B9C-9FC24394EDF1}" v="80" dt="2023-06-12T13:36:53.796"/>
    <p1510:client id="{2BECE39F-089F-48DF-ADA2-6481A75D0228}" v="482" dt="2023-06-12T13:50:32.475"/>
    <p1510:client id="{6D979D20-432E-4E53-AA4F-47947C092444}" v="285" dt="2023-05-16T15:11:24.867"/>
    <p1510:client id="{8D4B76A6-7FE5-4D2B-B59B-7B078A942372}" v="13" dt="2023-07-18T20:26:14.231"/>
    <p1510:client id="{AD506080-F7A6-476E-8BC7-40541530FB7C}" v="104" dt="2023-07-24T21:19:00.562"/>
    <p1510:client id="{D6AAB119-5272-ADA0-E96A-85457C53F6A9}" v="566" dt="2023-06-05T20:02:57.155"/>
    <p1510:client id="{F7D6082B-8051-468F-AED1-0BF034DD1AC7}" v="12" dt="2023-05-30T15:45:42.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1" tIns="46586" rIns="93171" bIns="46586" rtlCol="0"/>
          <a:lstStyle>
            <a:lvl1pPr algn="r">
              <a:defRPr sz="1200"/>
            </a:lvl1pPr>
          </a:lstStyle>
          <a:p>
            <a:fld id="{8FB118C0-8A76-4F29-B411-74A2624B0C81}" type="datetimeFigureOut">
              <a:rPr lang="en-US" smtClean="0"/>
              <a:t>8/10/2023</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4"/>
          </a:xfrm>
          <a:prstGeom prst="rect">
            <a:avLst/>
          </a:prstGeom>
        </p:spPr>
        <p:txBody>
          <a:bodyPr vert="horz" lIns="93171" tIns="46586" rIns="93171" bIns="46586" rtlCol="0" anchor="b"/>
          <a:lstStyle>
            <a:lvl1pPr algn="r">
              <a:defRPr sz="1200"/>
            </a:lvl1pPr>
          </a:lstStyle>
          <a:p>
            <a:fld id="{D0C24C99-BB2C-4BD6-B3AA-F0E2573228A9}" type="slidenum">
              <a:rPr lang="en-US" smtClean="0"/>
              <a:t>‹#›</a:t>
            </a:fld>
            <a:endParaRPr lang="en-US"/>
          </a:p>
        </p:txBody>
      </p:sp>
    </p:spTree>
    <p:extLst>
      <p:ext uri="{BB962C8B-B14F-4D97-AF65-F5344CB8AC3E}">
        <p14:creationId xmlns:p14="http://schemas.microsoft.com/office/powerpoint/2010/main" val="39591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1" tIns="46586" rIns="93171" bIns="46586" rtlCol="0"/>
          <a:lstStyle>
            <a:lvl1pPr algn="r">
              <a:defRPr sz="1200"/>
            </a:lvl1pPr>
          </a:lstStyle>
          <a:p>
            <a:fld id="{68C9701C-D3AC-4202-9A06-624C0DAB9ED1}" type="datetimeFigureOut">
              <a:rPr lang="en-US" smtClean="0"/>
              <a:t>8/10/2023</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71" tIns="46586" rIns="93171" bIns="46586" rtlCol="0" anchor="b"/>
          <a:lstStyle>
            <a:lvl1pPr algn="r">
              <a:defRPr sz="1200"/>
            </a:lvl1pPr>
          </a:lstStyle>
          <a:p>
            <a:fld id="{FA09BC1B-4021-4C72-9C28-7221D2660A37}" type="slidenum">
              <a:rPr lang="en-US" smtClean="0"/>
              <a:t>‹#›</a:t>
            </a:fld>
            <a:endParaRPr lang="en-US"/>
          </a:p>
        </p:txBody>
      </p:sp>
    </p:spTree>
    <p:extLst>
      <p:ext uri="{BB962C8B-B14F-4D97-AF65-F5344CB8AC3E}">
        <p14:creationId xmlns:p14="http://schemas.microsoft.com/office/powerpoint/2010/main" val="45988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2</a:t>
            </a:fld>
            <a:endParaRPr lang="en-US"/>
          </a:p>
        </p:txBody>
      </p:sp>
    </p:spTree>
    <p:extLst>
      <p:ext uri="{BB962C8B-B14F-4D97-AF65-F5344CB8AC3E}">
        <p14:creationId xmlns:p14="http://schemas.microsoft.com/office/powerpoint/2010/main" val="19493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3</a:t>
            </a:fld>
            <a:endParaRPr lang="en-US"/>
          </a:p>
        </p:txBody>
      </p:sp>
    </p:spTree>
    <p:extLst>
      <p:ext uri="{BB962C8B-B14F-4D97-AF65-F5344CB8AC3E}">
        <p14:creationId xmlns:p14="http://schemas.microsoft.com/office/powerpoint/2010/main" val="37139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11</a:t>
            </a:fld>
            <a:endParaRPr lang="en-US"/>
          </a:p>
        </p:txBody>
      </p:sp>
    </p:spTree>
    <p:extLst>
      <p:ext uri="{BB962C8B-B14F-4D97-AF65-F5344CB8AC3E}">
        <p14:creationId xmlns:p14="http://schemas.microsoft.com/office/powerpoint/2010/main" val="204364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18</a:t>
            </a:fld>
            <a:endParaRPr lang="en-US"/>
          </a:p>
        </p:txBody>
      </p:sp>
    </p:spTree>
    <p:extLst>
      <p:ext uri="{BB962C8B-B14F-4D97-AF65-F5344CB8AC3E}">
        <p14:creationId xmlns:p14="http://schemas.microsoft.com/office/powerpoint/2010/main" val="71601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22</a:t>
            </a:fld>
            <a:endParaRPr lang="en-US"/>
          </a:p>
        </p:txBody>
      </p:sp>
    </p:spTree>
    <p:extLst>
      <p:ext uri="{BB962C8B-B14F-4D97-AF65-F5344CB8AC3E}">
        <p14:creationId xmlns:p14="http://schemas.microsoft.com/office/powerpoint/2010/main" val="109673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0113" y="1521953"/>
            <a:ext cx="4499248" cy="2123658"/>
          </a:xfrm>
        </p:spPr>
        <p:txBody>
          <a:bodyPr anchor="b">
            <a:normAutofit/>
          </a:bodyPr>
          <a:lstStyle>
            <a:lvl1pPr algn="r">
              <a:defRPr sz="3000" b="1">
                <a:solidFill>
                  <a:schemeClr val="accent4"/>
                </a:solidFill>
              </a:defRPr>
            </a:lvl1pPr>
          </a:lstStyle>
          <a:p>
            <a:r>
              <a:rPr lang="en-US"/>
              <a:t>Click to edit Master title style</a:t>
            </a:r>
          </a:p>
        </p:txBody>
      </p:sp>
      <p:sp>
        <p:nvSpPr>
          <p:cNvPr id="3" name="Subtitle 2"/>
          <p:cNvSpPr>
            <a:spLocks noGrp="1"/>
          </p:cNvSpPr>
          <p:nvPr>
            <p:ph type="subTitle" idx="1" hasCustomPrompt="1"/>
          </p:nvPr>
        </p:nvSpPr>
        <p:spPr>
          <a:xfrm>
            <a:off x="4180116" y="5198423"/>
            <a:ext cx="4499249" cy="350559"/>
          </a:xfrm>
        </p:spPr>
        <p:txBody>
          <a:bodyPr>
            <a:normAutofit/>
          </a:bodyPr>
          <a:lstStyle>
            <a:lvl1pPr marL="0" indent="0" algn="r">
              <a:buNone/>
              <a:defRPr sz="1351"/>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Date</a:t>
            </a:r>
          </a:p>
        </p:txBody>
      </p:sp>
      <p:sp>
        <p:nvSpPr>
          <p:cNvPr id="24" name="TextBox 23"/>
          <p:cNvSpPr txBox="1"/>
          <p:nvPr userDrawn="1"/>
        </p:nvSpPr>
        <p:spPr>
          <a:xfrm>
            <a:off x="4180115" y="4875065"/>
            <a:ext cx="4499247" cy="300210"/>
          </a:xfrm>
          <a:prstGeom prst="rect">
            <a:avLst/>
          </a:prstGeom>
          <a:noFill/>
        </p:spPr>
        <p:txBody>
          <a:bodyPr wrap="square" rtlCol="0">
            <a:spAutoFit/>
          </a:bodyPr>
          <a:lstStyle/>
          <a:p>
            <a:pPr algn="r"/>
            <a:r>
              <a:rPr lang="en-US" sz="1351" b="1">
                <a:solidFill>
                  <a:prstClr val="black"/>
                </a:solidFill>
              </a:rPr>
              <a:t>City of New Orleans</a:t>
            </a:r>
          </a:p>
        </p:txBody>
      </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203"/>
          <a:stretch/>
        </p:blipFill>
        <p:spPr>
          <a:xfrm>
            <a:off x="2" y="0"/>
            <a:ext cx="4625007" cy="6858000"/>
          </a:xfrm>
          <a:prstGeom prst="rect">
            <a:avLst/>
          </a:prstGeom>
        </p:spPr>
      </p:pic>
      <p:cxnSp>
        <p:nvCxnSpPr>
          <p:cNvPr id="26" name="Straight Connector 25">
            <a:extLst>
              <a:ext uri="{FF2B5EF4-FFF2-40B4-BE49-F238E27FC236}">
                <a16:creationId xmlns:a16="http://schemas.microsoft.com/office/drawing/2014/main" id="{8EC1DD08-F5DA-C740-BADF-F49892C837A4}"/>
              </a:ext>
            </a:extLst>
          </p:cNvPr>
          <p:cNvCxnSpPr>
            <a:cxnSpLocks/>
          </p:cNvCxnSpPr>
          <p:nvPr userDrawn="1"/>
        </p:nvCxnSpPr>
        <p:spPr>
          <a:xfrm>
            <a:off x="4180116" y="4760275"/>
            <a:ext cx="4499248"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76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F8A7BA77-4F1C-4E8C-BA4B-2F5BD905C2E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53321-E34F-4C10-832F-629F9D91C1B7}" type="slidenum">
              <a:rPr lang="en-US" smtClean="0"/>
              <a:t>‹#›</a:t>
            </a:fld>
            <a:endParaRPr lang="en-US"/>
          </a:p>
        </p:txBody>
      </p:sp>
    </p:spTree>
    <p:extLst>
      <p:ext uri="{BB962C8B-B14F-4D97-AF65-F5344CB8AC3E}">
        <p14:creationId xmlns:p14="http://schemas.microsoft.com/office/powerpoint/2010/main" val="7262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
        <p:nvSpPr>
          <p:cNvPr id="12" name="Text Placeholder 6"/>
          <p:cNvSpPr>
            <a:spLocks noGrp="1"/>
          </p:cNvSpPr>
          <p:nvPr>
            <p:ph type="body" sz="quarter" idx="12"/>
          </p:nvPr>
        </p:nvSpPr>
        <p:spPr>
          <a:xfrm>
            <a:off x="628652" y="2444901"/>
            <a:ext cx="7886701" cy="3732062"/>
          </a:xfrm>
        </p:spPr>
        <p:txBody>
          <a:bodyPr/>
          <a:lstStyle>
            <a:lvl1pPr marL="428615" indent="-428615">
              <a:spcBef>
                <a:spcPts val="900"/>
              </a:spcBef>
              <a:buFont typeface="+mj-lt"/>
              <a:buAutoNum type="romanUcPeriod"/>
              <a:defRPr/>
            </a:lvl1pPr>
            <a:lvl2pPr marL="728644" indent="-385753">
              <a:spcBef>
                <a:spcPts val="900"/>
              </a:spcBef>
              <a:buFont typeface="+mj-lt"/>
              <a:buAutoNum type="alphaUcPeriod"/>
              <a:defRPr/>
            </a:lvl2pPr>
            <a:lvl3pPr marL="1071536" indent="-385753">
              <a:buFont typeface="+mj-lt"/>
              <a:buAutoNum type="romanUcPeriod"/>
              <a:defRPr/>
            </a:lvl3pPr>
            <a:lvl4pPr marL="1328705" indent="-300031">
              <a:buFont typeface="+mj-lt"/>
              <a:buAutoNum type="romanUcPeriod"/>
              <a:defRPr/>
            </a:lvl4pPr>
            <a:lvl5pPr marL="1671597" indent="-300031">
              <a:buFont typeface="+mj-lt"/>
              <a:buAutoNum type="romanU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65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
        <p:nvSpPr>
          <p:cNvPr id="15"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Tree>
    <p:extLst>
      <p:ext uri="{BB962C8B-B14F-4D97-AF65-F5344CB8AC3E}">
        <p14:creationId xmlns:p14="http://schemas.microsoft.com/office/powerpoint/2010/main" val="64085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4500">
                <a:solidFill>
                  <a:schemeClr val="accent4"/>
                </a:solidFill>
              </a:defRPr>
            </a:lvl1pPr>
          </a:lstStyle>
          <a:p>
            <a:r>
              <a:rPr lang="en-US"/>
              <a:t>I. Section Title</a:t>
            </a:r>
          </a:p>
        </p:txBody>
      </p:sp>
    </p:spTree>
    <p:extLst>
      <p:ext uri="{BB962C8B-B14F-4D97-AF65-F5344CB8AC3E}">
        <p14:creationId xmlns:p14="http://schemas.microsoft.com/office/powerpoint/2010/main" val="364729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444899"/>
            <a:ext cx="38862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444899"/>
            <a:ext cx="38862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16"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7"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35537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866369"/>
            <a:ext cx="3886200" cy="3310594"/>
          </a:xfrm>
        </p:spPr>
        <p:txBody>
          <a:bodyPr>
            <a:normAutofit/>
          </a:bodyPr>
          <a:lstStyle>
            <a:lvl1pPr>
              <a:defRPr sz="1800"/>
            </a:lvl1pPr>
            <a:lvl2pPr>
              <a:defRPr sz="1500"/>
            </a:lvl2pPr>
            <a:lvl3pPr>
              <a:defRPr sz="135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866369"/>
            <a:ext cx="3886200" cy="3310594"/>
          </a:xfrm>
        </p:spPr>
        <p:txBody>
          <a:bodyPr>
            <a:normAutofit/>
          </a:bodyPr>
          <a:lstStyle>
            <a:lvl1pPr>
              <a:defRPr sz="1800"/>
            </a:lvl1pPr>
            <a:lvl2pPr>
              <a:defRPr sz="1500"/>
            </a:lvl2pPr>
            <a:lvl3pPr>
              <a:defRPr sz="135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13" name="Text Placeholder 2"/>
          <p:cNvSpPr>
            <a:spLocks noGrp="1"/>
          </p:cNvSpPr>
          <p:nvPr>
            <p:ph type="body" idx="15"/>
          </p:nvPr>
        </p:nvSpPr>
        <p:spPr>
          <a:xfrm>
            <a:off x="629843" y="2444899"/>
            <a:ext cx="3885009" cy="421470"/>
          </a:xfrm>
          <a:solidFill>
            <a:schemeClr val="accent4"/>
          </a:solidFill>
        </p:spPr>
        <p:txBody>
          <a:bodyPr anchor="b"/>
          <a:lstStyle>
            <a:lvl1pPr marL="0" indent="0" algn="ctr">
              <a:buNone/>
              <a:defRPr sz="1800" b="1">
                <a:solidFill>
                  <a:schemeClr val="bg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4" name="Text Placeholder 4"/>
          <p:cNvSpPr>
            <a:spLocks noGrp="1"/>
          </p:cNvSpPr>
          <p:nvPr>
            <p:ph type="body" sz="quarter" idx="3"/>
          </p:nvPr>
        </p:nvSpPr>
        <p:spPr>
          <a:xfrm>
            <a:off x="4629152" y="2444899"/>
            <a:ext cx="3887391" cy="421470"/>
          </a:xfrm>
          <a:solidFill>
            <a:schemeClr val="accent4"/>
          </a:solidFill>
        </p:spPr>
        <p:txBody>
          <a:bodyPr anchor="b"/>
          <a:lstStyle>
            <a:lvl1pPr marL="0" indent="0" algn="ctr">
              <a:buNone/>
              <a:defRPr sz="1800" b="1">
                <a:solidFill>
                  <a:schemeClr val="bg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6"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7"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29416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20"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21"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22" name="Picture 21">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183060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s)">
    <p:spTree>
      <p:nvGrpSpPr>
        <p:cNvPr id="1" name=""/>
        <p:cNvGrpSpPr/>
        <p:nvPr/>
      </p:nvGrpSpPr>
      <p:grpSpPr>
        <a:xfrm>
          <a:off x="0" y="0"/>
          <a:ext cx="0" cy="0"/>
          <a:chOff x="0" y="0"/>
          <a:chExt cx="0" cy="0"/>
        </a:xfrm>
      </p:grpSpPr>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130603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1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0"/>
            <a:ext cx="7886700" cy="8601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2444900"/>
            <a:ext cx="7886700" cy="3732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29541" y="6356355"/>
            <a:ext cx="5185510" cy="365125"/>
          </a:xfrm>
          <a:prstGeom prst="rect">
            <a:avLst/>
          </a:prstGeom>
        </p:spPr>
        <p:txBody>
          <a:bodyPr vert="horz" lIns="91440" tIns="45720" rIns="91440" bIns="45720" rtlCol="0" anchor="ctr"/>
          <a:lstStyle>
            <a:lvl1pPr algn="l">
              <a:defRPr sz="751" b="1">
                <a:solidFill>
                  <a:schemeClr val="tx1"/>
                </a:solidFill>
              </a:defRPr>
            </a:lvl1pPr>
          </a:lstStyle>
          <a:p>
            <a:r>
              <a:rPr lang="en-US">
                <a:solidFill>
                  <a:prstClr val="black"/>
                </a:solidFill>
              </a:rPr>
              <a:t>City of New Orleans</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751">
                <a:solidFill>
                  <a:schemeClr val="tx1"/>
                </a:solidFill>
              </a:defRPr>
            </a:lvl1pPr>
          </a:lstStyle>
          <a:p>
            <a:fld id="{238B5BA0-6825-4B13-AFCA-044D8F62CED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1399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685783"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100000"/>
        </a:lnSpc>
        <a:spcBef>
          <a:spcPts val="751"/>
        </a:spcBef>
        <a:buFont typeface="Wingdings" panose="05000000000000000000" pitchFamily="2" charset="2"/>
        <a:buChar char="§"/>
        <a:defRPr sz="2100" kern="1200">
          <a:solidFill>
            <a:schemeClr val="tx1"/>
          </a:solidFill>
          <a:latin typeface="+mn-lt"/>
          <a:ea typeface="+mn-ea"/>
          <a:cs typeface="+mn-cs"/>
        </a:defRPr>
      </a:lvl1pPr>
      <a:lvl2pPr marL="514338" indent="-171446"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21" indent="-171446" algn="l" defTabSz="685783" rtl="0" eaLnBrk="1" latinLnBrk="0" hangingPunct="1">
        <a:lnSpc>
          <a:spcPct val="10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buFont typeface="Wingdings" panose="05000000000000000000" pitchFamily="2" charset="2"/>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bmwilson@nola.gov"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hyperlink" Target="mailto:bmwilson@nol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262" y="1952260"/>
            <a:ext cx="5062103" cy="2123659"/>
          </a:xfrm>
        </p:spPr>
        <p:txBody>
          <a:bodyPr/>
          <a:lstStyle/>
          <a:p>
            <a:r>
              <a:rPr lang="en-US"/>
              <a:t>City of New Orleans New Restore Louisiana Programs</a:t>
            </a:r>
            <a:endParaRPr lang="en-US" b="0"/>
          </a:p>
        </p:txBody>
      </p:sp>
      <p:sp>
        <p:nvSpPr>
          <p:cNvPr id="3" name="Subtitle 2"/>
          <p:cNvSpPr>
            <a:spLocks noGrp="1"/>
          </p:cNvSpPr>
          <p:nvPr>
            <p:ph type="subTitle" idx="1"/>
          </p:nvPr>
        </p:nvSpPr>
        <p:spPr>
          <a:xfrm>
            <a:off x="4180116" y="5198421"/>
            <a:ext cx="4499249" cy="718287"/>
          </a:xfrm>
        </p:spPr>
        <p:txBody>
          <a:bodyPr>
            <a:normAutofit/>
          </a:bodyPr>
          <a:lstStyle/>
          <a:p>
            <a:r>
              <a:rPr lang="en-US"/>
              <a:t>Office of Housing Policy &amp;</a:t>
            </a:r>
          </a:p>
          <a:p>
            <a:r>
              <a:rPr lang="en-US"/>
              <a:t> Community Development</a:t>
            </a:r>
          </a:p>
        </p:txBody>
      </p:sp>
    </p:spTree>
    <p:extLst>
      <p:ext uri="{BB962C8B-B14F-4D97-AF65-F5344CB8AC3E}">
        <p14:creationId xmlns:p14="http://schemas.microsoft.com/office/powerpoint/2010/main" val="360133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p:txBody>
          <a:bodyPr>
            <a:normAutofit fontScale="90000"/>
          </a:bodyPr>
          <a:lstStyle/>
          <a:p>
            <a:pPr algn="ctr"/>
            <a:r>
              <a:rPr lang="en-US" sz="3000"/>
              <a:t>Resilient Communities Infrastructure Program</a:t>
            </a:r>
          </a:p>
        </p:txBody>
      </p:sp>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28650" y="1482571"/>
            <a:ext cx="7886700" cy="5010299"/>
          </a:xfrm>
        </p:spPr>
        <p:txBody>
          <a:bodyPr>
            <a:normAutofit/>
          </a:bodyPr>
          <a:lstStyle/>
          <a:p>
            <a:pPr marL="0" indent="0">
              <a:buNone/>
            </a:pPr>
            <a:endParaRPr lang="en-US"/>
          </a:p>
          <a:p>
            <a:r>
              <a:rPr lang="en-US" sz="2400" u="sng"/>
              <a:t>Orleans Parish</a:t>
            </a:r>
          </a:p>
          <a:p>
            <a:pPr lvl="1"/>
            <a:r>
              <a:rPr lang="en-US" sz="2000"/>
              <a:t>The City of New Orleans was awarded $4,718,041.00 these funds are designed to address the remaining unmet needs in the areas of infrastructure in order to expand upon and improve resilient community planning</a:t>
            </a:r>
            <a:endParaRPr lang="en-US" sz="3400"/>
          </a:p>
          <a:p>
            <a:pPr marL="342892" lvl="1" indent="0">
              <a:buNone/>
            </a:pPr>
            <a:endParaRPr lang="en-US" sz="3400"/>
          </a:p>
          <a:p>
            <a:pPr marL="342892" lvl="1" indent="0">
              <a:buNone/>
            </a:pPr>
            <a:r>
              <a:rPr lang="en-US" sz="1600"/>
              <a:t>Eligible Activities: 24 CFR 570-Community Development Block Grants Subpart C- Eligible Activities</a:t>
            </a:r>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67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800" kern="1200">
                <a:solidFill>
                  <a:srgbClr val="FFFFFF"/>
                </a:solidFill>
                <a:latin typeface="+mj-lt"/>
                <a:ea typeface="+mj-ea"/>
                <a:cs typeface="+mj-cs"/>
              </a:rPr>
              <a:t>Proposed Projects- Resilient Communities</a:t>
            </a:r>
          </a:p>
        </p:txBody>
      </p:sp>
      <p:sp>
        <p:nvSpPr>
          <p:cNvPr id="7" name="Rectangle 6"/>
          <p:cNvSpPr/>
          <p:nvPr/>
        </p:nvSpPr>
        <p:spPr>
          <a:xfrm>
            <a:off x="3607694" y="649480"/>
            <a:ext cx="4916510"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b="1" u="sng"/>
              <a:t>Priority Projects</a:t>
            </a:r>
          </a:p>
          <a:p>
            <a:pPr marL="742950" lvl="1" indent="-228600">
              <a:lnSpc>
                <a:spcPct val="90000"/>
              </a:lnSpc>
              <a:spcAft>
                <a:spcPts val="600"/>
              </a:spcAft>
              <a:buFont typeface="Arial" panose="020B0604020202020204" pitchFamily="34" charset="0"/>
              <a:buChar char="•"/>
            </a:pPr>
            <a:r>
              <a:rPr lang="en-US"/>
              <a:t>Resilience Hub Renewable Backup Power</a:t>
            </a:r>
            <a:endParaRPr lang="en-US">
              <a:cs typeface="Arial"/>
            </a:endParaRPr>
          </a:p>
          <a:p>
            <a:pPr marL="742950" lvl="1" indent="-228600">
              <a:lnSpc>
                <a:spcPct val="90000"/>
              </a:lnSpc>
              <a:spcAft>
                <a:spcPts val="600"/>
              </a:spcAft>
              <a:buFont typeface="Arial" panose="020B0604020202020204" pitchFamily="34" charset="0"/>
              <a:buChar char="•"/>
            </a:pPr>
            <a:r>
              <a:rPr lang="en-US"/>
              <a:t>Reforestation Plan Phase I</a:t>
            </a:r>
          </a:p>
          <a:p>
            <a:pPr lvl="1"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b="1" u="sng"/>
              <a:t>Alternate Projects</a:t>
            </a:r>
          </a:p>
          <a:p>
            <a:pPr marL="742950" lvl="1" indent="-228600">
              <a:lnSpc>
                <a:spcPct val="90000"/>
              </a:lnSpc>
              <a:spcAft>
                <a:spcPts val="600"/>
              </a:spcAft>
              <a:buFont typeface="Arial" panose="020B0604020202020204" pitchFamily="34" charset="0"/>
              <a:buChar char="•"/>
            </a:pPr>
            <a:r>
              <a:rPr lang="en-US"/>
              <a:t>City Building Solar Installations</a:t>
            </a:r>
          </a:p>
          <a:p>
            <a:pPr marL="742950" lvl="1" indent="-228600">
              <a:lnSpc>
                <a:spcPct val="90000"/>
              </a:lnSpc>
              <a:spcAft>
                <a:spcPts val="600"/>
              </a:spcAft>
              <a:buFont typeface="Arial" panose="020B0604020202020204" pitchFamily="34" charset="0"/>
              <a:buChar char="•"/>
            </a:pPr>
            <a:r>
              <a:rPr lang="en-US"/>
              <a:t>MTRCB Operations Complex Wind Retrofit</a:t>
            </a:r>
          </a:p>
          <a:p>
            <a:pPr marL="742950" lvl="1" indent="-228600">
              <a:lnSpc>
                <a:spcPct val="90000"/>
              </a:lnSpc>
              <a:spcAft>
                <a:spcPts val="600"/>
              </a:spcAft>
              <a:buFont typeface="Arial" panose="020B0604020202020204" pitchFamily="34" charset="0"/>
              <a:buChar char="•"/>
            </a:pPr>
            <a:r>
              <a:rPr lang="en-US"/>
              <a:t>Stormwater Master Plan</a:t>
            </a:r>
          </a:p>
        </p:txBody>
      </p:sp>
      <p:cxnSp>
        <p:nvCxnSpPr>
          <p:cNvPr id="2" name="Straight Connector 1">
            <a:extLst>
              <a:ext uri="{FF2B5EF4-FFF2-40B4-BE49-F238E27FC236}">
                <a16:creationId xmlns:a16="http://schemas.microsoft.com/office/drawing/2014/main" id="{72619EBF-7FD4-6456-4361-A03926CF1EE5}"/>
              </a:ext>
            </a:extLst>
          </p:cNvPr>
          <p:cNvCxnSpPr>
            <a:cxnSpLocks/>
          </p:cNvCxnSpPr>
          <p:nvPr/>
        </p:nvCxnSpPr>
        <p:spPr>
          <a:xfrm>
            <a:off x="350041" y="4087501"/>
            <a:ext cx="264792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79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p:txBody>
          <a:bodyPr>
            <a:normAutofit fontScale="90000"/>
          </a:bodyPr>
          <a:lstStyle/>
          <a:p>
            <a:pPr algn="ctr"/>
            <a:r>
              <a:rPr lang="en-US" sz="3000"/>
              <a:t>Resilient Communities Infrastructure Program</a:t>
            </a:r>
          </a:p>
        </p:txBody>
      </p:sp>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28649" y="1350628"/>
            <a:ext cx="7886701" cy="4714609"/>
          </a:xfrm>
        </p:spPr>
        <p:txBody>
          <a:bodyPr vert="horz" lIns="91440" tIns="45720" rIns="91440" bIns="45720" rtlCol="0" anchor="t">
            <a:normAutofit/>
          </a:bodyPr>
          <a:lstStyle/>
          <a:p>
            <a:pPr marL="342265" lvl="1" indent="0">
              <a:buNone/>
            </a:pPr>
            <a:r>
              <a:rPr lang="en-US" sz="2000" u="sng"/>
              <a:t>Resilience Hub Renewable Backup Power</a:t>
            </a:r>
            <a:endParaRPr lang="en-US"/>
          </a:p>
          <a:p>
            <a:pPr marL="342265" lvl="1" indent="0">
              <a:buNone/>
            </a:pPr>
            <a:endParaRPr lang="en-US" sz="1600" u="sng">
              <a:cs typeface="Arial"/>
            </a:endParaRPr>
          </a:p>
          <a:p>
            <a:pPr marL="856615" indent="-170815"/>
            <a:r>
              <a:rPr lang="en-US" sz="1300">
                <a:ea typeface="+mn-lt"/>
                <a:cs typeface="+mn-lt"/>
              </a:rPr>
              <a:t>This project would install Solar and Battery backup power systems at 3 locations around the city:</a:t>
            </a:r>
          </a:p>
          <a:p>
            <a:pPr marL="856615" indent="-170815"/>
            <a:r>
              <a:rPr lang="en-US" sz="1300">
                <a:ea typeface="+mn-lt"/>
                <a:cs typeface="+mn-lt"/>
              </a:rPr>
              <a:t>Arthur Monday </a:t>
            </a:r>
            <a:r>
              <a:rPr lang="en-US" sz="1300" err="1">
                <a:ea typeface="+mn-lt"/>
                <a:cs typeface="+mn-lt"/>
              </a:rPr>
              <a:t>MultiService</a:t>
            </a:r>
            <a:r>
              <a:rPr lang="en-US" sz="1300">
                <a:ea typeface="+mn-lt"/>
                <a:cs typeface="+mn-lt"/>
              </a:rPr>
              <a:t> Center, 1111 Newton St. New Orleans, LA 70114</a:t>
            </a:r>
            <a:endParaRPr lang="en-US" sz="1300">
              <a:cs typeface="Arial"/>
            </a:endParaRPr>
          </a:p>
          <a:p>
            <a:pPr marL="856615" lvl="2" indent="-170815"/>
            <a:r>
              <a:rPr lang="en-US" sz="1300">
                <a:ea typeface="+mn-lt"/>
                <a:cs typeface="+mn-lt"/>
              </a:rPr>
              <a:t>Allie Mae Williams Multi Service Center, 2020 Jackson Ave.</a:t>
            </a:r>
            <a:r>
              <a:rPr lang="en-US" sz="1300" b="0" i="0">
                <a:effectLst/>
                <a:ea typeface="+mn-lt"/>
                <a:cs typeface="+mn-lt"/>
              </a:rPr>
              <a:t> </a:t>
            </a:r>
            <a:r>
              <a:rPr lang="en-US" sz="1300">
                <a:ea typeface="+mn-lt"/>
                <a:cs typeface="+mn-lt"/>
              </a:rPr>
              <a:t>New Orleans, LA 70113</a:t>
            </a:r>
          </a:p>
          <a:p>
            <a:pPr marL="856615" lvl="2" indent="-170815"/>
            <a:r>
              <a:rPr lang="en-US" sz="1300">
                <a:ea typeface="+mn-lt"/>
                <a:cs typeface="+mn-lt"/>
              </a:rPr>
              <a:t>Hollygrove </a:t>
            </a:r>
            <a:r>
              <a:rPr lang="en-US" sz="1300" err="1">
                <a:ea typeface="+mn-lt"/>
                <a:cs typeface="+mn-lt"/>
              </a:rPr>
              <a:t>MultiPurpose</a:t>
            </a:r>
            <a:r>
              <a:rPr lang="en-US" sz="1300">
                <a:ea typeface="+mn-lt"/>
                <a:cs typeface="+mn-lt"/>
              </a:rPr>
              <a:t> Senior Center, 3300 Hamilton St</a:t>
            </a:r>
            <a:r>
              <a:rPr lang="en-US" sz="1300" b="0" i="0">
                <a:effectLst/>
                <a:ea typeface="+mn-lt"/>
                <a:cs typeface="+mn-lt"/>
              </a:rPr>
              <a:t>. </a:t>
            </a:r>
            <a:r>
              <a:rPr lang="en-US" sz="1300">
                <a:ea typeface="+mn-lt"/>
                <a:cs typeface="+mn-lt"/>
              </a:rPr>
              <a:t>New Orleans</a:t>
            </a:r>
            <a:r>
              <a:rPr lang="en-US" sz="1300" b="0" i="0">
                <a:effectLst/>
                <a:ea typeface="+mn-lt"/>
                <a:cs typeface="+mn-lt"/>
              </a:rPr>
              <a:t>, </a:t>
            </a:r>
            <a:r>
              <a:rPr lang="en-US" sz="1300">
                <a:ea typeface="+mn-lt"/>
                <a:cs typeface="+mn-lt"/>
              </a:rPr>
              <a:t>LA 70118</a:t>
            </a:r>
          </a:p>
          <a:p>
            <a:pPr marL="856615" lvl="2" indent="-170815"/>
            <a:endParaRPr lang="en-US"/>
          </a:p>
          <a:p>
            <a:pPr marL="856615" lvl="2" indent="-170815"/>
            <a:r>
              <a:rPr lang="en-US" sz="1300">
                <a:solidFill>
                  <a:srgbClr val="000000"/>
                </a:solidFill>
                <a:latin typeface="Arial"/>
                <a:cs typeface="Arial"/>
              </a:rPr>
              <a:t>Allie Mae and Arthur Monday were used as emergency resource centers during the response to Hurricane Ida. This project will equip the facilities for quick response to future emergencies. Hollygrove MSC was identified after Ida as a priority location to add backup power capability.</a:t>
            </a:r>
            <a:endParaRPr lang="en-US" sz="1300" b="0" i="0">
              <a:solidFill>
                <a:srgbClr val="000000"/>
              </a:solidFill>
              <a:effectLst/>
              <a:latin typeface="Arial"/>
              <a:cs typeface="Arial"/>
            </a:endParaRPr>
          </a:p>
          <a:p>
            <a:pPr marL="856615" lvl="2" indent="-170815"/>
            <a:r>
              <a:rPr lang="en-US" sz="1300">
                <a:solidFill>
                  <a:srgbClr val="000000"/>
                </a:solidFill>
                <a:latin typeface="Arial"/>
                <a:cs typeface="Arial"/>
              </a:rPr>
              <a:t>This project is supportive of the City's Climate Action Plan and Hazard Mitigation Plan.</a:t>
            </a:r>
          </a:p>
          <a:p>
            <a:pPr marL="856615" lvl="2" indent="-170815"/>
            <a:endParaRPr lang="en-US" sz="1300">
              <a:solidFill>
                <a:srgbClr val="000000"/>
              </a:solidFill>
              <a:latin typeface="Arial"/>
              <a:cs typeface="Arial"/>
            </a:endParaRPr>
          </a:p>
          <a:p>
            <a:pPr marL="856615" lvl="2" indent="-170815"/>
            <a:r>
              <a:rPr lang="en-US" sz="1300" b="1" u="sng">
                <a:solidFill>
                  <a:srgbClr val="000000"/>
                </a:solidFill>
                <a:latin typeface="Arial" panose="020B0604020202020204" pitchFamily="34" charset="0"/>
                <a:cs typeface="Arial" panose="020B0604020202020204" pitchFamily="34" charset="0"/>
              </a:rPr>
              <a:t>Project Scope:</a:t>
            </a:r>
            <a:endParaRPr lang="en-US" sz="1000" b="1" i="0" u="sng">
              <a:solidFill>
                <a:srgbClr val="000000"/>
              </a:solidFill>
              <a:effectLst/>
              <a:latin typeface="Arial" panose="020B0604020202020204" pitchFamily="34" charset="0"/>
              <a:cs typeface="Arial" panose="020B0604020202020204" pitchFamily="34" charset="0"/>
            </a:endParaRPr>
          </a:p>
          <a:p>
            <a:pPr marL="856615" lvl="2" indent="-170815"/>
            <a:r>
              <a:rPr lang="en-US" sz="1300">
                <a:solidFill>
                  <a:srgbClr val="000000"/>
                </a:solidFill>
                <a:latin typeface="Arial"/>
                <a:cs typeface="Arial"/>
              </a:rPr>
              <a:t>Design and Installation of rooftop solar PV and battery backup power systems.</a:t>
            </a:r>
            <a:endParaRPr lang="en-US"/>
          </a:p>
          <a:p>
            <a:pPr marL="856615" lvl="2" indent="-170815"/>
            <a:endParaRPr lang="en-US" sz="1800" u="sng">
              <a:cs typeface="Arial"/>
            </a:endParaRPr>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84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a:xfrm>
            <a:off x="628650" y="524229"/>
            <a:ext cx="7886700" cy="860171"/>
          </a:xfrm>
        </p:spPr>
        <p:txBody>
          <a:bodyPr>
            <a:normAutofit/>
          </a:bodyPr>
          <a:lstStyle/>
          <a:p>
            <a:r>
              <a:rPr lang="en-US" sz="3200" b="0" u="sng">
                <a:ea typeface="+mj-lt"/>
                <a:cs typeface="+mj-lt"/>
              </a:rPr>
              <a:t>Resilience Hub Renewable Backup Power</a:t>
            </a:r>
            <a:endParaRPr lang="en-US" sz="3200" b="0">
              <a:ea typeface="+mj-lt"/>
              <a:cs typeface="+mj-lt"/>
            </a:endParaRPr>
          </a:p>
          <a:p>
            <a:pPr algn="ctr"/>
            <a:endParaRPr lang="en-US" sz="3200" u="sng">
              <a:cs typeface="Arial"/>
            </a:endParaRPr>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717DE986-3161-256B-0DA6-C3C0D294F86B}"/>
              </a:ext>
            </a:extLst>
          </p:cNvPr>
          <p:cNvPicPr>
            <a:picLocks noChangeAspect="1"/>
          </p:cNvPicPr>
          <p:nvPr/>
        </p:nvPicPr>
        <p:blipFill>
          <a:blip r:embed="rId2"/>
          <a:stretch>
            <a:fillRect/>
          </a:stretch>
        </p:blipFill>
        <p:spPr>
          <a:xfrm>
            <a:off x="663191" y="1278234"/>
            <a:ext cx="3195374" cy="2375597"/>
          </a:xfrm>
          <a:prstGeom prst="rect">
            <a:avLst/>
          </a:prstGeom>
        </p:spPr>
      </p:pic>
      <p:pic>
        <p:nvPicPr>
          <p:cNvPr id="6" name="Picture 6">
            <a:extLst>
              <a:ext uri="{FF2B5EF4-FFF2-40B4-BE49-F238E27FC236}">
                <a16:creationId xmlns:a16="http://schemas.microsoft.com/office/drawing/2014/main" id="{BFF4745A-D8C1-7D4B-6D73-39F860300EA9}"/>
              </a:ext>
            </a:extLst>
          </p:cNvPr>
          <p:cNvPicPr>
            <a:picLocks noChangeAspect="1"/>
          </p:cNvPicPr>
          <p:nvPr/>
        </p:nvPicPr>
        <p:blipFill>
          <a:blip r:embed="rId3"/>
          <a:stretch>
            <a:fillRect/>
          </a:stretch>
        </p:blipFill>
        <p:spPr>
          <a:xfrm>
            <a:off x="2614246" y="3886947"/>
            <a:ext cx="3915507" cy="2626148"/>
          </a:xfrm>
          <a:prstGeom prst="rect">
            <a:avLst/>
          </a:prstGeom>
        </p:spPr>
      </p:pic>
      <p:pic>
        <p:nvPicPr>
          <p:cNvPr id="7" name="Picture 7">
            <a:extLst>
              <a:ext uri="{FF2B5EF4-FFF2-40B4-BE49-F238E27FC236}">
                <a16:creationId xmlns:a16="http://schemas.microsoft.com/office/drawing/2014/main" id="{AD74DC65-CCAE-AE5A-688D-988881AE9C74}"/>
              </a:ext>
            </a:extLst>
          </p:cNvPr>
          <p:cNvPicPr>
            <a:picLocks noChangeAspect="1"/>
          </p:cNvPicPr>
          <p:nvPr/>
        </p:nvPicPr>
        <p:blipFill>
          <a:blip r:embed="rId4"/>
          <a:stretch>
            <a:fillRect/>
          </a:stretch>
        </p:blipFill>
        <p:spPr>
          <a:xfrm>
            <a:off x="5318927" y="1278470"/>
            <a:ext cx="3337726" cy="2375126"/>
          </a:xfrm>
          <a:prstGeom prst="rect">
            <a:avLst/>
          </a:prstGeom>
        </p:spPr>
      </p:pic>
    </p:spTree>
    <p:extLst>
      <p:ext uri="{BB962C8B-B14F-4D97-AF65-F5344CB8AC3E}">
        <p14:creationId xmlns:p14="http://schemas.microsoft.com/office/powerpoint/2010/main" val="386222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p:txBody>
          <a:bodyPr>
            <a:normAutofit fontScale="90000"/>
          </a:bodyPr>
          <a:lstStyle/>
          <a:p>
            <a:pPr algn="ctr"/>
            <a:r>
              <a:rPr lang="en-US" sz="3000"/>
              <a:t>Resilient Communities Infrastructure Program</a:t>
            </a:r>
          </a:p>
        </p:txBody>
      </p:sp>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20277" y="1317671"/>
            <a:ext cx="7895073" cy="4804878"/>
          </a:xfrm>
        </p:spPr>
        <p:txBody>
          <a:bodyPr vert="horz" lIns="91440" tIns="45720" rIns="91440" bIns="45720" rtlCol="0" anchor="t">
            <a:normAutofit/>
          </a:bodyPr>
          <a:lstStyle/>
          <a:p>
            <a:pPr marL="685165" lvl="2" indent="0">
              <a:buNone/>
            </a:pPr>
            <a:endParaRPr lang="en-US" sz="1800" u="sng">
              <a:cs typeface="Arial"/>
            </a:endParaRPr>
          </a:p>
          <a:p>
            <a:pPr marL="513715" lvl="1" indent="-170815"/>
            <a:r>
              <a:rPr lang="en-US" sz="2000" u="sng"/>
              <a:t>Reforestation Plan Phase I</a:t>
            </a:r>
            <a:endParaRPr lang="en-US" sz="2000" u="sng">
              <a:cs typeface="Arial"/>
            </a:endParaRPr>
          </a:p>
          <a:p>
            <a:pPr marL="856615" lvl="2" indent="-170815"/>
            <a:r>
              <a:rPr lang="en-US" sz="1400">
                <a:latin typeface="Arial"/>
                <a:cs typeface="Arial"/>
              </a:rPr>
              <a:t>Currently, the City has a tree canopy covers only 18.5% of New Orleans.</a:t>
            </a:r>
          </a:p>
          <a:p>
            <a:pPr marL="856615" lvl="2" indent="-170815"/>
            <a:r>
              <a:rPr lang="en-US" sz="1400">
                <a:latin typeface="Arial"/>
                <a:cs typeface="Arial"/>
              </a:rPr>
              <a:t>During Hurricane Ida heavy winds destroyed several trees. The City would like to add additional trees to specific neighborhoods to assist with resilience to storm and climate change. </a:t>
            </a:r>
            <a:endParaRPr lang="en-US" sz="1400">
              <a:latin typeface="Arial" panose="020B0604020202020204" pitchFamily="34" charset="0"/>
              <a:cs typeface="Arial" panose="020B0604020202020204" pitchFamily="34" charset="0"/>
            </a:endParaRPr>
          </a:p>
          <a:p>
            <a:pPr marL="856615" lvl="2" indent="-170815"/>
            <a:r>
              <a:rPr lang="en-US" sz="1400" i="0">
                <a:effectLst/>
                <a:latin typeface="Arial"/>
                <a:cs typeface="Arial"/>
              </a:rPr>
              <a:t>The proposed project will directly address the unmet needs of recovery from the 2020-21 storms by replacement of tree canopy that was damaged in the storms. This project will contribute to mitigation of extreme heat and urban flood risk. Implementation of the reforestation plan is identified in the Hazard Mitigation Plan</a:t>
            </a:r>
          </a:p>
          <a:p>
            <a:pPr marL="856615" lvl="2" indent="-170815"/>
            <a:r>
              <a:rPr lang="en-US" sz="1400">
                <a:latin typeface="Arial"/>
                <a:cs typeface="Arial"/>
              </a:rPr>
              <a:t>Trees provide the City of New Orleans with various positive health benefits; these same trees are a vital part of green infrastructure as they have the capacity of drink over 200 gallons of water in a day’s time. They are also the most frugal tools with regards to green infrastructure and way of managing flooding in and around your neighborhood.</a:t>
            </a:r>
          </a:p>
          <a:p>
            <a:pPr marL="856615" lvl="2" indent="-170815"/>
            <a:r>
              <a:rPr lang="en-US" sz="1400" i="0">
                <a:effectLst/>
                <a:latin typeface="Arial"/>
                <a:cs typeface="Arial"/>
              </a:rPr>
              <a:t>This project would prioritize tree planting projects in Hollygrove, St. Bernard, Whitney, and Central City neighborhoods. The pilot plan calls for a focused effort to plant trees in five neighborhoods over the next 5 years to meet the goal of increasing canopy coverage by 10% citywide. The selection of pilot project locations included consideration of social vulnerability and heat exposure risk.</a:t>
            </a:r>
          </a:p>
          <a:p>
            <a:pPr marL="1199515" lvl="3" indent="-170815"/>
            <a:endParaRPr lang="en-US" sz="1400">
              <a:cs typeface="Arial"/>
            </a:endParaRPr>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2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p:txBody>
          <a:bodyPr>
            <a:normAutofit/>
          </a:bodyPr>
          <a:lstStyle/>
          <a:p>
            <a:pPr algn="ctr"/>
            <a:r>
              <a:rPr lang="en-US" sz="3200" u="sng"/>
              <a:t>Reforestation Plan Phase I</a:t>
            </a:r>
            <a:endParaRPr lang="en-US" sz="3000"/>
          </a:p>
        </p:txBody>
      </p:sp>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28650" y="1482571"/>
            <a:ext cx="7886700" cy="5010299"/>
          </a:xfrm>
        </p:spPr>
        <p:txBody>
          <a:bodyPr>
            <a:normAutofit/>
          </a:bodyPr>
          <a:lstStyle/>
          <a:p>
            <a:pPr lvl="2"/>
            <a:endParaRPr lang="en-US" sz="1800" u="sng"/>
          </a:p>
          <a:p>
            <a:pPr lvl="3"/>
            <a:endParaRPr lang="en-US" sz="1651"/>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outdoor, sky, road&#10;&#10;Description automatically generated">
            <a:extLst>
              <a:ext uri="{FF2B5EF4-FFF2-40B4-BE49-F238E27FC236}">
                <a16:creationId xmlns:a16="http://schemas.microsoft.com/office/drawing/2014/main" id="{135D0F55-BF3C-2B01-AD3D-86852E361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496" y="1132016"/>
            <a:ext cx="5981875" cy="4312054"/>
          </a:xfrm>
          <a:prstGeom prst="rect">
            <a:avLst/>
          </a:prstGeom>
        </p:spPr>
      </p:pic>
      <p:sp>
        <p:nvSpPr>
          <p:cNvPr id="7" name="TextBox 6">
            <a:extLst>
              <a:ext uri="{FF2B5EF4-FFF2-40B4-BE49-F238E27FC236}">
                <a16:creationId xmlns:a16="http://schemas.microsoft.com/office/drawing/2014/main" id="{222273F3-0A05-C7AE-1D0D-F0CDC0990460}"/>
              </a:ext>
            </a:extLst>
          </p:cNvPr>
          <p:cNvSpPr txBox="1"/>
          <p:nvPr/>
        </p:nvSpPr>
        <p:spPr>
          <a:xfrm>
            <a:off x="956307" y="5701340"/>
            <a:ext cx="7220499" cy="923330"/>
          </a:xfrm>
          <a:prstGeom prst="rect">
            <a:avLst/>
          </a:prstGeom>
          <a:noFill/>
        </p:spPr>
        <p:txBody>
          <a:bodyPr wrap="square" rtlCol="0">
            <a:spAutoFit/>
          </a:bodyPr>
          <a:lstStyle/>
          <a:p>
            <a:r>
              <a:rPr lang="en-US"/>
              <a:t>The benefits of trees have historically been inequitable in low-income neighborhoods. The proposed project aids in the addition of trees as a means of resilience and long-term recovery and resilience goals.   </a:t>
            </a:r>
          </a:p>
        </p:txBody>
      </p:sp>
    </p:spTree>
    <p:extLst>
      <p:ext uri="{BB962C8B-B14F-4D97-AF65-F5344CB8AC3E}">
        <p14:creationId xmlns:p14="http://schemas.microsoft.com/office/powerpoint/2010/main" val="138579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3B41-7627-E19A-E48D-5C1EB0E4E1D8}"/>
              </a:ext>
            </a:extLst>
          </p:cNvPr>
          <p:cNvSpPr>
            <a:spLocks noGrp="1"/>
          </p:cNvSpPr>
          <p:nvPr>
            <p:ph type="title"/>
          </p:nvPr>
        </p:nvSpPr>
        <p:spPr/>
        <p:txBody>
          <a:bodyPr>
            <a:normAutofit/>
          </a:bodyPr>
          <a:lstStyle/>
          <a:p>
            <a:pPr algn="ctr"/>
            <a:r>
              <a:rPr lang="en-US" sz="3000"/>
              <a:t>Proposed Resilient Communities Budget</a:t>
            </a:r>
          </a:p>
        </p:txBody>
      </p:sp>
      <p:cxnSp>
        <p:nvCxnSpPr>
          <p:cNvPr id="6" name="Straight Connector 5">
            <a:extLst>
              <a:ext uri="{FF2B5EF4-FFF2-40B4-BE49-F238E27FC236}">
                <a16:creationId xmlns:a16="http://schemas.microsoft.com/office/drawing/2014/main" id="{8F659B34-33F3-52BD-F4C5-8AEA47A800F1}"/>
              </a:ext>
            </a:extLst>
          </p:cNvPr>
          <p:cNvCxnSpPr>
            <a:cxnSpLocks/>
          </p:cNvCxnSpPr>
          <p:nvPr/>
        </p:nvCxnSpPr>
        <p:spPr>
          <a:xfrm>
            <a:off x="652509" y="1123138"/>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7948C1CB-E1EB-52F7-C39A-A43193744A74}"/>
              </a:ext>
            </a:extLst>
          </p:cNvPr>
          <p:cNvPicPr>
            <a:picLocks noGrp="1" noChangeAspect="1"/>
          </p:cNvPicPr>
          <p:nvPr>
            <p:ph idx="1"/>
          </p:nvPr>
        </p:nvPicPr>
        <p:blipFill>
          <a:blip r:embed="rId2"/>
          <a:stretch>
            <a:fillRect/>
          </a:stretch>
        </p:blipFill>
        <p:spPr>
          <a:xfrm>
            <a:off x="1082181" y="1551964"/>
            <a:ext cx="6446084" cy="4658556"/>
          </a:xfrm>
          <a:prstGeom prst="rect">
            <a:avLst/>
          </a:prstGeom>
        </p:spPr>
      </p:pic>
    </p:spTree>
    <p:extLst>
      <p:ext uri="{BB962C8B-B14F-4D97-AF65-F5344CB8AC3E}">
        <p14:creationId xmlns:p14="http://schemas.microsoft.com/office/powerpoint/2010/main" val="392228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386265"/>
            <a:ext cx="6503894" cy="553998"/>
          </a:xfrm>
          <a:prstGeom prst="rect">
            <a:avLst/>
          </a:prstGeom>
          <a:noFill/>
        </p:spPr>
        <p:txBody>
          <a:bodyPr wrap="square" rtlCol="0">
            <a:spAutoFit/>
          </a:bodyPr>
          <a:lstStyle/>
          <a:p>
            <a:pPr algn="ctr"/>
            <a:r>
              <a:rPr lang="en-US" sz="3000" b="1">
                <a:latin typeface="Arial" panose="020B0604020202020204" pitchFamily="34" charset="0"/>
                <a:cs typeface="Arial" panose="020B0604020202020204" pitchFamily="34" charset="0"/>
              </a:rPr>
              <a:t>DISCUSSION </a:t>
            </a:r>
          </a:p>
        </p:txBody>
      </p:sp>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6078" y="1533844"/>
            <a:ext cx="8296922" cy="3785652"/>
          </a:xfrm>
          <a:prstGeom prst="rect">
            <a:avLst/>
          </a:prstGeom>
          <a:noFill/>
        </p:spPr>
        <p:txBody>
          <a:bodyPr wrap="square" rtlCol="0">
            <a:spAutoFit/>
          </a:bodyPr>
          <a:lstStyle/>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What are your thoughts on the projected projects?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How do the projects help the City of New Orleans and expand resilient community planning?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What does post disaster infrastructure support look like in the community?</a:t>
            </a:r>
          </a:p>
          <a:p>
            <a:pPr marL="342900" indent="-342900">
              <a:buFont typeface="Arial" panose="020B0604020202020204" pitchFamily="34" charset="0"/>
              <a:buChar char="•"/>
            </a:pPr>
            <a:endParaRPr lang="en-US" sz="2400" b="1">
              <a:latin typeface="Tw Cen MT Condensed"/>
              <a:cs typeface="Tw Cen MT Condensed"/>
            </a:endParaRPr>
          </a:p>
          <a:p>
            <a:endParaRPr lang="en-US" sz="2400" b="1">
              <a:latin typeface="Tw Cen MT Condensed"/>
              <a:cs typeface="Tw Cen MT Condensed"/>
            </a:endParaRPr>
          </a:p>
        </p:txBody>
      </p:sp>
      <p:pic>
        <p:nvPicPr>
          <p:cNvPr id="2050" name="Picture 2" descr="Free Question Mark Images, Download Free Question Mark Images png ...">
            <a:extLst>
              <a:ext uri="{FF2B5EF4-FFF2-40B4-BE49-F238E27FC236}">
                <a16:creationId xmlns:a16="http://schemas.microsoft.com/office/drawing/2014/main" id="{77DC9D7C-831C-E5A4-9C45-C9FCB9592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96" y="0"/>
            <a:ext cx="1624204" cy="237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5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800" kern="1200">
                <a:solidFill>
                  <a:srgbClr val="FFFFFF"/>
                </a:solidFill>
                <a:latin typeface="+mj-lt"/>
                <a:ea typeface="+mj-ea"/>
                <a:cs typeface="+mj-cs"/>
              </a:rPr>
              <a:t>Proposed Projects- Hometown Revitalization</a:t>
            </a:r>
          </a:p>
        </p:txBody>
      </p:sp>
      <p:sp>
        <p:nvSpPr>
          <p:cNvPr id="7" name="Rectangle 6"/>
          <p:cNvSpPr/>
          <p:nvPr/>
        </p:nvSpPr>
        <p:spPr>
          <a:xfrm>
            <a:off x="3607694" y="649480"/>
            <a:ext cx="4916510"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b="1" u="sng"/>
              <a:t>Priority Projects</a:t>
            </a:r>
          </a:p>
          <a:p>
            <a:pPr marL="742950" lvl="1" indent="-228600">
              <a:lnSpc>
                <a:spcPct val="90000"/>
              </a:lnSpc>
              <a:spcAft>
                <a:spcPts val="600"/>
              </a:spcAft>
              <a:buFont typeface="Arial" panose="020B0604020202020204" pitchFamily="34" charset="0"/>
              <a:buChar char="•"/>
            </a:pPr>
            <a:r>
              <a:rPr lang="en-US"/>
              <a:t>Food Business Incubator</a:t>
            </a:r>
          </a:p>
          <a:p>
            <a:pPr marL="742950" lvl="1" indent="-228600">
              <a:lnSpc>
                <a:spcPct val="90000"/>
              </a:lnSpc>
              <a:spcAft>
                <a:spcPts val="600"/>
              </a:spcAft>
              <a:buFont typeface="Arial" panose="020B0604020202020204" pitchFamily="34" charset="0"/>
              <a:buChar char="•"/>
            </a:pPr>
            <a:r>
              <a:rPr lang="en-US"/>
              <a:t>Small Business Power Resilience Program</a:t>
            </a:r>
            <a:endParaRPr lang="en-US">
              <a:cs typeface="Arial"/>
            </a:endParaRPr>
          </a:p>
          <a:p>
            <a:pPr lvl="1"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b="1" u="sng"/>
              <a:t>Alternate Projects</a:t>
            </a:r>
          </a:p>
          <a:p>
            <a:pPr marL="742950" lvl="1" indent="-228600">
              <a:lnSpc>
                <a:spcPct val="90000"/>
              </a:lnSpc>
              <a:spcAft>
                <a:spcPts val="600"/>
              </a:spcAft>
              <a:buFont typeface="Arial" panose="020B0604020202020204" pitchFamily="34" charset="0"/>
              <a:buChar char="•"/>
            </a:pPr>
            <a:r>
              <a:rPr lang="en-US"/>
              <a:t>Microloans (Small Businesses)</a:t>
            </a:r>
          </a:p>
          <a:p>
            <a:pPr marL="742950" lvl="1" indent="-228600">
              <a:lnSpc>
                <a:spcPct val="90000"/>
              </a:lnSpc>
              <a:spcAft>
                <a:spcPts val="600"/>
              </a:spcAft>
              <a:buFont typeface="Arial" panose="020B0604020202020204" pitchFamily="34" charset="0"/>
              <a:buChar char="•"/>
            </a:pPr>
            <a:r>
              <a:rPr lang="en-US"/>
              <a:t>Disaster Response Grant Program</a:t>
            </a:r>
          </a:p>
          <a:p>
            <a:pPr marL="742950" lvl="1" indent="-228600">
              <a:lnSpc>
                <a:spcPct val="90000"/>
              </a:lnSpc>
              <a:spcAft>
                <a:spcPts val="600"/>
              </a:spcAft>
              <a:buFont typeface="Arial" panose="020B0604020202020204" pitchFamily="34" charset="0"/>
              <a:buChar char="•"/>
            </a:pPr>
            <a:r>
              <a:rPr lang="en-US"/>
              <a:t>Façade Renew Program</a:t>
            </a:r>
          </a:p>
        </p:txBody>
      </p:sp>
      <p:cxnSp>
        <p:nvCxnSpPr>
          <p:cNvPr id="2" name="Straight Connector 1">
            <a:extLst>
              <a:ext uri="{FF2B5EF4-FFF2-40B4-BE49-F238E27FC236}">
                <a16:creationId xmlns:a16="http://schemas.microsoft.com/office/drawing/2014/main" id="{72619EBF-7FD4-6456-4361-A03926CF1EE5}"/>
              </a:ext>
            </a:extLst>
          </p:cNvPr>
          <p:cNvCxnSpPr>
            <a:cxnSpLocks/>
          </p:cNvCxnSpPr>
          <p:nvPr/>
        </p:nvCxnSpPr>
        <p:spPr>
          <a:xfrm>
            <a:off x="350041" y="4087501"/>
            <a:ext cx="264792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50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ADF6-BAEF-E9E9-52EF-0F5725F00DF1}"/>
              </a:ext>
            </a:extLst>
          </p:cNvPr>
          <p:cNvSpPr>
            <a:spLocks noGrp="1"/>
          </p:cNvSpPr>
          <p:nvPr>
            <p:ph type="title"/>
          </p:nvPr>
        </p:nvSpPr>
        <p:spPr/>
        <p:txBody>
          <a:bodyPr>
            <a:normAutofit/>
          </a:bodyPr>
          <a:lstStyle/>
          <a:p>
            <a:pPr algn="ctr"/>
            <a:r>
              <a:rPr lang="en-US" sz="3000"/>
              <a:t>Hometown Revitalization Program</a:t>
            </a:r>
          </a:p>
        </p:txBody>
      </p:sp>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28650" y="1482572"/>
            <a:ext cx="7886700" cy="3231472"/>
          </a:xfrm>
        </p:spPr>
        <p:txBody>
          <a:bodyPr>
            <a:normAutofit/>
          </a:bodyPr>
          <a:lstStyle/>
          <a:p>
            <a:pPr marL="0" indent="0">
              <a:buNone/>
            </a:pPr>
            <a:endParaRPr lang="en-US"/>
          </a:p>
          <a:p>
            <a:r>
              <a:rPr lang="en-US" sz="1600" u="sng"/>
              <a:t>Orleans Parish</a:t>
            </a:r>
          </a:p>
          <a:p>
            <a:pPr lvl="1"/>
            <a:r>
              <a:rPr lang="en-US" sz="1600"/>
              <a:t>The City of New Orleans was awarded $7,002,068.00 these funds are designed to address unmet needs for business growth and economic recovery located by the eligible 2020-21 storms</a:t>
            </a:r>
          </a:p>
          <a:p>
            <a:pPr marL="342892" lvl="1" indent="0">
              <a:buNone/>
            </a:pPr>
            <a:endParaRPr lang="en-US" sz="1600"/>
          </a:p>
          <a:p>
            <a:pPr marL="342892" lvl="1" indent="0">
              <a:buNone/>
            </a:pPr>
            <a:endParaRPr lang="en-US" sz="1600"/>
          </a:p>
          <a:p>
            <a:pPr marL="342892" lvl="1" indent="0">
              <a:buNone/>
            </a:pPr>
            <a:r>
              <a:rPr lang="en-US" sz="1600"/>
              <a:t>Eligible Activities: 24 CFR 570-Community Development Block Grants Subpart C- Eligible Activities and the Hometown Revitalization Policy Document</a:t>
            </a:r>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09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2800" kern="1200">
              <a:solidFill>
                <a:srgbClr val="FFFFFF"/>
              </a:solidFill>
              <a:latin typeface="+mj-lt"/>
              <a:ea typeface="+mj-ea"/>
              <a:cs typeface="+mj-cs"/>
            </a:endParaRPr>
          </a:p>
        </p:txBody>
      </p:sp>
      <p:sp>
        <p:nvSpPr>
          <p:cNvPr id="7" name="Rectangle 6"/>
          <p:cNvSpPr/>
          <p:nvPr/>
        </p:nvSpPr>
        <p:spPr>
          <a:xfrm>
            <a:off x="3607694" y="649480"/>
            <a:ext cx="4916510" cy="5546047"/>
          </a:xfrm>
          <a:prstGeom prst="rect">
            <a:avLst/>
          </a:prstGeom>
        </p:spPr>
        <p:txBody>
          <a:bodyPr vert="horz" lIns="91440" tIns="45720" rIns="91440" bIns="45720" rtlCol="0" anchor="ctr">
            <a:normAutofit/>
          </a:bodyPr>
          <a:lstStyle/>
          <a:p>
            <a:pPr marL="57150">
              <a:lnSpc>
                <a:spcPct val="90000"/>
              </a:lnSpc>
              <a:spcAft>
                <a:spcPts val="600"/>
              </a:spcAft>
            </a:pPr>
            <a:endParaRPr lang="en-US" b="1" u="sng"/>
          </a:p>
        </p:txBody>
      </p:sp>
      <p:cxnSp>
        <p:nvCxnSpPr>
          <p:cNvPr id="2" name="Straight Connector 1">
            <a:extLst>
              <a:ext uri="{FF2B5EF4-FFF2-40B4-BE49-F238E27FC236}">
                <a16:creationId xmlns:a16="http://schemas.microsoft.com/office/drawing/2014/main" id="{72619EBF-7FD4-6456-4361-A03926CF1EE5}"/>
              </a:ext>
            </a:extLst>
          </p:cNvPr>
          <p:cNvCxnSpPr>
            <a:cxnSpLocks/>
          </p:cNvCxnSpPr>
          <p:nvPr/>
        </p:nvCxnSpPr>
        <p:spPr>
          <a:xfrm>
            <a:off x="261257" y="2715901"/>
            <a:ext cx="264792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6FE194-24BC-E12F-82C3-D12F6158503F}"/>
              </a:ext>
            </a:extLst>
          </p:cNvPr>
          <p:cNvSpPr txBox="1"/>
          <p:nvPr/>
        </p:nvSpPr>
        <p:spPr>
          <a:xfrm>
            <a:off x="3451148" y="830423"/>
            <a:ext cx="5225597" cy="4601260"/>
          </a:xfrm>
          <a:prstGeom prst="rect">
            <a:avLst/>
          </a:prstGeom>
          <a:noFill/>
        </p:spPr>
        <p:txBody>
          <a:bodyPr wrap="square">
            <a:spAutoFit/>
          </a:bodyPr>
          <a:lstStyle/>
          <a:p>
            <a:pPr>
              <a:lnSpc>
                <a:spcPct val="90000"/>
              </a:lnSpc>
              <a:spcAft>
                <a:spcPts val="1200"/>
              </a:spcAft>
            </a:pPr>
            <a:r>
              <a:rPr lang="en-US"/>
              <a:t>The State of Louisiana Office of Community Development has been allocated more than $3.1 billion for Hurricanes Laura &amp; Delta, Hurricane Ida &amp; May ‘21 Severe Storms, </a:t>
            </a:r>
          </a:p>
          <a:p>
            <a:pPr>
              <a:lnSpc>
                <a:spcPct val="90000"/>
              </a:lnSpc>
              <a:spcAft>
                <a:spcPts val="1200"/>
              </a:spcAft>
            </a:pPr>
            <a:endParaRPr lang="en-US"/>
          </a:p>
          <a:p>
            <a:pPr>
              <a:lnSpc>
                <a:spcPct val="90000"/>
              </a:lnSpc>
              <a:spcAft>
                <a:spcPts val="1200"/>
              </a:spcAft>
            </a:pPr>
            <a:r>
              <a:rPr lang="en-US"/>
              <a:t>80% of these funds MUST be allocated in Most Impacted and Distressed Areas</a:t>
            </a:r>
          </a:p>
          <a:p>
            <a:pPr>
              <a:lnSpc>
                <a:spcPct val="90000"/>
              </a:lnSpc>
              <a:spcAft>
                <a:spcPts val="1200"/>
              </a:spcAft>
            </a:pPr>
            <a:endParaRPr lang="en-US"/>
          </a:p>
          <a:p>
            <a:pPr>
              <a:lnSpc>
                <a:spcPct val="90000"/>
              </a:lnSpc>
              <a:spcAft>
                <a:spcPts val="1200"/>
              </a:spcAft>
            </a:pPr>
            <a:endParaRPr lang="en-US"/>
          </a:p>
          <a:p>
            <a:pPr>
              <a:lnSpc>
                <a:spcPct val="90000"/>
              </a:lnSpc>
              <a:spcAft>
                <a:spcPts val="1200"/>
              </a:spcAft>
            </a:pPr>
            <a:r>
              <a:rPr lang="en-US"/>
              <a:t>The mission of the Office of Community Development is to create a safer and stronger Louisiana by leading the state’s disaster recovery and long-term community resilience planning efforts with a great sense of urgency through innovation, partnerships, and best practices</a:t>
            </a:r>
          </a:p>
        </p:txBody>
      </p:sp>
      <p:sp>
        <p:nvSpPr>
          <p:cNvPr id="15" name="TextBox 14">
            <a:extLst>
              <a:ext uri="{FF2B5EF4-FFF2-40B4-BE49-F238E27FC236}">
                <a16:creationId xmlns:a16="http://schemas.microsoft.com/office/drawing/2014/main" id="{14B96195-964B-9192-5A24-AAAA54EA596D}"/>
              </a:ext>
            </a:extLst>
          </p:cNvPr>
          <p:cNvSpPr txBox="1"/>
          <p:nvPr/>
        </p:nvSpPr>
        <p:spPr>
          <a:xfrm>
            <a:off x="261257" y="1315616"/>
            <a:ext cx="2839850" cy="1200329"/>
          </a:xfrm>
          <a:prstGeom prst="rect">
            <a:avLst/>
          </a:prstGeom>
          <a:noFill/>
        </p:spPr>
        <p:txBody>
          <a:bodyPr wrap="square" rtlCol="0">
            <a:spAutoFit/>
          </a:bodyPr>
          <a:lstStyle/>
          <a:p>
            <a:r>
              <a:rPr lang="en-US" sz="2400">
                <a:solidFill>
                  <a:schemeClr val="bg1"/>
                </a:solidFill>
              </a:rPr>
              <a:t>Louisiana Office of Community Development</a:t>
            </a:r>
          </a:p>
        </p:txBody>
      </p:sp>
    </p:spTree>
    <p:extLst>
      <p:ext uri="{BB962C8B-B14F-4D97-AF65-F5344CB8AC3E}">
        <p14:creationId xmlns:p14="http://schemas.microsoft.com/office/powerpoint/2010/main" val="163660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3B41-7627-E19A-E48D-5C1EB0E4E1D8}"/>
              </a:ext>
            </a:extLst>
          </p:cNvPr>
          <p:cNvSpPr>
            <a:spLocks noGrp="1"/>
          </p:cNvSpPr>
          <p:nvPr>
            <p:ph type="title"/>
          </p:nvPr>
        </p:nvSpPr>
        <p:spPr/>
        <p:txBody>
          <a:bodyPr>
            <a:normAutofit/>
          </a:bodyPr>
          <a:lstStyle/>
          <a:p>
            <a:pPr algn="ctr"/>
            <a:r>
              <a:rPr lang="en-US" sz="3000"/>
              <a:t>Proposed Hometown </a:t>
            </a:r>
            <a:r>
              <a:rPr lang="en-US" sz="3000" err="1"/>
              <a:t>Revitilization</a:t>
            </a:r>
            <a:r>
              <a:rPr lang="en-US" sz="3000"/>
              <a:t> Budget</a:t>
            </a:r>
          </a:p>
        </p:txBody>
      </p:sp>
      <p:cxnSp>
        <p:nvCxnSpPr>
          <p:cNvPr id="6" name="Straight Connector 5">
            <a:extLst>
              <a:ext uri="{FF2B5EF4-FFF2-40B4-BE49-F238E27FC236}">
                <a16:creationId xmlns:a16="http://schemas.microsoft.com/office/drawing/2014/main" id="{8F659B34-33F3-52BD-F4C5-8AEA47A800F1}"/>
              </a:ext>
            </a:extLst>
          </p:cNvPr>
          <p:cNvCxnSpPr>
            <a:cxnSpLocks/>
          </p:cNvCxnSpPr>
          <p:nvPr/>
        </p:nvCxnSpPr>
        <p:spPr>
          <a:xfrm>
            <a:off x="652509" y="1123138"/>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3EE24FF6-48E8-3F98-D9E7-01E768E3DEBB}"/>
              </a:ext>
            </a:extLst>
          </p:cNvPr>
          <p:cNvPicPr>
            <a:picLocks noGrp="1" noChangeAspect="1"/>
          </p:cNvPicPr>
          <p:nvPr>
            <p:ph idx="1"/>
          </p:nvPr>
        </p:nvPicPr>
        <p:blipFill>
          <a:blip r:embed="rId2"/>
          <a:stretch>
            <a:fillRect/>
          </a:stretch>
        </p:blipFill>
        <p:spPr>
          <a:xfrm>
            <a:off x="1187581" y="1881147"/>
            <a:ext cx="6491603" cy="3949899"/>
          </a:xfrm>
          <a:prstGeom prst="rect">
            <a:avLst/>
          </a:prstGeom>
        </p:spPr>
      </p:pic>
    </p:spTree>
    <p:extLst>
      <p:ext uri="{BB962C8B-B14F-4D97-AF65-F5344CB8AC3E}">
        <p14:creationId xmlns:p14="http://schemas.microsoft.com/office/powerpoint/2010/main" val="242910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386265"/>
            <a:ext cx="6503894" cy="553998"/>
          </a:xfrm>
          <a:prstGeom prst="rect">
            <a:avLst/>
          </a:prstGeom>
          <a:noFill/>
        </p:spPr>
        <p:txBody>
          <a:bodyPr wrap="square" rtlCol="0">
            <a:spAutoFit/>
          </a:bodyPr>
          <a:lstStyle/>
          <a:p>
            <a:pPr algn="ctr"/>
            <a:r>
              <a:rPr lang="en-US" sz="3000" b="1">
                <a:latin typeface="Arial" panose="020B0604020202020204" pitchFamily="34" charset="0"/>
                <a:cs typeface="Arial" panose="020B0604020202020204" pitchFamily="34" charset="0"/>
              </a:rPr>
              <a:t>DISCUSSION </a:t>
            </a:r>
          </a:p>
        </p:txBody>
      </p:sp>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949389"/>
            <a:ext cx="8382000" cy="5078313"/>
          </a:xfrm>
          <a:prstGeom prst="rect">
            <a:avLst/>
          </a:prstGeom>
          <a:noFill/>
        </p:spPr>
        <p:txBody>
          <a:bodyPr wrap="square" rtlCol="0">
            <a:spAutoFit/>
          </a:bodyPr>
          <a:lstStyle/>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r>
              <a:rPr lang="en-US" sz="2400" b="1">
                <a:latin typeface="Tw Cen MT Condensed"/>
                <a:cs typeface="Tw Cen MT Condensed"/>
              </a:rPr>
              <a:t>WHAT ARE YOUR THOUGHTS ON THE PROJECTED PROJECTS?</a:t>
            </a:r>
          </a:p>
          <a:p>
            <a:endParaRPr lang="en-US" sz="2400" b="1">
              <a:latin typeface="Tw Cen MT Condensed"/>
              <a:cs typeface="Tw Cen MT Condensed"/>
            </a:endParaRPr>
          </a:p>
          <a:p>
            <a:r>
              <a:rPr lang="en-US" sz="2400" b="1">
                <a:latin typeface="Tw Cen MT Condensed"/>
                <a:cs typeface="Tw Cen MT Condensed"/>
              </a:rPr>
              <a:t>HOW DO THE PROJECTS HELP THE CITY OF NEW ORLEANS AND ITS BUSINESSES? </a:t>
            </a:r>
          </a:p>
          <a:p>
            <a:endParaRPr lang="en-US" sz="2400" b="1">
              <a:latin typeface="Tw Cen MT Condensed"/>
              <a:cs typeface="Tw Cen MT Condensed"/>
            </a:endParaRPr>
          </a:p>
          <a:p>
            <a:r>
              <a:rPr lang="en-US" sz="2400" b="1">
                <a:latin typeface="Tw Cen MT Condensed"/>
                <a:cs typeface="Tw Cen MT Condensed"/>
              </a:rPr>
              <a:t>WHAT DOES POST DISASTER SUPPORT LOOK LIKE FOR BUSINESSES AND THE OVERALL ECONOMY?</a:t>
            </a:r>
          </a:p>
          <a:p>
            <a:endParaRPr lang="en-US" sz="2400" b="1">
              <a:latin typeface="Tw Cen MT Condensed"/>
              <a:cs typeface="Tw Cen MT Condensed"/>
            </a:endParaRPr>
          </a:p>
          <a:p>
            <a:endParaRPr lang="en-US" sz="2400" b="1">
              <a:latin typeface="Tw Cen MT Condensed"/>
              <a:cs typeface="Tw Cen MT Condensed"/>
            </a:endParaRPr>
          </a:p>
        </p:txBody>
      </p:sp>
      <p:pic>
        <p:nvPicPr>
          <p:cNvPr id="2050" name="Picture 2" descr="Free Question Mark Images, Download Free Question Mark Images png ...">
            <a:extLst>
              <a:ext uri="{FF2B5EF4-FFF2-40B4-BE49-F238E27FC236}">
                <a16:creationId xmlns:a16="http://schemas.microsoft.com/office/drawing/2014/main" id="{77DC9D7C-831C-E5A4-9C45-C9FCB9592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874" y="517124"/>
            <a:ext cx="1624204" cy="237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2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697" y="348865"/>
            <a:ext cx="7533018"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kern="1200">
                <a:solidFill>
                  <a:srgbClr val="FFFFFF"/>
                </a:solidFill>
                <a:latin typeface="+mj-lt"/>
                <a:ea typeface="+mj-ea"/>
                <a:cs typeface="+mj-cs"/>
              </a:rPr>
              <a:t>Public Comment Period</a:t>
            </a:r>
          </a:p>
        </p:txBody>
      </p:sp>
      <p:sp>
        <p:nvSpPr>
          <p:cNvPr id="7" name="Rectangle 6"/>
          <p:cNvSpPr/>
          <p:nvPr/>
        </p:nvSpPr>
        <p:spPr>
          <a:xfrm>
            <a:off x="0" y="2057401"/>
            <a:ext cx="8913181" cy="3118803"/>
          </a:xfrm>
          <a:prstGeom prst="rect">
            <a:avLst/>
          </a:prstGeom>
        </p:spPr>
        <p:txBody>
          <a:bodyPr wrap="square" lIns="91440" tIns="45720" rIns="91440" bIns="45720" anchor="t">
            <a:spAutoFit/>
          </a:bodyPr>
          <a:lstStyle/>
          <a:p>
            <a:pPr defTabSz="749808">
              <a:spcAft>
                <a:spcPts val="492"/>
              </a:spcAft>
            </a:pPr>
            <a:r>
              <a:rPr lang="en-US" kern="1200" dirty="0">
                <a:latin typeface="+mj-lt"/>
                <a:ea typeface="+mn-ea"/>
                <a:cs typeface="+mn-cs"/>
              </a:rPr>
              <a:t>The comment period on the proposed is 30 days. All comments must be received no later than </a:t>
            </a:r>
            <a:r>
              <a:rPr lang="en-US" dirty="0">
                <a:latin typeface="+mj-lt"/>
              </a:rPr>
              <a:t>August 25, 2023 COB.</a:t>
            </a:r>
            <a:endParaRPr lang="en-US" kern="1200" dirty="0">
              <a:latin typeface="+mj-lt"/>
              <a:ea typeface="+mn-ea"/>
              <a:cs typeface="+mn-cs"/>
            </a:endParaRPr>
          </a:p>
          <a:p>
            <a:pPr defTabSz="749808">
              <a:spcAft>
                <a:spcPts val="492"/>
              </a:spcAft>
            </a:pPr>
            <a:endParaRPr lang="en-US" kern="1200">
              <a:solidFill>
                <a:schemeClr val="tx1"/>
              </a:solidFill>
              <a:latin typeface="+mj-lt"/>
              <a:ea typeface="+mn-ea"/>
              <a:cs typeface="+mn-cs"/>
            </a:endParaRPr>
          </a:p>
          <a:p>
            <a:pPr defTabSz="749808">
              <a:spcAft>
                <a:spcPts val="492"/>
              </a:spcAft>
            </a:pPr>
            <a:r>
              <a:rPr lang="en-US" kern="1200" dirty="0">
                <a:latin typeface="+mj-lt"/>
                <a:ea typeface="+mn-ea"/>
                <a:cs typeface="+mn-cs"/>
              </a:rPr>
              <a:t>Comments can be emailed to </a:t>
            </a:r>
            <a:r>
              <a:rPr lang="en-US" kern="1200" dirty="0">
                <a:latin typeface="+mj-lt"/>
                <a:ea typeface="+mn-ea"/>
                <a:cs typeface="+mn-cs"/>
                <a:hlinkClick r:id="rId3">
                  <a:extLst>
                    <a:ext uri="{A12FA001-AC4F-418D-AE19-62706E023703}">
                      <ahyp:hlinkClr xmlns:ahyp="http://schemas.microsoft.com/office/drawing/2018/hyperlinkcolor" val="tx"/>
                    </a:ext>
                  </a:extLst>
                </a:hlinkClick>
              </a:rPr>
              <a:t>bmwilson@nola.gov</a:t>
            </a:r>
            <a:r>
              <a:rPr lang="en-US" kern="1200" dirty="0">
                <a:latin typeface="+mj-lt"/>
                <a:ea typeface="+mn-ea"/>
                <a:cs typeface="+mn-cs"/>
              </a:rPr>
              <a:t> or dropped off to 1340 Poydras, Suite 1000, New Orleans, LA 70112</a:t>
            </a:r>
            <a:endParaRPr lang="en-US" kern="1200" dirty="0">
              <a:latin typeface="+mj-lt"/>
              <a:cs typeface="Arial"/>
            </a:endParaRPr>
          </a:p>
          <a:p>
            <a:pPr marL="234315" indent="-234315" defTabSz="749808">
              <a:spcAft>
                <a:spcPts val="492"/>
              </a:spcAft>
              <a:buFont typeface="Arial" panose="020B0604020202020204" pitchFamily="34" charset="0"/>
              <a:buChar char="•"/>
            </a:pPr>
            <a:r>
              <a:rPr lang="en-US" kern="1200" dirty="0">
                <a:latin typeface="+mn-lt"/>
                <a:ea typeface="+mn-ea"/>
                <a:cs typeface="+mn-cs"/>
              </a:rPr>
              <a:t>At the end of the comment period, all comments will be reviewed, and a City response will be incorporated in a Responses to Public Comment document. A summary of the comments and the City’s responses will be submitted to the State of Louisiana- Disaster Unit.</a:t>
            </a:r>
            <a:endParaRPr lang="en-US" kern="1200" dirty="0">
              <a:latin typeface="+mn-lt"/>
              <a:cs typeface="Arial"/>
            </a:endParaRPr>
          </a:p>
          <a:p>
            <a:pPr marL="234315" indent="-234315" defTabSz="749808">
              <a:spcAft>
                <a:spcPts val="492"/>
              </a:spcAft>
              <a:buFont typeface="Arial" panose="020B0604020202020204" pitchFamily="34" charset="0"/>
              <a:buChar char="•"/>
            </a:pPr>
            <a:endParaRPr lang="en-US" kern="1200">
              <a:solidFill>
                <a:schemeClr val="tx1"/>
              </a:solidFill>
              <a:latin typeface="+mn-lt"/>
              <a:ea typeface="+mn-ea"/>
              <a:cs typeface="+mn-cs"/>
            </a:endParaRPr>
          </a:p>
        </p:txBody>
      </p:sp>
      <p:cxnSp>
        <p:nvCxnSpPr>
          <p:cNvPr id="2" name="Straight Connector 1">
            <a:extLst>
              <a:ext uri="{FF2B5EF4-FFF2-40B4-BE49-F238E27FC236}">
                <a16:creationId xmlns:a16="http://schemas.microsoft.com/office/drawing/2014/main" id="{6BAD3D0E-10D2-A58E-51A9-4B7C8B11BB31}"/>
              </a:ext>
            </a:extLst>
          </p:cNvPr>
          <p:cNvCxnSpPr>
            <a:cxnSpLocks/>
          </p:cNvCxnSpPr>
          <p:nvPr/>
        </p:nvCxnSpPr>
        <p:spPr>
          <a:xfrm>
            <a:off x="467127" y="1114957"/>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4" name="Picture 3" descr="Text, chat or text message&#10;&#10;Description automatically generated">
            <a:extLst>
              <a:ext uri="{FF2B5EF4-FFF2-40B4-BE49-F238E27FC236}">
                <a16:creationId xmlns:a16="http://schemas.microsoft.com/office/drawing/2014/main" id="{7888BF55-DB09-1A74-0FA0-90C1330B8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865" y="4976280"/>
            <a:ext cx="4514850" cy="1533525"/>
          </a:xfrm>
          <a:prstGeom prst="rect">
            <a:avLst/>
          </a:prstGeom>
        </p:spPr>
      </p:pic>
    </p:spTree>
    <p:extLst>
      <p:ext uri="{BB962C8B-B14F-4D97-AF65-F5344CB8AC3E}">
        <p14:creationId xmlns:p14="http://schemas.microsoft.com/office/powerpoint/2010/main" val="110260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262" y="1952260"/>
            <a:ext cx="5062103" cy="2123659"/>
          </a:xfrm>
        </p:spPr>
        <p:txBody>
          <a:bodyPr>
            <a:normAutofit/>
          </a:bodyPr>
          <a:lstStyle/>
          <a:p>
            <a:r>
              <a:rPr lang="en-US"/>
              <a:t>Questions?</a:t>
            </a:r>
            <a:endParaRPr lang="en-US" b="0"/>
          </a:p>
        </p:txBody>
      </p:sp>
      <p:sp>
        <p:nvSpPr>
          <p:cNvPr id="3" name="Subtitle 2"/>
          <p:cNvSpPr>
            <a:spLocks noGrp="1"/>
          </p:cNvSpPr>
          <p:nvPr>
            <p:ph type="subTitle" idx="1"/>
          </p:nvPr>
        </p:nvSpPr>
        <p:spPr>
          <a:xfrm>
            <a:off x="4180116" y="5198421"/>
            <a:ext cx="4499249" cy="1166868"/>
          </a:xfrm>
        </p:spPr>
        <p:txBody>
          <a:bodyPr>
            <a:normAutofit lnSpcReduction="10000"/>
          </a:bodyPr>
          <a:lstStyle/>
          <a:p>
            <a:r>
              <a:rPr lang="en-US"/>
              <a:t>Beyonka Wilson</a:t>
            </a:r>
          </a:p>
          <a:p>
            <a:r>
              <a:rPr lang="en-US"/>
              <a:t>D-CDBG Program Manager</a:t>
            </a:r>
          </a:p>
          <a:p>
            <a:r>
              <a:rPr lang="en-US">
                <a:hlinkClick r:id="rId2"/>
              </a:rPr>
              <a:t>bmwilson@nola.gov</a:t>
            </a:r>
            <a:endParaRPr lang="en-US"/>
          </a:p>
          <a:p>
            <a:r>
              <a:rPr lang="en-US"/>
              <a:t>504-901-2414</a:t>
            </a:r>
          </a:p>
          <a:p>
            <a:endParaRPr lang="en-US"/>
          </a:p>
        </p:txBody>
      </p:sp>
    </p:spTree>
    <p:extLst>
      <p:ext uri="{BB962C8B-B14F-4D97-AF65-F5344CB8AC3E}">
        <p14:creationId xmlns:p14="http://schemas.microsoft.com/office/powerpoint/2010/main" val="44410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2800" kern="1200">
              <a:solidFill>
                <a:srgbClr val="FFFFFF"/>
              </a:solidFill>
              <a:latin typeface="+mj-lt"/>
              <a:ea typeface="+mj-ea"/>
              <a:cs typeface="+mj-cs"/>
            </a:endParaRPr>
          </a:p>
        </p:txBody>
      </p:sp>
      <p:sp>
        <p:nvSpPr>
          <p:cNvPr id="7" name="Rectangle 6"/>
          <p:cNvSpPr/>
          <p:nvPr/>
        </p:nvSpPr>
        <p:spPr>
          <a:xfrm>
            <a:off x="3607694" y="649480"/>
            <a:ext cx="4916510" cy="5546047"/>
          </a:xfrm>
          <a:prstGeom prst="rect">
            <a:avLst/>
          </a:prstGeom>
        </p:spPr>
        <p:txBody>
          <a:bodyPr vert="horz" lIns="91440" tIns="45720" rIns="91440" bIns="45720" rtlCol="0" anchor="ctr">
            <a:normAutofit/>
          </a:bodyPr>
          <a:lstStyle/>
          <a:p>
            <a:pPr marL="57150">
              <a:lnSpc>
                <a:spcPct val="90000"/>
              </a:lnSpc>
              <a:spcAft>
                <a:spcPts val="600"/>
              </a:spcAft>
            </a:pPr>
            <a:endParaRPr lang="en-US" b="1" u="sng"/>
          </a:p>
        </p:txBody>
      </p:sp>
      <p:cxnSp>
        <p:nvCxnSpPr>
          <p:cNvPr id="2" name="Straight Connector 1">
            <a:extLst>
              <a:ext uri="{FF2B5EF4-FFF2-40B4-BE49-F238E27FC236}">
                <a16:creationId xmlns:a16="http://schemas.microsoft.com/office/drawing/2014/main" id="{72619EBF-7FD4-6456-4361-A03926CF1EE5}"/>
              </a:ext>
            </a:extLst>
          </p:cNvPr>
          <p:cNvCxnSpPr>
            <a:cxnSpLocks/>
          </p:cNvCxnSpPr>
          <p:nvPr/>
        </p:nvCxnSpPr>
        <p:spPr>
          <a:xfrm>
            <a:off x="261257" y="2715901"/>
            <a:ext cx="264792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6FE194-24BC-E12F-82C3-D12F6158503F}"/>
              </a:ext>
            </a:extLst>
          </p:cNvPr>
          <p:cNvSpPr txBox="1"/>
          <p:nvPr/>
        </p:nvSpPr>
        <p:spPr>
          <a:xfrm>
            <a:off x="3451148" y="830423"/>
            <a:ext cx="5225597" cy="5241435"/>
          </a:xfrm>
          <a:prstGeom prst="rect">
            <a:avLst/>
          </a:prstGeom>
          <a:noFill/>
        </p:spPr>
        <p:txBody>
          <a:bodyPr wrap="square" lIns="91440" tIns="45720" rIns="91440" bIns="45720" anchor="t">
            <a:spAutoFit/>
          </a:bodyPr>
          <a:lstStyle/>
          <a:p>
            <a:r>
              <a:rPr lang="en-US" sz="1400">
                <a:ea typeface="+mn-lt"/>
                <a:cs typeface="+mn-lt"/>
              </a:rPr>
              <a:t>The Office of Housing Policy and Community Development facilitates the development and preservation of quality housing, and suitable living environments for persons of low and moderate income through strategic investments and partnerships with public, private, philanthropic, non-profit, and resident stakeholders.</a:t>
            </a:r>
            <a:endParaRPr lang="en-US" sz="1400">
              <a:cs typeface="Arial"/>
            </a:endParaRPr>
          </a:p>
          <a:p>
            <a:endParaRPr lang="en-US" sz="1400"/>
          </a:p>
          <a:p>
            <a:r>
              <a:rPr lang="en-US" sz="1400">
                <a:ea typeface="+mn-lt"/>
                <a:cs typeface="+mn-lt"/>
              </a:rPr>
              <a:t>The City of New Orleans Office of Housing Policy and Community Development has been awarded $410 million following Hurricanes Katrina/Rita, $15 million following Hurricane Isaac, and $141 million for National Disaster Resilience Competition Grant. </a:t>
            </a:r>
            <a:endParaRPr lang="en-US"/>
          </a:p>
          <a:p>
            <a:endParaRPr lang="en-US" sz="1400"/>
          </a:p>
          <a:p>
            <a:r>
              <a:rPr lang="en-US" sz="1400">
                <a:ea typeface="+mn-lt"/>
                <a:cs typeface="+mn-lt"/>
              </a:rPr>
              <a:t>OCD’s vision is one where all New Orleanians live in vibrant neighborhoods with a range of safe, quality housing options that are affordable to them and with access to jobs, services and neighborhood amenities that support their family's well-being.</a:t>
            </a:r>
            <a:endParaRPr lang="en-US" sz="1400">
              <a:cs typeface="Arial"/>
            </a:endParaRPr>
          </a:p>
          <a:p>
            <a:pPr>
              <a:lnSpc>
                <a:spcPct val="90000"/>
              </a:lnSpc>
              <a:spcAft>
                <a:spcPts val="1200"/>
              </a:spcAft>
            </a:pPr>
            <a:br>
              <a:rPr lang="en-US"/>
            </a:br>
            <a:endParaRPr lang="en-US" sz="1400">
              <a:cs typeface="Arial"/>
            </a:endParaRPr>
          </a:p>
          <a:p>
            <a:pPr>
              <a:lnSpc>
                <a:spcPct val="90000"/>
              </a:lnSpc>
              <a:spcAft>
                <a:spcPts val="1200"/>
              </a:spcAft>
            </a:pPr>
            <a:endParaRPr lang="en-US" sz="1400">
              <a:cs typeface="Arial"/>
            </a:endParaRPr>
          </a:p>
          <a:p>
            <a:pPr>
              <a:lnSpc>
                <a:spcPct val="90000"/>
              </a:lnSpc>
              <a:spcAft>
                <a:spcPts val="1200"/>
              </a:spcAft>
            </a:pPr>
            <a:endParaRPr lang="en-US" sz="1400">
              <a:cs typeface="Arial"/>
            </a:endParaRPr>
          </a:p>
          <a:p>
            <a:pPr>
              <a:lnSpc>
                <a:spcPct val="90000"/>
              </a:lnSpc>
              <a:spcAft>
                <a:spcPts val="1200"/>
              </a:spcAft>
            </a:pPr>
            <a:endParaRPr lang="en-US" sz="1400">
              <a:cs typeface="Arial"/>
            </a:endParaRPr>
          </a:p>
        </p:txBody>
      </p:sp>
      <p:sp>
        <p:nvSpPr>
          <p:cNvPr id="15" name="TextBox 14">
            <a:extLst>
              <a:ext uri="{FF2B5EF4-FFF2-40B4-BE49-F238E27FC236}">
                <a16:creationId xmlns:a16="http://schemas.microsoft.com/office/drawing/2014/main" id="{14B96195-964B-9192-5A24-AAAA54EA596D}"/>
              </a:ext>
            </a:extLst>
          </p:cNvPr>
          <p:cNvSpPr txBox="1"/>
          <p:nvPr/>
        </p:nvSpPr>
        <p:spPr>
          <a:xfrm>
            <a:off x="297116" y="652228"/>
            <a:ext cx="2839850" cy="1938992"/>
          </a:xfrm>
          <a:prstGeom prst="rect">
            <a:avLst/>
          </a:prstGeom>
          <a:noFill/>
        </p:spPr>
        <p:txBody>
          <a:bodyPr wrap="square" lIns="91440" tIns="45720" rIns="91440" bIns="45720" rtlCol="0" anchor="t">
            <a:spAutoFit/>
          </a:bodyPr>
          <a:lstStyle/>
          <a:p>
            <a:r>
              <a:rPr lang="en-US" sz="2400">
                <a:solidFill>
                  <a:schemeClr val="bg1"/>
                </a:solidFill>
              </a:rPr>
              <a:t>City of New Orleans' </a:t>
            </a:r>
            <a:endParaRPr lang="en-US">
              <a:solidFill>
                <a:schemeClr val="bg1"/>
              </a:solidFill>
            </a:endParaRPr>
          </a:p>
          <a:p>
            <a:r>
              <a:rPr lang="en-US" sz="2400">
                <a:solidFill>
                  <a:schemeClr val="bg1"/>
                </a:solidFill>
              </a:rPr>
              <a:t>Office of Housing Policy  Community Development</a:t>
            </a:r>
            <a:endParaRPr lang="en-US">
              <a:solidFill>
                <a:schemeClr val="bg1"/>
              </a:solidFill>
            </a:endParaRPr>
          </a:p>
        </p:txBody>
      </p:sp>
    </p:spTree>
    <p:extLst>
      <p:ext uri="{BB962C8B-B14F-4D97-AF65-F5344CB8AC3E}">
        <p14:creationId xmlns:p14="http://schemas.microsoft.com/office/powerpoint/2010/main" val="196729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BD0AC3-BBAE-6285-CA71-FD871B7825E5}"/>
              </a:ext>
            </a:extLst>
          </p:cNvPr>
          <p:cNvSpPr txBox="1"/>
          <p:nvPr/>
        </p:nvSpPr>
        <p:spPr>
          <a:xfrm>
            <a:off x="825623" y="443888"/>
            <a:ext cx="6445189" cy="1231106"/>
          </a:xfrm>
          <a:prstGeom prst="rect">
            <a:avLst/>
          </a:prstGeom>
          <a:noFill/>
        </p:spPr>
        <p:txBody>
          <a:bodyPr wrap="square" lIns="91440" tIns="45720" rIns="91440" bIns="45720" rtlCol="0" anchor="t">
            <a:spAutoFit/>
          </a:bodyPr>
          <a:lstStyle/>
          <a:p>
            <a:r>
              <a:rPr lang="en-US" sz="3000" b="1" dirty="0"/>
              <a:t>Agenda</a:t>
            </a:r>
          </a:p>
          <a:p>
            <a:endParaRPr lang="en-US" sz="3000"/>
          </a:p>
          <a:p>
            <a:r>
              <a:rPr lang="en-US" sz="1400" i="1" dirty="0"/>
              <a:t>Please hold questions to the end. </a:t>
            </a:r>
            <a:endParaRPr lang="en-US" sz="1400" i="1" dirty="0">
              <a:cs typeface="Arial"/>
            </a:endParaRPr>
          </a:p>
        </p:txBody>
      </p: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3354765"/>
          </a:xfrm>
          <a:prstGeom prst="rect">
            <a:avLst/>
          </a:prstGeom>
          <a:noFill/>
        </p:spPr>
        <p:txBody>
          <a:bodyPr wrap="square" lIns="91440" tIns="45720" rIns="91440" bIns="45720" rtlCol="0" anchor="t">
            <a:spAutoFit/>
          </a:bodyPr>
          <a:lstStyle/>
          <a:p>
            <a:pPr marL="342265" lvl="1" indent="0">
              <a:buNone/>
            </a:pPr>
            <a:r>
              <a:rPr lang="en-US" sz="1600" u="sng" dirty="0"/>
              <a:t>New Orleans Public Library</a:t>
            </a:r>
            <a:endParaRPr lang="en-US" dirty="0"/>
          </a:p>
          <a:p>
            <a:pPr marL="342265" lvl="1" indent="0">
              <a:buNone/>
            </a:pPr>
            <a:r>
              <a:rPr lang="en-US" sz="1600" dirty="0"/>
              <a:t>City of New Orleans</a:t>
            </a:r>
            <a:endParaRPr lang="en-US" sz="1600" dirty="0">
              <a:cs typeface="Arial"/>
            </a:endParaRPr>
          </a:p>
          <a:p>
            <a:pPr marL="342265" lvl="1" indent="0">
              <a:buNone/>
            </a:pPr>
            <a:r>
              <a:rPr lang="en-US" sz="1600" dirty="0"/>
              <a:t>Office of Community Development</a:t>
            </a:r>
            <a:endParaRPr lang="en-US" sz="1600" dirty="0">
              <a:cs typeface="Arial"/>
            </a:endParaRPr>
          </a:p>
          <a:p>
            <a:pPr marL="342265" lvl="1"/>
            <a:r>
              <a:rPr lang="en-US" sz="1600" dirty="0">
                <a:highlight>
                  <a:srgbClr val="FFFF00"/>
                </a:highlight>
              </a:rPr>
              <a:t>July 24, 2023 </a:t>
            </a:r>
            <a:endParaRPr lang="en-US" sz="1600" dirty="0">
              <a:highlight>
                <a:srgbClr val="FFFF00"/>
              </a:highlight>
              <a:cs typeface="Arial"/>
            </a:endParaRPr>
          </a:p>
          <a:p>
            <a:pPr marL="342265" lvl="1" indent="0">
              <a:buNone/>
            </a:pPr>
            <a:r>
              <a:rPr lang="en-US" sz="1600" dirty="0"/>
              <a:t>6pm</a:t>
            </a:r>
            <a:endParaRPr lang="en-US" sz="1600" dirty="0">
              <a:cs typeface="Arial"/>
            </a:endParaRPr>
          </a:p>
          <a:p>
            <a:pPr lvl="1">
              <a:buFont typeface="+mj-lt"/>
              <a:buAutoNum type="arabicPeriod"/>
            </a:pPr>
            <a:endParaRPr lang="en-US" sz="1200"/>
          </a:p>
          <a:p>
            <a:pPr lvl="1">
              <a:buFont typeface="+mj-lt"/>
              <a:buAutoNum type="arabicPeriod"/>
            </a:pPr>
            <a:endParaRPr lang="en-US" sz="1200"/>
          </a:p>
          <a:p>
            <a:pPr lvl="1">
              <a:buFont typeface="+mj-lt"/>
              <a:buAutoNum type="arabicPeriod"/>
            </a:pPr>
            <a:r>
              <a:rPr lang="en-US" dirty="0"/>
              <a:t> Program Background</a:t>
            </a:r>
            <a:endParaRPr lang="en-US" dirty="0">
              <a:cs typeface="Arial"/>
            </a:endParaRPr>
          </a:p>
          <a:p>
            <a:pPr lvl="1">
              <a:buFont typeface="+mj-lt"/>
              <a:buAutoNum type="arabicPeriod"/>
            </a:pPr>
            <a:r>
              <a:rPr lang="en-US" dirty="0"/>
              <a:t> Proposed Projects- Hometown Revitalization</a:t>
            </a:r>
            <a:endParaRPr lang="en-US" dirty="0">
              <a:cs typeface="Arial"/>
            </a:endParaRPr>
          </a:p>
          <a:p>
            <a:pPr lvl="1">
              <a:buFont typeface="+mj-lt"/>
              <a:buAutoNum type="arabicPeriod"/>
            </a:pPr>
            <a:r>
              <a:rPr lang="en-US" dirty="0"/>
              <a:t> Proposed Projects- Resilient Communities Infrastructure Program</a:t>
            </a:r>
            <a:endParaRPr lang="en-US" dirty="0">
              <a:cs typeface="Arial"/>
            </a:endParaRPr>
          </a:p>
          <a:p>
            <a:pPr lvl="1">
              <a:buFont typeface="+mj-lt"/>
              <a:buAutoNum type="arabicPeriod"/>
            </a:pPr>
            <a:r>
              <a:rPr lang="en-US" dirty="0"/>
              <a:t>Questions and Answers</a:t>
            </a:r>
            <a:endParaRPr lang="en-US" sz="1200" dirty="0"/>
          </a:p>
          <a:p>
            <a:pPr lvl="1">
              <a:buFont typeface="+mj-lt"/>
              <a:buAutoNum type="arabicPeriod"/>
            </a:pPr>
            <a:r>
              <a:rPr lang="en-US" dirty="0"/>
              <a:t> Public Comment Period</a:t>
            </a:r>
            <a:endParaRPr lang="en-US" dirty="0">
              <a:cs typeface="Arial"/>
            </a:endParaRPr>
          </a:p>
          <a:p>
            <a:pPr lvl="1">
              <a:buFont typeface="+mj-lt"/>
              <a:buAutoNum type="arabicPeriod"/>
            </a:pPr>
            <a:endParaRPr lang="en-US"/>
          </a:p>
        </p:txBody>
      </p:sp>
    </p:spTree>
    <p:extLst>
      <p:ext uri="{BB962C8B-B14F-4D97-AF65-F5344CB8AC3E}">
        <p14:creationId xmlns:p14="http://schemas.microsoft.com/office/powerpoint/2010/main" val="763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BD0AC3-BBAE-6285-CA71-FD871B7825E5}"/>
              </a:ext>
            </a:extLst>
          </p:cNvPr>
          <p:cNvSpPr txBox="1"/>
          <p:nvPr/>
        </p:nvSpPr>
        <p:spPr>
          <a:xfrm>
            <a:off x="825623" y="443888"/>
            <a:ext cx="6445189" cy="1231106"/>
          </a:xfrm>
          <a:prstGeom prst="rect">
            <a:avLst/>
          </a:prstGeom>
          <a:noFill/>
        </p:spPr>
        <p:txBody>
          <a:bodyPr wrap="square" lIns="91440" tIns="45720" rIns="91440" bIns="45720" rtlCol="0" anchor="t">
            <a:spAutoFit/>
          </a:bodyPr>
          <a:lstStyle/>
          <a:p>
            <a:r>
              <a:rPr lang="en-US" sz="3000" b="1"/>
              <a:t>Hurricane Ida Recovery Overview</a:t>
            </a:r>
          </a:p>
          <a:p>
            <a:endParaRPr lang="en-US" sz="3000"/>
          </a:p>
          <a:p>
            <a:r>
              <a:rPr lang="en-US" sz="1400" i="1"/>
              <a:t>Recovery efforts supported by multiple programs including, but not limited to:</a:t>
            </a:r>
            <a:endParaRPr lang="en-US" sz="1400" i="1">
              <a:cs typeface="Arial"/>
            </a:endParaRPr>
          </a:p>
        </p:txBody>
      </p: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4708981"/>
          </a:xfrm>
          <a:prstGeom prst="rect">
            <a:avLst/>
          </a:prstGeom>
          <a:noFill/>
        </p:spPr>
        <p:txBody>
          <a:bodyPr wrap="square" lIns="91440" tIns="45720" rIns="91440" bIns="45720" rtlCol="0" anchor="t">
            <a:spAutoFit/>
          </a:bodyPr>
          <a:lstStyle/>
          <a:p>
            <a:pPr marL="342265" lvl="1"/>
            <a:r>
              <a:rPr lang="en-US" sz="1600" u="sng"/>
              <a:t>FEMA Hazard Mitigation Grants</a:t>
            </a:r>
            <a:endParaRPr lang="en-US"/>
          </a:p>
          <a:p>
            <a:pPr marL="628015" lvl="1" indent="-285750">
              <a:buFont typeface="Arial"/>
              <a:buChar char="•"/>
            </a:pPr>
            <a:r>
              <a:rPr lang="en-US" sz="1600" err="1">
                <a:cs typeface="Arial"/>
              </a:rPr>
              <a:t>Milneburg</a:t>
            </a:r>
            <a:r>
              <a:rPr lang="en-US" sz="1600">
                <a:cs typeface="Arial"/>
              </a:rPr>
              <a:t> Stormwater Project</a:t>
            </a:r>
            <a:endParaRPr lang="en-US" sz="1600" u="sng">
              <a:cs typeface="Arial"/>
            </a:endParaRPr>
          </a:p>
          <a:p>
            <a:pPr marL="628015" lvl="1" indent="-285750">
              <a:buFont typeface="Arial"/>
              <a:buChar char="•"/>
            </a:pPr>
            <a:r>
              <a:rPr lang="en-US" sz="1600">
                <a:cs typeface="Arial"/>
              </a:rPr>
              <a:t>Audubon Park Stormwater Project</a:t>
            </a:r>
          </a:p>
          <a:p>
            <a:pPr marL="628015" lvl="1" indent="-285750">
              <a:buFont typeface="Arial"/>
              <a:buChar char="•"/>
            </a:pPr>
            <a:r>
              <a:rPr lang="en-US" sz="1600">
                <a:cs typeface="Arial"/>
              </a:rPr>
              <a:t>Joe Brown Solar Microgrid</a:t>
            </a:r>
          </a:p>
          <a:p>
            <a:pPr marL="628015" lvl="1" indent="-285750">
              <a:buFont typeface="Arial"/>
              <a:buChar char="•"/>
            </a:pPr>
            <a:r>
              <a:rPr lang="en-US" sz="1600">
                <a:cs typeface="Arial"/>
              </a:rPr>
              <a:t>Sanchez Solar Microgrid </a:t>
            </a:r>
            <a:r>
              <a:rPr lang="en-US" sz="1600" i="1">
                <a:cs typeface="Arial"/>
              </a:rPr>
              <a:t>design funding</a:t>
            </a:r>
          </a:p>
          <a:p>
            <a:pPr marL="628015" lvl="1" indent="-285750">
              <a:buFont typeface="Arial"/>
              <a:buChar char="•"/>
            </a:pPr>
            <a:r>
              <a:rPr lang="en-US" sz="1600">
                <a:cs typeface="Arial"/>
              </a:rPr>
              <a:t>Stormwater Master Plan update</a:t>
            </a:r>
          </a:p>
          <a:p>
            <a:pPr marL="342265" lvl="1"/>
            <a:endParaRPr lang="en-US" sz="1600">
              <a:cs typeface="Arial"/>
            </a:endParaRPr>
          </a:p>
          <a:p>
            <a:pPr marL="342265" lvl="1"/>
            <a:r>
              <a:rPr lang="en-US" sz="1600" u="sng">
                <a:cs typeface="Arial"/>
              </a:rPr>
              <a:t>Department of Energy</a:t>
            </a:r>
          </a:p>
          <a:p>
            <a:pPr marL="628015" lvl="1" indent="-285750">
              <a:buFont typeface="Arial"/>
              <a:buChar char="•"/>
            </a:pPr>
            <a:r>
              <a:rPr lang="en-US" sz="1600">
                <a:cs typeface="Arial"/>
              </a:rPr>
              <a:t>Grid Resilience planning Technical Assistance</a:t>
            </a:r>
          </a:p>
          <a:p>
            <a:pPr marL="628015" lvl="1" indent="-285750">
              <a:buFont typeface="+mj-lt"/>
              <a:buChar char="•"/>
            </a:pPr>
            <a:endParaRPr lang="en-US" sz="1600">
              <a:cs typeface="Arial"/>
            </a:endParaRPr>
          </a:p>
          <a:p>
            <a:pPr marL="342265" lvl="1"/>
            <a:r>
              <a:rPr lang="en-US" sz="1600">
                <a:cs typeface="Arial"/>
              </a:rPr>
              <a:t>RESTORE Louisiana Program</a:t>
            </a:r>
          </a:p>
          <a:p>
            <a:pPr marL="342265" lvl="1"/>
            <a:endParaRPr lang="en-US" sz="1600">
              <a:cs typeface="Arial"/>
            </a:endParaRPr>
          </a:p>
          <a:p>
            <a:pPr marL="342265" lvl="1"/>
            <a:r>
              <a:rPr lang="en-US" sz="1600">
                <a:cs typeface="Arial"/>
              </a:rPr>
              <a:t>NOAA</a:t>
            </a:r>
            <a:r>
              <a:rPr lang="en-US" sz="1600">
                <a:ea typeface="+mn-lt"/>
                <a:cs typeface="+mn-lt"/>
              </a:rPr>
              <a:t> Coastal Programs</a:t>
            </a:r>
            <a:endParaRPr lang="en-US" sz="1600">
              <a:cs typeface="Arial"/>
            </a:endParaRPr>
          </a:p>
          <a:p>
            <a:pPr marL="742950" lvl="1" indent="-285750">
              <a:buFont typeface="Arial"/>
              <a:buChar char="•"/>
            </a:pPr>
            <a:r>
              <a:rPr lang="en-US" sz="1600">
                <a:ea typeface="+mn-lt"/>
                <a:cs typeface="+mn-lt"/>
              </a:rPr>
              <a:t>Bayou Bienvenue Restoration Planning and Design</a:t>
            </a:r>
            <a:endParaRPr lang="en-US" sz="1600">
              <a:cs typeface="Arial"/>
            </a:endParaRPr>
          </a:p>
          <a:p>
            <a:pPr marL="742950" lvl="1" indent="-285750">
              <a:buFont typeface="Arial"/>
              <a:buChar char="•"/>
            </a:pPr>
            <a:r>
              <a:rPr lang="en-US" sz="1600">
                <a:ea typeface="+mn-lt"/>
                <a:cs typeface="+mn-lt"/>
              </a:rPr>
              <a:t>Irish Bayou Living Shoreline </a:t>
            </a:r>
            <a:r>
              <a:rPr lang="en-US" sz="1600" i="1">
                <a:ea typeface="+mn-lt"/>
                <a:cs typeface="+mn-lt"/>
              </a:rPr>
              <a:t>proposed</a:t>
            </a:r>
            <a:endParaRPr lang="en-US" sz="1600">
              <a:cs typeface="Arial"/>
            </a:endParaRPr>
          </a:p>
          <a:p>
            <a:pPr lvl="1"/>
            <a:endParaRPr lang="en-US" sz="1200">
              <a:cs typeface="Arial"/>
            </a:endParaRPr>
          </a:p>
          <a:p>
            <a:pPr lvl="1">
              <a:buFont typeface="+mj-lt"/>
              <a:buAutoNum type="arabicPeriod"/>
            </a:pPr>
            <a:endParaRPr lang="en-US" sz="1200">
              <a:cs typeface="Arial"/>
            </a:endParaRPr>
          </a:p>
          <a:p>
            <a:pPr lvl="1">
              <a:buFont typeface="+mj-lt"/>
              <a:buAutoNum type="arabicPeriod"/>
            </a:pPr>
            <a:endParaRPr lang="en-US">
              <a:cs typeface="Arial"/>
            </a:endParaRPr>
          </a:p>
          <a:p>
            <a:pPr lvl="1">
              <a:buFont typeface="+mj-lt"/>
              <a:buAutoNum type="arabicPeriod"/>
            </a:pPr>
            <a:endParaRPr lang="en-US">
              <a:cs typeface="Arial"/>
            </a:endParaRPr>
          </a:p>
        </p:txBody>
      </p:sp>
    </p:spTree>
    <p:extLst>
      <p:ext uri="{BB962C8B-B14F-4D97-AF65-F5344CB8AC3E}">
        <p14:creationId xmlns:p14="http://schemas.microsoft.com/office/powerpoint/2010/main" val="85282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2ACF0920-0670-0D54-DBE8-22296FACEB36}"/>
              </a:ext>
            </a:extLst>
          </p:cNvPr>
          <p:cNvPicPr>
            <a:picLocks noChangeAspect="1"/>
          </p:cNvPicPr>
          <p:nvPr/>
        </p:nvPicPr>
        <p:blipFill>
          <a:blip r:embed="rId2"/>
          <a:stretch>
            <a:fillRect/>
          </a:stretch>
        </p:blipFill>
        <p:spPr>
          <a:xfrm>
            <a:off x="428731" y="1356906"/>
            <a:ext cx="8294912" cy="4638234"/>
          </a:xfrm>
          <a:prstGeom prst="rect">
            <a:avLst/>
          </a:prstGeom>
        </p:spPr>
      </p:pic>
      <p:sp>
        <p:nvSpPr>
          <p:cNvPr id="5" name="Rectangle 4">
            <a:extLst>
              <a:ext uri="{FF2B5EF4-FFF2-40B4-BE49-F238E27FC236}">
                <a16:creationId xmlns:a16="http://schemas.microsoft.com/office/drawing/2014/main" id="{154FA8EA-CCDC-68F7-0BED-07CD16E4EBFC}"/>
              </a:ext>
            </a:extLst>
          </p:cNvPr>
          <p:cNvSpPr/>
          <p:nvPr/>
        </p:nvSpPr>
        <p:spPr>
          <a:xfrm>
            <a:off x="5735933" y="3114988"/>
            <a:ext cx="2754923" cy="5861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793C48-72C9-C237-1991-DBE69309D526}"/>
              </a:ext>
            </a:extLst>
          </p:cNvPr>
          <p:cNvSpPr/>
          <p:nvPr/>
        </p:nvSpPr>
        <p:spPr>
          <a:xfrm>
            <a:off x="5735932" y="5333998"/>
            <a:ext cx="2754923" cy="5861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51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1015663"/>
          </a:xfrm>
          <a:prstGeom prst="rect">
            <a:avLst/>
          </a:prstGeom>
          <a:noFill/>
        </p:spPr>
        <p:txBody>
          <a:bodyPr wrap="square" lIns="91440" tIns="45720" rIns="91440" bIns="45720" rtlCol="0" anchor="t">
            <a:spAutoFit/>
          </a:bodyPr>
          <a:lstStyle/>
          <a:p>
            <a:pPr lvl="1">
              <a:buFont typeface="+mj-lt"/>
              <a:buAutoNum type="arabicPeriod"/>
            </a:pPr>
            <a:endParaRPr lang="en-US" sz="1200"/>
          </a:p>
          <a:p>
            <a:pPr lvl="1">
              <a:buFont typeface="+mj-lt"/>
              <a:buAutoNum type="arabicPeriod"/>
            </a:pPr>
            <a:endParaRPr lang="en-US" sz="1200">
              <a:cs typeface="Arial"/>
            </a:endParaRPr>
          </a:p>
          <a:p>
            <a:pPr lvl="1">
              <a:buFont typeface="+mj-lt"/>
              <a:buAutoNum type="arabicPeriod"/>
            </a:pPr>
            <a:endParaRPr lang="en-US"/>
          </a:p>
          <a:p>
            <a:pPr lvl="1">
              <a:buFont typeface="+mj-lt"/>
              <a:buAutoNum type="arabicPeriod"/>
            </a:pPr>
            <a:endParaRPr lang="en-US">
              <a:cs typeface="Arial"/>
            </a:endParaRPr>
          </a:p>
        </p:txBody>
      </p:sp>
      <p:pic>
        <p:nvPicPr>
          <p:cNvPr id="4" name="Picture 2">
            <a:extLst>
              <a:ext uri="{FF2B5EF4-FFF2-40B4-BE49-F238E27FC236}">
                <a16:creationId xmlns:a16="http://schemas.microsoft.com/office/drawing/2014/main" id="{2C4BB3AF-0AEF-3512-D559-E3451EF7282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526" r="4596"/>
          <a:stretch/>
        </p:blipFill>
        <p:spPr bwMode="auto">
          <a:xfrm>
            <a:off x="556184" y="209275"/>
            <a:ext cx="948741" cy="780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D3B4A0-0C93-FF9E-1F3F-2FA3C5634C0B}"/>
              </a:ext>
            </a:extLst>
          </p:cNvPr>
          <p:cNvSpPr txBox="1"/>
          <p:nvPr/>
        </p:nvSpPr>
        <p:spPr>
          <a:xfrm>
            <a:off x="1504925" y="403300"/>
            <a:ext cx="6776200" cy="523220"/>
          </a:xfrm>
          <a:prstGeom prst="rect">
            <a:avLst/>
          </a:prstGeom>
          <a:noFill/>
        </p:spPr>
        <p:txBody>
          <a:bodyPr wrap="square" lIns="91440" tIns="45720" rIns="91440" bIns="45720" anchor="t">
            <a:spAutoFit/>
          </a:bodyPr>
          <a:lstStyle/>
          <a:p>
            <a:pPr algn="ctr"/>
            <a:r>
              <a:rPr lang="en-US" sz="2800" b="1">
                <a:latin typeface="Source Sans Pro"/>
                <a:ea typeface="Source Sans Pro"/>
                <a:cs typeface="Segoe UI"/>
              </a:rPr>
              <a:t>Disaster Recovery: Resilient Staffing</a:t>
            </a:r>
          </a:p>
        </p:txBody>
      </p:sp>
      <p:pic>
        <p:nvPicPr>
          <p:cNvPr id="7" name="Picture 6" descr="A group of people wearing masks&#10;&#10;Description automatically generated with medium confidence">
            <a:extLst>
              <a:ext uri="{FF2B5EF4-FFF2-40B4-BE49-F238E27FC236}">
                <a16:creationId xmlns:a16="http://schemas.microsoft.com/office/drawing/2014/main" id="{7AFC86C8-18EE-7691-7F51-42C28C84F2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24" r="2" b="2"/>
          <a:stretch/>
        </p:blipFill>
        <p:spPr>
          <a:xfrm>
            <a:off x="4629150" y="2333920"/>
            <a:ext cx="3886200" cy="2799048"/>
          </a:xfrm>
          <a:prstGeom prst="rect">
            <a:avLst/>
          </a:prstGeom>
          <a:noFill/>
          <a:ln>
            <a:solidFill>
              <a:schemeClr val="tx1"/>
            </a:solidFill>
          </a:ln>
        </p:spPr>
      </p:pic>
      <p:sp>
        <p:nvSpPr>
          <p:cNvPr id="8" name="TextBox 7">
            <a:extLst>
              <a:ext uri="{FF2B5EF4-FFF2-40B4-BE49-F238E27FC236}">
                <a16:creationId xmlns:a16="http://schemas.microsoft.com/office/drawing/2014/main" id="{84B09B2D-F26A-C9A9-726F-991CDFE7025A}"/>
              </a:ext>
            </a:extLst>
          </p:cNvPr>
          <p:cNvSpPr txBox="1"/>
          <p:nvPr/>
        </p:nvSpPr>
        <p:spPr>
          <a:xfrm>
            <a:off x="556184" y="1478573"/>
            <a:ext cx="3886200" cy="2799048"/>
          </a:xfrm>
          <a:prstGeom prst="rect">
            <a:avLst/>
          </a:prstGeom>
        </p:spPr>
        <p:txBody>
          <a:bodyPr rot="0" spcFirstLastPara="0" vertOverflow="overflow" horzOverflow="overflow" vert="horz" lIns="68580" tIns="34290" rIns="68580" bIns="34290" numCol="1" spcCol="0" rtlCol="0" fromWordArt="0" anchorCtr="0" forceAA="0" compatLnSpc="1">
            <a:prstTxWarp prst="textNoShape">
              <a:avLst/>
            </a:prstTxWarp>
            <a:noAutofit/>
          </a:bodyPr>
          <a:lstStyle/>
          <a:p>
            <a:pPr marL="214313" indent="-171450">
              <a:lnSpc>
                <a:spcPct val="90000"/>
              </a:lnSpc>
              <a:spcAft>
                <a:spcPts val="450"/>
              </a:spcAft>
              <a:buFont typeface="Arial"/>
              <a:buChar char="•"/>
            </a:pPr>
            <a:r>
              <a:rPr lang="en-US" sz="2000">
                <a:latin typeface="Source Sans Pro" panose="020B0503030403020204" pitchFamily="34" charset="0"/>
                <a:ea typeface="Source Sans Pro" panose="020B0503030403020204" pitchFamily="34" charset="0"/>
              </a:rPr>
              <a:t>Created new policies that allow the City to augment staff for emergency response</a:t>
            </a:r>
          </a:p>
          <a:p>
            <a:pPr marL="42863">
              <a:lnSpc>
                <a:spcPct val="90000"/>
              </a:lnSpc>
              <a:spcAft>
                <a:spcPts val="450"/>
              </a:spcAft>
            </a:pPr>
            <a:endParaRPr lang="en-US" sz="2000">
              <a:latin typeface="Source Sans Pro" panose="020B0503030403020204" pitchFamily="34" charset="0"/>
              <a:ea typeface="Source Sans Pro" panose="020B0503030403020204" pitchFamily="34" charset="0"/>
            </a:endParaRPr>
          </a:p>
          <a:p>
            <a:pPr marL="214313" indent="-171450">
              <a:lnSpc>
                <a:spcPct val="90000"/>
              </a:lnSpc>
              <a:spcAft>
                <a:spcPts val="450"/>
              </a:spcAft>
              <a:buFont typeface="Arial"/>
              <a:buChar char="•"/>
            </a:pPr>
            <a:r>
              <a:rPr lang="en-US" sz="2000">
                <a:latin typeface="Source Sans Pro" panose="020B0503030403020204" pitchFamily="34" charset="0"/>
                <a:ea typeface="Source Sans Pro" panose="020B0503030403020204" pitchFamily="34" charset="0"/>
              </a:rPr>
              <a:t>Provided training to city staff and emergency response volunteers</a:t>
            </a:r>
          </a:p>
          <a:p>
            <a:pPr marL="214313" indent="-171450">
              <a:lnSpc>
                <a:spcPct val="90000"/>
              </a:lnSpc>
              <a:spcAft>
                <a:spcPts val="450"/>
              </a:spcAft>
              <a:buFont typeface="Arial"/>
              <a:buChar char="•"/>
            </a:pPr>
            <a:endParaRPr lang="en-US" sz="2000">
              <a:latin typeface="Source Sans Pro" panose="020B0503030403020204" pitchFamily="34" charset="0"/>
              <a:ea typeface="Source Sans Pro" panose="020B0503030403020204" pitchFamily="34" charset="0"/>
            </a:endParaRPr>
          </a:p>
          <a:p>
            <a:pPr marL="214313" indent="-171450">
              <a:lnSpc>
                <a:spcPct val="90000"/>
              </a:lnSpc>
              <a:spcAft>
                <a:spcPts val="450"/>
              </a:spcAft>
              <a:buFont typeface="Arial"/>
              <a:buChar char="•"/>
            </a:pPr>
            <a:r>
              <a:rPr lang="en-US" sz="2000">
                <a:latin typeface="Source Sans Pro" panose="020B0503030403020204" pitchFamily="34" charset="0"/>
                <a:ea typeface="Source Sans Pro" panose="020B0503030403020204" pitchFamily="34" charset="0"/>
              </a:rPr>
              <a:t>Developed job aids and supplies checklists </a:t>
            </a:r>
          </a:p>
          <a:p>
            <a:pPr marL="385763" lvl="1">
              <a:lnSpc>
                <a:spcPct val="90000"/>
              </a:lnSpc>
              <a:spcAft>
                <a:spcPts val="450"/>
              </a:spcAft>
            </a:pPr>
            <a:endParaRPr lang="en-US" sz="2000">
              <a:latin typeface="Source Sans Pro" panose="020B0503030403020204" pitchFamily="34" charset="0"/>
              <a:ea typeface="Source Sans Pro" panose="020B0503030403020204" pitchFamily="34" charset="0"/>
            </a:endParaRPr>
          </a:p>
          <a:p>
            <a:pPr marL="214313" indent="-171450">
              <a:lnSpc>
                <a:spcPct val="90000"/>
              </a:lnSpc>
              <a:spcAft>
                <a:spcPts val="450"/>
              </a:spcAft>
              <a:buFont typeface="Arial"/>
              <a:buChar char="•"/>
            </a:pPr>
            <a:r>
              <a:rPr lang="en-US" sz="2000">
                <a:latin typeface="Source Sans Pro" panose="020B0503030403020204" pitchFamily="34" charset="0"/>
                <a:ea typeface="Source Sans Pro" panose="020B0503030403020204" pitchFamily="34" charset="0"/>
              </a:rPr>
              <a:t>New dedicated positions: Access and Functional Needs Coordinator, Mass Care and Logistics Coordinator</a:t>
            </a:r>
          </a:p>
        </p:txBody>
      </p:sp>
    </p:spTree>
    <p:extLst>
      <p:ext uri="{BB962C8B-B14F-4D97-AF65-F5344CB8AC3E}">
        <p14:creationId xmlns:p14="http://schemas.microsoft.com/office/powerpoint/2010/main" val="260519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1015663"/>
          </a:xfrm>
          <a:prstGeom prst="rect">
            <a:avLst/>
          </a:prstGeom>
          <a:noFill/>
        </p:spPr>
        <p:txBody>
          <a:bodyPr wrap="square" lIns="91440" tIns="45720" rIns="91440" bIns="45720" rtlCol="0" anchor="t">
            <a:spAutoFit/>
          </a:bodyPr>
          <a:lstStyle/>
          <a:p>
            <a:pPr lvl="1">
              <a:buFont typeface="+mj-lt"/>
              <a:buAutoNum type="arabicPeriod"/>
            </a:pPr>
            <a:endParaRPr lang="en-US" sz="1200"/>
          </a:p>
          <a:p>
            <a:pPr lvl="1">
              <a:buFont typeface="+mj-lt"/>
              <a:buAutoNum type="arabicPeriod"/>
            </a:pPr>
            <a:endParaRPr lang="en-US" sz="1200">
              <a:cs typeface="Arial"/>
            </a:endParaRPr>
          </a:p>
          <a:p>
            <a:pPr lvl="1">
              <a:buFont typeface="+mj-lt"/>
              <a:buAutoNum type="arabicPeriod"/>
            </a:pPr>
            <a:endParaRPr lang="en-US"/>
          </a:p>
          <a:p>
            <a:pPr lvl="1">
              <a:buFont typeface="+mj-lt"/>
              <a:buAutoNum type="arabicPeriod"/>
            </a:pPr>
            <a:endParaRPr lang="en-US">
              <a:cs typeface="Arial"/>
            </a:endParaRPr>
          </a:p>
        </p:txBody>
      </p:sp>
      <p:pic>
        <p:nvPicPr>
          <p:cNvPr id="4" name="Picture 2">
            <a:extLst>
              <a:ext uri="{FF2B5EF4-FFF2-40B4-BE49-F238E27FC236}">
                <a16:creationId xmlns:a16="http://schemas.microsoft.com/office/drawing/2014/main" id="{4065F3EE-A85F-CD40-4514-B77707AE3E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526" r="4596"/>
          <a:stretch/>
        </p:blipFill>
        <p:spPr bwMode="auto">
          <a:xfrm>
            <a:off x="556184" y="209275"/>
            <a:ext cx="948741" cy="780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8C62E6-1E87-4A92-DCEB-EBC042D033C5}"/>
              </a:ext>
            </a:extLst>
          </p:cNvPr>
          <p:cNvSpPr txBox="1"/>
          <p:nvPr/>
        </p:nvSpPr>
        <p:spPr>
          <a:xfrm>
            <a:off x="1423598" y="405977"/>
            <a:ext cx="7164218" cy="523220"/>
          </a:xfrm>
          <a:prstGeom prst="rect">
            <a:avLst/>
          </a:prstGeom>
          <a:noFill/>
        </p:spPr>
        <p:txBody>
          <a:bodyPr wrap="square" lIns="91440" tIns="45720" rIns="91440" bIns="45720" anchor="t">
            <a:spAutoFit/>
          </a:bodyPr>
          <a:lstStyle/>
          <a:p>
            <a:pPr algn="ctr"/>
            <a:r>
              <a:rPr lang="en-US" sz="2800" b="1">
                <a:latin typeface="Source Sans Pro"/>
                <a:ea typeface="Source Sans Pro"/>
                <a:cs typeface="Segoe UI"/>
              </a:rPr>
              <a:t>Towards Equitable Disaster Recovery</a:t>
            </a:r>
          </a:p>
        </p:txBody>
      </p:sp>
      <p:pic>
        <p:nvPicPr>
          <p:cNvPr id="7" name="Picture 6" descr="A picture containing person&#10;&#10;Description automatically generated">
            <a:extLst>
              <a:ext uri="{FF2B5EF4-FFF2-40B4-BE49-F238E27FC236}">
                <a16:creationId xmlns:a16="http://schemas.microsoft.com/office/drawing/2014/main" id="{60B0C5A6-47D3-9567-A553-83A7C902C2B1}"/>
              </a:ext>
            </a:extLst>
          </p:cNvPr>
          <p:cNvPicPr>
            <a:picLocks noChangeAspect="1"/>
          </p:cNvPicPr>
          <p:nvPr/>
        </p:nvPicPr>
        <p:blipFill rotWithShape="1">
          <a:blip r:embed="rId4" cstate="print">
            <a:alphaModFix amt="85000"/>
            <a:extLst>
              <a:ext uri="{28A0092B-C50C-407E-A947-70E740481C1C}">
                <a14:useLocalDpi xmlns:a14="http://schemas.microsoft.com/office/drawing/2010/main" val="0"/>
              </a:ext>
            </a:extLst>
          </a:blip>
          <a:srcRect l="729" r="-1" b="-1"/>
          <a:stretch/>
        </p:blipFill>
        <p:spPr>
          <a:xfrm>
            <a:off x="4829398" y="3560103"/>
            <a:ext cx="3257103" cy="2345939"/>
          </a:xfrm>
          <a:prstGeom prst="rect">
            <a:avLst/>
          </a:prstGeom>
          <a:noFill/>
        </p:spPr>
      </p:pic>
      <p:sp>
        <p:nvSpPr>
          <p:cNvPr id="8" name="TextBox 7">
            <a:extLst>
              <a:ext uri="{FF2B5EF4-FFF2-40B4-BE49-F238E27FC236}">
                <a16:creationId xmlns:a16="http://schemas.microsoft.com/office/drawing/2014/main" id="{14101EBE-E342-1D21-EB3D-8E012736D070}"/>
              </a:ext>
            </a:extLst>
          </p:cNvPr>
          <p:cNvSpPr txBox="1"/>
          <p:nvPr/>
        </p:nvSpPr>
        <p:spPr>
          <a:xfrm>
            <a:off x="375558" y="1319228"/>
            <a:ext cx="8567720" cy="4211777"/>
          </a:xfrm>
          <a:prstGeom prst="rect">
            <a:avLst/>
          </a:prstGeom>
        </p:spPr>
        <p:txBody>
          <a:bodyPr rot="0" spcFirstLastPara="0" vertOverflow="overflow" horzOverflow="overflow" vert="horz" lIns="68580" tIns="34290" rIns="68580" bIns="34290" numCol="1" spcCol="0" rtlCol="0" fromWordArt="0" anchorCtr="0" forceAA="0" compatLnSpc="1">
            <a:prstTxWarp prst="textNoShape">
              <a:avLst/>
            </a:prstTxWarp>
            <a:normAutofit lnSpcReduction="10000"/>
          </a:bodyPr>
          <a:lstStyle/>
          <a:p>
            <a:pPr marL="214313"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Focus on vulnerable populations – disasters impact some more than others</a:t>
            </a:r>
          </a:p>
          <a:p>
            <a:pPr marL="557213" lvl="1"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Integration with public health and housing teams to design response and address underlying vulnerabilities</a:t>
            </a:r>
          </a:p>
          <a:p>
            <a:pPr marL="557213" lvl="1"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Collaborative planning and implementation with service providers and advocates</a:t>
            </a:r>
          </a:p>
          <a:p>
            <a:pPr marL="557213" lvl="1" indent="-171450">
              <a:lnSpc>
                <a:spcPct val="90000"/>
              </a:lnSpc>
              <a:spcAft>
                <a:spcPts val="450"/>
              </a:spcAft>
              <a:buFont typeface="Arial"/>
              <a:buChar char="•"/>
            </a:pPr>
            <a:endParaRPr lang="en-US" sz="2400">
              <a:latin typeface="Source Sans Pro" panose="020B0503030403020204" pitchFamily="34" charset="0"/>
              <a:ea typeface="Source Sans Pro" panose="020B0503030403020204" pitchFamily="34" charset="0"/>
            </a:endParaRPr>
          </a:p>
          <a:p>
            <a:pPr marL="557213" lvl="1" indent="-171450">
              <a:lnSpc>
                <a:spcPct val="90000"/>
              </a:lnSpc>
              <a:spcAft>
                <a:spcPts val="450"/>
              </a:spcAft>
              <a:buFont typeface="Arial"/>
              <a:buChar char="•"/>
            </a:pPr>
            <a:endParaRPr lang="en-US" sz="2400">
              <a:latin typeface="Source Sans Pro" panose="020B0503030403020204" pitchFamily="34" charset="0"/>
              <a:ea typeface="Source Sans Pro" panose="020B0503030403020204" pitchFamily="34" charset="0"/>
            </a:endParaRPr>
          </a:p>
          <a:p>
            <a:pPr marL="100013"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Address access barriers</a:t>
            </a:r>
          </a:p>
          <a:p>
            <a:pPr marL="442913" lvl="1"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Mobility</a:t>
            </a:r>
          </a:p>
          <a:p>
            <a:pPr marL="442913" lvl="1"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Trust</a:t>
            </a:r>
          </a:p>
          <a:p>
            <a:pPr marL="442913" lvl="1" indent="-171450">
              <a:lnSpc>
                <a:spcPct val="90000"/>
              </a:lnSpc>
              <a:spcAft>
                <a:spcPts val="450"/>
              </a:spcAft>
              <a:buFont typeface="Arial"/>
              <a:buChar char="•"/>
            </a:pPr>
            <a:r>
              <a:rPr lang="en-US" sz="2400">
                <a:latin typeface="Source Sans Pro" panose="020B0503030403020204" pitchFamily="34" charset="0"/>
                <a:ea typeface="Source Sans Pro" panose="020B0503030403020204" pitchFamily="34" charset="0"/>
              </a:rPr>
              <a:t>Language and Information</a:t>
            </a:r>
          </a:p>
          <a:p>
            <a:pPr marL="214313" indent="-171450">
              <a:lnSpc>
                <a:spcPct val="90000"/>
              </a:lnSpc>
              <a:buFont typeface="Arial"/>
              <a:buChar char="•"/>
            </a:pPr>
            <a:endParaRPr lang="en-US" sz="2400"/>
          </a:p>
        </p:txBody>
      </p:sp>
    </p:spTree>
    <p:extLst>
      <p:ext uri="{BB962C8B-B14F-4D97-AF65-F5344CB8AC3E}">
        <p14:creationId xmlns:p14="http://schemas.microsoft.com/office/powerpoint/2010/main" val="328660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BD0AC3-BBAE-6285-CA71-FD871B7825E5}"/>
              </a:ext>
            </a:extLst>
          </p:cNvPr>
          <p:cNvSpPr txBox="1"/>
          <p:nvPr/>
        </p:nvSpPr>
        <p:spPr>
          <a:xfrm>
            <a:off x="825623" y="443888"/>
            <a:ext cx="6445189" cy="769441"/>
          </a:xfrm>
          <a:prstGeom prst="rect">
            <a:avLst/>
          </a:prstGeom>
          <a:noFill/>
        </p:spPr>
        <p:txBody>
          <a:bodyPr wrap="square" lIns="91440" tIns="45720" rIns="91440" bIns="45720" rtlCol="0" anchor="t">
            <a:spAutoFit/>
          </a:bodyPr>
          <a:lstStyle/>
          <a:p>
            <a:endParaRPr lang="en-US" sz="3000"/>
          </a:p>
          <a:p>
            <a:endParaRPr lang="en-US" sz="1400" i="1">
              <a:cs typeface="Arial"/>
            </a:endParaRPr>
          </a:p>
        </p:txBody>
      </p: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1015663"/>
          </a:xfrm>
          <a:prstGeom prst="rect">
            <a:avLst/>
          </a:prstGeom>
          <a:noFill/>
        </p:spPr>
        <p:txBody>
          <a:bodyPr wrap="square" lIns="91440" tIns="45720" rIns="91440" bIns="45720" rtlCol="0" anchor="t">
            <a:spAutoFit/>
          </a:bodyPr>
          <a:lstStyle/>
          <a:p>
            <a:pPr lvl="1">
              <a:buFont typeface="+mj-lt"/>
              <a:buAutoNum type="arabicPeriod"/>
            </a:pPr>
            <a:endParaRPr lang="en-US" sz="1200"/>
          </a:p>
          <a:p>
            <a:pPr lvl="1">
              <a:buFont typeface="+mj-lt"/>
              <a:buAutoNum type="arabicPeriod"/>
            </a:pPr>
            <a:endParaRPr lang="en-US" sz="1200">
              <a:cs typeface="Arial"/>
            </a:endParaRPr>
          </a:p>
          <a:p>
            <a:pPr lvl="1">
              <a:buFont typeface="+mj-lt"/>
              <a:buAutoNum type="arabicPeriod"/>
            </a:pPr>
            <a:endParaRPr lang="en-US"/>
          </a:p>
          <a:p>
            <a:pPr lvl="1">
              <a:buFont typeface="+mj-lt"/>
              <a:buAutoNum type="arabicPeriod"/>
            </a:pPr>
            <a:endParaRPr lang="en-US">
              <a:cs typeface="Arial"/>
            </a:endParaRPr>
          </a:p>
        </p:txBody>
      </p:sp>
      <p:pic>
        <p:nvPicPr>
          <p:cNvPr id="9" name="Picture 2">
            <a:extLst>
              <a:ext uri="{FF2B5EF4-FFF2-40B4-BE49-F238E27FC236}">
                <a16:creationId xmlns:a16="http://schemas.microsoft.com/office/drawing/2014/main" id="{9B9DE270-9E89-51E4-CD9F-A8C0494BE71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526" r="4596"/>
          <a:stretch/>
        </p:blipFill>
        <p:spPr bwMode="auto">
          <a:xfrm>
            <a:off x="556184" y="358116"/>
            <a:ext cx="948741" cy="780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F7CE6C-8079-CA28-A2C6-C1E8D7D421BC}"/>
              </a:ext>
            </a:extLst>
          </p:cNvPr>
          <p:cNvSpPr txBox="1"/>
          <p:nvPr/>
        </p:nvSpPr>
        <p:spPr>
          <a:xfrm>
            <a:off x="1504925" y="281662"/>
            <a:ext cx="6703734" cy="954107"/>
          </a:xfrm>
          <a:prstGeom prst="rect">
            <a:avLst/>
          </a:prstGeom>
          <a:noFill/>
        </p:spPr>
        <p:txBody>
          <a:bodyPr wrap="square" lIns="91440" tIns="45720" rIns="91440" bIns="45720" anchor="t">
            <a:spAutoFit/>
          </a:bodyPr>
          <a:lstStyle/>
          <a:p>
            <a:pPr algn="ctr"/>
            <a:r>
              <a:rPr lang="en-US" sz="2800" b="1">
                <a:latin typeface="Source Sans Pro"/>
                <a:ea typeface="Source Sans Pro"/>
                <a:cs typeface="Segoe UI"/>
              </a:rPr>
              <a:t>Disaster Recovery: </a:t>
            </a:r>
            <a:endParaRPr lang="en-US" sz="2800" b="1">
              <a:latin typeface="Source Sans Pro" panose="020B0503030403020204" pitchFamily="34" charset="0"/>
              <a:ea typeface="Source Sans Pro" panose="020B0503030403020204" pitchFamily="34" charset="0"/>
              <a:cs typeface="Segoe UI" panose="020B0502040204020203" pitchFamily="34" charset="0"/>
            </a:endParaRPr>
          </a:p>
          <a:p>
            <a:pPr algn="ctr"/>
            <a:r>
              <a:rPr lang="en-US" sz="2800" b="1">
                <a:latin typeface="Source Sans Pro"/>
                <a:ea typeface="Source Sans Pro"/>
                <a:cs typeface="Segoe UI"/>
              </a:rPr>
              <a:t>Supporting Community Initiatives</a:t>
            </a:r>
          </a:p>
        </p:txBody>
      </p:sp>
      <p:sp>
        <p:nvSpPr>
          <p:cNvPr id="11" name="Content Placeholder 2">
            <a:extLst>
              <a:ext uri="{FF2B5EF4-FFF2-40B4-BE49-F238E27FC236}">
                <a16:creationId xmlns:a16="http://schemas.microsoft.com/office/drawing/2014/main" id="{DD2EA209-466D-F957-81AC-E2340119A0C5}"/>
              </a:ext>
            </a:extLst>
          </p:cNvPr>
          <p:cNvSpPr txBox="1">
            <a:spLocks/>
          </p:cNvSpPr>
          <p:nvPr/>
        </p:nvSpPr>
        <p:spPr>
          <a:xfrm>
            <a:off x="447675" y="1989228"/>
            <a:ext cx="4178579" cy="3824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8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Funding </a:t>
            </a:r>
          </a:p>
          <a:p>
            <a:pPr marL="342900" indent="-342900" algn="l">
              <a:spcBef>
                <a:spcPts val="18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Planning Support, Training</a:t>
            </a:r>
          </a:p>
          <a:p>
            <a:pPr marL="342900" indent="-342900" algn="l">
              <a:spcBef>
                <a:spcPts val="18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Community Emergency Response Network</a:t>
            </a:r>
          </a:p>
          <a:p>
            <a:pPr marL="342900" indent="-342900" algn="l">
              <a:spcBef>
                <a:spcPts val="1800"/>
              </a:spcBef>
              <a:buFont typeface="Arial" panose="020B0604020202020204" pitchFamily="34" charset="0"/>
              <a:buChar char="•"/>
            </a:pPr>
            <a:r>
              <a:rPr lang="en-US">
                <a:latin typeface="Source Sans Pro" panose="020B0503030403020204" pitchFamily="34" charset="0"/>
                <a:ea typeface="Source Sans Pro" panose="020B0503030403020204" pitchFamily="34" charset="0"/>
                <a:cs typeface="+mn-lt"/>
              </a:rPr>
              <a:t>Developing small business support capacity with Partners in Preparedness</a:t>
            </a:r>
          </a:p>
          <a:p>
            <a:pPr algn="l"/>
            <a:endParaRPr lang="en-US"/>
          </a:p>
        </p:txBody>
      </p:sp>
      <p:pic>
        <p:nvPicPr>
          <p:cNvPr id="12" name="Content Placeholder 6">
            <a:extLst>
              <a:ext uri="{FF2B5EF4-FFF2-40B4-BE49-F238E27FC236}">
                <a16:creationId xmlns:a16="http://schemas.microsoft.com/office/drawing/2014/main" id="{8769C98C-4C31-86D6-D87D-3C9CFC2A4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05" t="-89" r="15468" b="-1"/>
          <a:stretch/>
        </p:blipFill>
        <p:spPr>
          <a:xfrm>
            <a:off x="4686769" y="1989228"/>
            <a:ext cx="4009556" cy="2946151"/>
          </a:xfrm>
          <a:prstGeom prst="rect">
            <a:avLst/>
          </a:prstGeom>
          <a:ln>
            <a:solidFill>
              <a:schemeClr val="accent1"/>
            </a:solidFill>
          </a:ln>
        </p:spPr>
      </p:pic>
    </p:spTree>
    <p:extLst>
      <p:ext uri="{BB962C8B-B14F-4D97-AF65-F5344CB8AC3E}">
        <p14:creationId xmlns:p14="http://schemas.microsoft.com/office/powerpoint/2010/main" val="138664385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F9F67E"/>
      </a:dk2>
      <a:lt2>
        <a:srgbClr val="F2F2F2"/>
      </a:lt2>
      <a:accent1>
        <a:srgbClr val="032246"/>
      </a:accent1>
      <a:accent2>
        <a:srgbClr val="7096B8"/>
      </a:accent2>
      <a:accent3>
        <a:srgbClr val="DAE7F6"/>
      </a:accent3>
      <a:accent4>
        <a:srgbClr val="AD2F01"/>
      </a:accent4>
      <a:accent5>
        <a:srgbClr val="ED7D31"/>
      </a:accent5>
      <a:accent6>
        <a:srgbClr val="FFBC76"/>
      </a:accent6>
      <a:hlink>
        <a:srgbClr val="AD2F01"/>
      </a:hlink>
      <a:folHlink>
        <a:srgbClr val="AD2F01"/>
      </a:folHlink>
    </a:clrScheme>
    <a:fontScheme name="City of New Orle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of New Orleans Official PowerPoint Template v7" id="{D1BE8DA6-FDE6-4C99-996E-3ABA625E8F3A}" vid="{9277E38C-2199-4366-82AF-1E566B59E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18ADBC551F541BC88D358FCBE0BE1" ma:contentTypeVersion="11" ma:contentTypeDescription="Create a new document." ma:contentTypeScope="" ma:versionID="cbf757ea2bcb3b8508b269b679e61b2b">
  <xsd:schema xmlns:xsd="http://www.w3.org/2001/XMLSchema" xmlns:xs="http://www.w3.org/2001/XMLSchema" xmlns:p="http://schemas.microsoft.com/office/2006/metadata/properties" xmlns:ns2="2666cf29-b4bf-4847-95b3-6cedd838a2fd" xmlns:ns3="b2317584-b0e7-4f0b-a0b2-363e6e597dc0" targetNamespace="http://schemas.microsoft.com/office/2006/metadata/properties" ma:root="true" ma:fieldsID="10589b405da50eacf0f82715f52fd86e" ns2:_="" ns3:_="">
    <xsd:import namespace="2666cf29-b4bf-4847-95b3-6cedd838a2fd"/>
    <xsd:import namespace="b2317584-b0e7-4f0b-a0b2-363e6e597d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6cf29-b4bf-4847-95b3-6cedd838a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bb12ba4-be90-464f-b02c-3d5a455f4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317584-b0e7-4f0b-a0b2-363e6e597d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05276c3-3a44-4d16-a97f-dc423a151afa}" ma:internalName="TaxCatchAll" ma:showField="CatchAllData" ma:web="b2317584-b0e7-4f0b-a0b2-363e6e597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317584-b0e7-4f0b-a0b2-363e6e597dc0" xsi:nil="true"/>
    <lcf76f155ced4ddcb4097134ff3c332f xmlns="2666cf29-b4bf-4847-95b3-6cedd838a2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A56ED3-AD6D-41A5-BF96-53B72A8006F2}">
  <ds:schemaRefs>
    <ds:schemaRef ds:uri="2666cf29-b4bf-4847-95b3-6cedd838a2fd"/>
    <ds:schemaRef ds:uri="b2317584-b0e7-4f0b-a0b2-363e6e597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F1E049-6BDD-442F-8774-457CD2F035BD}">
  <ds:schemaRefs>
    <ds:schemaRef ds:uri="http://schemas.microsoft.com/sharepoint/v3/contenttype/forms"/>
  </ds:schemaRefs>
</ds:datastoreItem>
</file>

<file path=customXml/itemProps3.xml><?xml version="1.0" encoding="utf-8"?>
<ds:datastoreItem xmlns:ds="http://schemas.openxmlformats.org/officeDocument/2006/customXml" ds:itemID="{CCB7C314-8689-45C4-9BF1-0FCA899E3964}">
  <ds:schemaRefs>
    <ds:schemaRef ds:uri="2666cf29-b4bf-4847-95b3-6cedd838a2fd"/>
    <ds:schemaRef ds:uri="b2317584-b0e7-4f0b-a0b2-363e6e597dc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5</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City of New Orleans New Restore Louisiana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Resilient Communities Infrastructure Program</vt:lpstr>
      <vt:lpstr>PowerPoint Presentation</vt:lpstr>
      <vt:lpstr>Resilient Communities Infrastructure Program</vt:lpstr>
      <vt:lpstr>Resilience Hub Renewable Backup Power </vt:lpstr>
      <vt:lpstr>Resilient Communities Infrastructure Program</vt:lpstr>
      <vt:lpstr>Reforestation Plan Phase I</vt:lpstr>
      <vt:lpstr>Proposed Resilient Communities Budget</vt:lpstr>
      <vt:lpstr>PowerPoint Presentation</vt:lpstr>
      <vt:lpstr>PowerPoint Presentation</vt:lpstr>
      <vt:lpstr>Hometown Revitalization Program</vt:lpstr>
      <vt:lpstr>Proposed Hometown Revitilization Budget</vt:lpstr>
      <vt:lpstr>PowerPoint Presentation</vt:lpstr>
      <vt:lpstr>PowerPoint Presentation</vt:lpstr>
      <vt:lpstr>Questions?</vt:lpstr>
    </vt:vector>
  </TitlesOfParts>
  <Company>City of New Orleans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Kincaid</dc:creator>
  <cp:revision>9</cp:revision>
  <cp:lastPrinted>2023-04-10T21:11:47Z</cp:lastPrinted>
  <dcterms:created xsi:type="dcterms:W3CDTF">2017-05-01T19:05:42Z</dcterms:created>
  <dcterms:modified xsi:type="dcterms:W3CDTF">2023-08-10T15:00:04Z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0x01010099718ADBC551F541BC88D358FCBE0BE1</vt:lpwstr>
  </property>
  <property fmtid="{D5CDD505-2E9C-101B-9397-08002B2CF9AE}" pid="3" name="MediaServiceImageTags">
    <vt:lpwstr/>
  </property>
</Properties>
</file>