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2591" autoAdjust="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611E366-E6EA-4536-B95D-F15AB0299066}" type="datetimeFigureOut">
              <a:rPr lang="en-US" smtClean="0"/>
              <a:t>9/22/2015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9F7E572-B47A-4841-B82A-AC48C905540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11E366-E6EA-4536-B95D-F15AB0299066}" type="datetimeFigureOut">
              <a:rPr lang="en-US" smtClean="0"/>
              <a:t>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F7E572-B47A-4841-B82A-AC48C905540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11E366-E6EA-4536-B95D-F15AB0299066}" type="datetimeFigureOut">
              <a:rPr lang="en-US" smtClean="0"/>
              <a:t>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F7E572-B47A-4841-B82A-AC48C905540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11E366-E6EA-4536-B95D-F15AB0299066}" type="datetimeFigureOut">
              <a:rPr lang="en-US" smtClean="0"/>
              <a:t>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F7E572-B47A-4841-B82A-AC48C905540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611E366-E6EA-4536-B95D-F15AB0299066}" type="datetimeFigureOut">
              <a:rPr lang="en-US" smtClean="0"/>
              <a:t>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F7E572-B47A-4841-B82A-AC48C905540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611E366-E6EA-4536-B95D-F15AB0299066}" type="datetimeFigureOut">
              <a:rPr lang="en-US" smtClean="0"/>
              <a:t>9/22/2015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F7E572-B47A-4841-B82A-AC48C905540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611E366-E6EA-4536-B95D-F15AB0299066}" type="datetimeFigureOut">
              <a:rPr lang="en-US" smtClean="0"/>
              <a:t>9/22/2015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F7E572-B47A-4841-B82A-AC48C905540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611E366-E6EA-4536-B95D-F15AB0299066}" type="datetimeFigureOut">
              <a:rPr lang="en-US" smtClean="0"/>
              <a:t>9/22/2015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F7E572-B47A-4841-B82A-AC48C905540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11E366-E6EA-4536-B95D-F15AB0299066}" type="datetimeFigureOut">
              <a:rPr lang="en-US" smtClean="0"/>
              <a:t>9/22/2015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F7E572-B47A-4841-B82A-AC48C905540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611E366-E6EA-4536-B95D-F15AB0299066}" type="datetimeFigureOut">
              <a:rPr lang="en-US" smtClean="0"/>
              <a:t>9/22/2015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F7E572-B47A-4841-B82A-AC48C905540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611E366-E6EA-4536-B95D-F15AB0299066}" type="datetimeFigureOut">
              <a:rPr lang="en-US" smtClean="0"/>
              <a:t>9/22/2015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9F7E572-B47A-4841-B82A-AC48C9055404}"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611E366-E6EA-4536-B95D-F15AB0299066}" type="datetimeFigureOut">
              <a:rPr lang="en-US" smtClean="0"/>
              <a:t>9/22/2015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9F7E572-B47A-4841-B82A-AC48C9055404}"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70C0"/>
                </a:solidFill>
                <a:latin typeface="Palatino" panose="02040602050305020304" pitchFamily="18" charset="0"/>
              </a:rPr>
              <a:t>What Is Police Misconduct?</a:t>
            </a:r>
            <a:endParaRPr lang="en-US" b="1" dirty="0">
              <a:solidFill>
                <a:srgbClr val="0070C0"/>
              </a:solidFill>
              <a:latin typeface="Palatino" panose="020406020503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1373" y="3124200"/>
            <a:ext cx="4124227" cy="3200400"/>
          </a:xfrm>
          <a:prstGeom prst="rect">
            <a:avLst/>
          </a:prstGeom>
        </p:spPr>
      </p:pic>
      <p:sp>
        <p:nvSpPr>
          <p:cNvPr id="5" name="TextBox 4"/>
          <p:cNvSpPr txBox="1"/>
          <p:nvPr/>
        </p:nvSpPr>
        <p:spPr>
          <a:xfrm>
            <a:off x="1066800" y="2057400"/>
            <a:ext cx="7086600" cy="923330"/>
          </a:xfrm>
          <a:prstGeom prst="rect">
            <a:avLst/>
          </a:prstGeom>
          <a:noFill/>
        </p:spPr>
        <p:txBody>
          <a:bodyPr wrap="square" rtlCol="0">
            <a:spAutoFit/>
          </a:bodyPr>
          <a:lstStyle/>
          <a:p>
            <a:pPr algn="ctr"/>
            <a:r>
              <a:rPr lang="en-US" dirty="0" smtClean="0">
                <a:latin typeface="Palatino" panose="02040602050305020304" pitchFamily="18" charset="0"/>
              </a:rPr>
              <a:t>Any action performed by a law enforcement officer that is criminal, unconstitutional, or against established rules, regulations, or policies of the police department. </a:t>
            </a:r>
            <a:endParaRPr lang="en-US" dirty="0">
              <a:latin typeface="Palatino" panose="02040602050305020304" pitchFamily="18" charset="0"/>
            </a:endParaRPr>
          </a:p>
        </p:txBody>
      </p:sp>
    </p:spTree>
    <p:extLst>
      <p:ext uri="{BB962C8B-B14F-4D97-AF65-F5344CB8AC3E}">
        <p14:creationId xmlns:p14="http://schemas.microsoft.com/office/powerpoint/2010/main" val="24559921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latin typeface="Palatino" panose="02040602050305020304" pitchFamily="18" charset="0"/>
              </a:rPr>
              <a:t>What are the possible outcomes?</a:t>
            </a:r>
            <a:endParaRPr lang="en-US" sz="4400" dirty="0">
              <a:latin typeface="Palatino" panose="02040602050305020304" pitchFamily="18" charset="0"/>
            </a:endParaRPr>
          </a:p>
        </p:txBody>
      </p:sp>
      <p:sp>
        <p:nvSpPr>
          <p:cNvPr id="3" name="Content Placeholder 2"/>
          <p:cNvSpPr>
            <a:spLocks noGrp="1"/>
          </p:cNvSpPr>
          <p:nvPr>
            <p:ph idx="1"/>
          </p:nvPr>
        </p:nvSpPr>
        <p:spPr/>
        <p:txBody>
          <a:bodyPr>
            <a:normAutofit fontScale="92500" lnSpcReduction="10000"/>
          </a:bodyPr>
          <a:lstStyle/>
          <a:p>
            <a:pPr>
              <a:buClr>
                <a:schemeClr val="accent1"/>
              </a:buClr>
            </a:pPr>
            <a:r>
              <a:rPr lang="en-US" dirty="0" smtClean="0"/>
              <a:t> A misconduct investigator can recommend one of four possible dispositions for each allegation:</a:t>
            </a:r>
            <a:br>
              <a:rPr lang="en-US" dirty="0" smtClean="0"/>
            </a:br>
            <a:endParaRPr lang="en-US" dirty="0" smtClean="0"/>
          </a:p>
          <a:p>
            <a:pPr lvl="1"/>
            <a:r>
              <a:rPr lang="en-US" dirty="0" smtClean="0"/>
              <a:t>Sustained—Means the alleged misconduct did occur.</a:t>
            </a:r>
            <a:endParaRPr lang="en-US" dirty="0"/>
          </a:p>
          <a:p>
            <a:pPr lvl="1"/>
            <a:r>
              <a:rPr lang="en-US" dirty="0"/>
              <a:t>Not </a:t>
            </a:r>
            <a:r>
              <a:rPr lang="en-US" dirty="0" smtClean="0"/>
              <a:t>sustained—</a:t>
            </a:r>
            <a:r>
              <a:rPr lang="en-US" dirty="0"/>
              <a:t>A</a:t>
            </a:r>
            <a:r>
              <a:rPr lang="en-US" dirty="0" smtClean="0"/>
              <a:t>lleged misconduct couldn’t be proven.</a:t>
            </a:r>
            <a:endParaRPr lang="en-US" dirty="0"/>
          </a:p>
          <a:p>
            <a:pPr lvl="1"/>
            <a:r>
              <a:rPr lang="en-US" dirty="0" smtClean="0"/>
              <a:t>Unfounded—Alleged misconduct did not occur.</a:t>
            </a:r>
            <a:endParaRPr lang="en-US" dirty="0"/>
          </a:p>
          <a:p>
            <a:pPr lvl="1"/>
            <a:r>
              <a:rPr lang="en-US" dirty="0" smtClean="0"/>
              <a:t>Exonerated—Alleged conduct occurred but did not violate the law, or NOPD rules, policies or procedures.</a:t>
            </a:r>
            <a:br>
              <a:rPr lang="en-US" dirty="0" smtClean="0"/>
            </a:br>
            <a:endParaRPr lang="en-US" dirty="0" smtClean="0"/>
          </a:p>
          <a:p>
            <a:pPr>
              <a:buClr>
                <a:schemeClr val="accent1"/>
              </a:buClr>
            </a:pPr>
            <a:r>
              <a:rPr lang="en-US" dirty="0" smtClean="0"/>
              <a:t>The Superintendent of Police makes the ultimate decision for each case’s disposition and discipline. </a:t>
            </a:r>
            <a:r>
              <a:rPr lang="en-US" dirty="0"/>
              <a:t>P</a:t>
            </a:r>
            <a:r>
              <a:rPr lang="en-US" dirty="0" smtClean="0"/>
              <a:t>unishment can range from a letter of reprimand to dismissal. </a:t>
            </a:r>
          </a:p>
          <a:p>
            <a:pPr lvl="1"/>
            <a:endParaRPr lang="en-US" dirty="0"/>
          </a:p>
        </p:txBody>
      </p:sp>
    </p:spTree>
    <p:extLst>
      <p:ext uri="{BB962C8B-B14F-4D97-AF65-F5344CB8AC3E}">
        <p14:creationId xmlns:p14="http://schemas.microsoft.com/office/powerpoint/2010/main" val="4914774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Palatino" panose="02040602050305020304" pitchFamily="18" charset="0"/>
              </a:rPr>
              <a:t>Mediation may be an option.</a:t>
            </a:r>
            <a:endParaRPr lang="en-US" dirty="0">
              <a:latin typeface="Palatino" panose="02040602050305020304" pitchFamily="18" charset="0"/>
            </a:endParaRPr>
          </a:p>
        </p:txBody>
      </p:sp>
      <p:sp>
        <p:nvSpPr>
          <p:cNvPr id="3" name="Content Placeholder 2"/>
          <p:cNvSpPr>
            <a:spLocks noGrp="1"/>
          </p:cNvSpPr>
          <p:nvPr>
            <p:ph idx="1"/>
          </p:nvPr>
        </p:nvSpPr>
        <p:spPr/>
        <p:txBody>
          <a:bodyPr/>
          <a:lstStyle/>
          <a:p>
            <a:r>
              <a:rPr lang="en-US" dirty="0" smtClean="0"/>
              <a:t>Certain complaints such as neglect of duty, discourtesy, and lack of professionalism may be eligible for confidential mediation. </a:t>
            </a:r>
          </a:p>
          <a:p>
            <a:r>
              <a:rPr lang="en-US" dirty="0" smtClean="0"/>
              <a:t>Mediation is offered by the Independent Police Monitor as an alternative to the investigation process.</a:t>
            </a:r>
          </a:p>
          <a:p>
            <a:r>
              <a:rPr lang="en-US" dirty="0" smtClean="0"/>
              <a:t>Mediation is intended to:</a:t>
            </a:r>
          </a:p>
          <a:p>
            <a:pPr lvl="2"/>
            <a:r>
              <a:rPr lang="en-US" dirty="0" smtClean="0"/>
              <a:t>Identify disputed issues;</a:t>
            </a:r>
          </a:p>
          <a:p>
            <a:pPr lvl="2"/>
            <a:r>
              <a:rPr lang="en-US" dirty="0" smtClean="0"/>
              <a:t>Facilitate communication;</a:t>
            </a:r>
          </a:p>
          <a:p>
            <a:pPr lvl="2"/>
            <a:r>
              <a:rPr lang="en-US" dirty="0" smtClean="0"/>
              <a:t>Improve community relations; and</a:t>
            </a:r>
          </a:p>
          <a:p>
            <a:pPr lvl="2"/>
            <a:r>
              <a:rPr lang="en-US" dirty="0" smtClean="0"/>
              <a:t>Reach a mutually acceptable resolution.</a:t>
            </a:r>
          </a:p>
          <a:p>
            <a:pPr marL="2286000" lvl="8"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24600" y="4267200"/>
            <a:ext cx="2438400" cy="2370431"/>
          </a:xfrm>
          <a:prstGeom prst="rect">
            <a:avLst/>
          </a:prstGeom>
        </p:spPr>
      </p:pic>
    </p:spTree>
    <p:extLst>
      <p:ext uri="{BB962C8B-B14F-4D97-AF65-F5344CB8AC3E}">
        <p14:creationId xmlns:p14="http://schemas.microsoft.com/office/powerpoint/2010/main" val="4430941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100" dirty="0" smtClean="0">
                <a:latin typeface="Palatino" panose="02040602050305020304" pitchFamily="18" charset="0"/>
              </a:rPr>
              <a:t>How do I find out what happened?</a:t>
            </a:r>
            <a:endParaRPr lang="en-US" sz="4100" dirty="0">
              <a:latin typeface="Palatino" panose="02040602050305020304" pitchFamily="18" charset="0"/>
            </a:endParaRPr>
          </a:p>
        </p:txBody>
      </p:sp>
      <p:sp>
        <p:nvSpPr>
          <p:cNvPr id="3" name="Content Placeholder 2"/>
          <p:cNvSpPr>
            <a:spLocks noGrp="1"/>
          </p:cNvSpPr>
          <p:nvPr>
            <p:ph idx="1"/>
          </p:nvPr>
        </p:nvSpPr>
        <p:spPr/>
        <p:txBody>
          <a:bodyPr/>
          <a:lstStyle/>
          <a:p>
            <a:pPr>
              <a:buClr>
                <a:schemeClr val="bg2">
                  <a:lumMod val="25000"/>
                </a:schemeClr>
              </a:buClr>
              <a:buFont typeface="Wingdings" panose="05000000000000000000" pitchFamily="2" charset="2"/>
              <a:buChar char="Ø"/>
            </a:pPr>
            <a:r>
              <a:rPr lang="en-US" dirty="0" smtClean="0"/>
              <a:t> The assigned investigator will contact you by letter once he or she has taken the case. He or she will inform you of the status of the investigation by letter. You may also call or e-mail the investigator.</a:t>
            </a:r>
            <a:br>
              <a:rPr lang="en-US" dirty="0" smtClean="0"/>
            </a:br>
            <a:endParaRPr lang="en-US" dirty="0" smtClean="0"/>
          </a:p>
          <a:p>
            <a:pPr lvl="6">
              <a:buClr>
                <a:schemeClr val="bg2">
                  <a:lumMod val="25000"/>
                </a:schemeClr>
              </a:buClr>
              <a:buFont typeface="Wingdings" panose="05000000000000000000" pitchFamily="2" charset="2"/>
              <a:buChar char="Ø"/>
            </a:pPr>
            <a:r>
              <a:rPr lang="en-US" dirty="0"/>
              <a:t> </a:t>
            </a:r>
            <a:r>
              <a:rPr lang="en-US" sz="2400" dirty="0" smtClean="0"/>
              <a:t>Each misconduct investigation takes time, depending on the complexity of the case. Interviewing witnesses and gathering evidence takes time. In general, misconduct investigations may take about two months to four months to complete</a:t>
            </a:r>
            <a:r>
              <a:rPr lang="en-US" dirty="0" smtClean="0"/>
              <a:t>.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450" y="3829050"/>
            <a:ext cx="2114550" cy="2190750"/>
          </a:xfrm>
          <a:prstGeom prst="rect">
            <a:avLst/>
          </a:prstGeom>
        </p:spPr>
      </p:pic>
    </p:spTree>
    <p:extLst>
      <p:ext uri="{BB962C8B-B14F-4D97-AF65-F5344CB8AC3E}">
        <p14:creationId xmlns:p14="http://schemas.microsoft.com/office/powerpoint/2010/main" val="13327837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Palatino" panose="02040602050305020304" pitchFamily="18" charset="0"/>
              </a:rPr>
              <a:t>Can I commend an officer?</a:t>
            </a:r>
            <a:endParaRPr lang="en-US" dirty="0">
              <a:latin typeface="Palatino" panose="02040602050305020304" pitchFamily="18" charset="0"/>
            </a:endParaRPr>
          </a:p>
        </p:txBody>
      </p:sp>
      <p:sp>
        <p:nvSpPr>
          <p:cNvPr id="3" name="Content Placeholder 2"/>
          <p:cNvSpPr>
            <a:spLocks noGrp="1"/>
          </p:cNvSpPr>
          <p:nvPr>
            <p:ph idx="1"/>
          </p:nvPr>
        </p:nvSpPr>
        <p:spPr/>
        <p:txBody>
          <a:bodyPr/>
          <a:lstStyle/>
          <a:p>
            <a:r>
              <a:rPr lang="en-US" dirty="0" smtClean="0"/>
              <a:t>If you would like to commend an officer for his or her performance, you can communicate directly to that officer’s supervisor verbally. You can also:</a:t>
            </a:r>
          </a:p>
          <a:p>
            <a:pPr lvl="1"/>
            <a:r>
              <a:rPr lang="en-US" dirty="0" smtClean="0"/>
              <a:t>Write a letter to the Superintendent of Police;</a:t>
            </a:r>
          </a:p>
          <a:p>
            <a:pPr lvl="1"/>
            <a:r>
              <a:rPr lang="en-US" dirty="0" smtClean="0"/>
              <a:t>Visit www. nola.gov/</a:t>
            </a:r>
            <a:r>
              <a:rPr lang="en-US" dirty="0" err="1" smtClean="0"/>
              <a:t>nopd</a:t>
            </a:r>
            <a:r>
              <a:rPr lang="en-US" dirty="0" smtClean="0"/>
              <a:t>/citizen-services and file a commendation online; or</a:t>
            </a:r>
          </a:p>
          <a:p>
            <a:pPr lvl="1"/>
            <a:r>
              <a:rPr lang="en-US" dirty="0" smtClean="0"/>
              <a:t>Fill out the “commendation” </a:t>
            </a:r>
          </a:p>
          <a:p>
            <a:pPr marL="393192" lvl="1" indent="0">
              <a:buNone/>
            </a:pPr>
            <a:r>
              <a:rPr lang="en-US" dirty="0"/>
              <a:t>p</a:t>
            </a:r>
            <a:r>
              <a:rPr lang="en-US" dirty="0" smtClean="0"/>
              <a:t>art of a universal complaint form.</a:t>
            </a:r>
          </a:p>
          <a:p>
            <a:pPr lvl="1"/>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8800" y="4267200"/>
            <a:ext cx="3059929" cy="2224333"/>
          </a:xfrm>
          <a:prstGeom prst="rect">
            <a:avLst/>
          </a:prstGeom>
        </p:spPr>
      </p:pic>
    </p:spTree>
    <p:extLst>
      <p:ext uri="{BB962C8B-B14F-4D97-AF65-F5344CB8AC3E}">
        <p14:creationId xmlns:p14="http://schemas.microsoft.com/office/powerpoint/2010/main" val="3604842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latin typeface="Palatino" panose="02040602050305020304" pitchFamily="18" charset="0"/>
              </a:rPr>
              <a:t>Misconduct can take many forms</a:t>
            </a:r>
            <a:endParaRPr lang="en-US" sz="4400" dirty="0">
              <a:latin typeface="Palatino" panose="02040602050305020304" pitchFamily="18" charset="0"/>
            </a:endParaRPr>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a:bodyPr>
          <a:lstStyle/>
          <a:p>
            <a:pPr>
              <a:lnSpc>
                <a:spcPct val="150000"/>
              </a:lnSpc>
              <a:buClr>
                <a:schemeClr val="accent1">
                  <a:lumMod val="75000"/>
                </a:schemeClr>
              </a:buClr>
              <a:buFont typeface="Wingdings" panose="05000000000000000000" pitchFamily="2" charset="2"/>
              <a:buChar char="Ø"/>
            </a:pPr>
            <a:r>
              <a:rPr lang="en-US" dirty="0" smtClean="0"/>
              <a:t>Administrative violation</a:t>
            </a:r>
          </a:p>
          <a:p>
            <a:pPr>
              <a:lnSpc>
                <a:spcPct val="150000"/>
              </a:lnSpc>
              <a:buClr>
                <a:schemeClr val="accent1">
                  <a:lumMod val="75000"/>
                </a:schemeClr>
              </a:buClr>
              <a:buFont typeface="Wingdings" panose="05000000000000000000" pitchFamily="2" charset="2"/>
              <a:buChar char="Ø"/>
            </a:pPr>
            <a:r>
              <a:rPr lang="en-US" dirty="0"/>
              <a:t>Bias, discrimination, harassment, or retaliation</a:t>
            </a:r>
          </a:p>
          <a:p>
            <a:pPr>
              <a:lnSpc>
                <a:spcPct val="150000"/>
              </a:lnSpc>
              <a:buClr>
                <a:schemeClr val="accent1">
                  <a:lumMod val="75000"/>
                </a:schemeClr>
              </a:buClr>
              <a:buFont typeface="Wingdings" panose="05000000000000000000" pitchFamily="2" charset="2"/>
              <a:buChar char="Ø"/>
            </a:pPr>
            <a:r>
              <a:rPr lang="en-US" dirty="0" smtClean="0"/>
              <a:t>Unauthorized use of force</a:t>
            </a:r>
          </a:p>
          <a:p>
            <a:pPr>
              <a:lnSpc>
                <a:spcPct val="150000"/>
              </a:lnSpc>
              <a:buClr>
                <a:schemeClr val="accent1">
                  <a:lumMod val="75000"/>
                </a:schemeClr>
              </a:buClr>
              <a:buFont typeface="Wingdings" panose="05000000000000000000" pitchFamily="2" charset="2"/>
              <a:buChar char="Ø"/>
            </a:pPr>
            <a:r>
              <a:rPr lang="en-US" dirty="0" smtClean="0"/>
              <a:t>Color of law (i.e., false arrest)</a:t>
            </a:r>
          </a:p>
          <a:p>
            <a:pPr>
              <a:lnSpc>
                <a:spcPct val="150000"/>
              </a:lnSpc>
              <a:buClr>
                <a:schemeClr val="accent1">
                  <a:lumMod val="75000"/>
                </a:schemeClr>
              </a:buClr>
              <a:buFont typeface="Wingdings" panose="05000000000000000000" pitchFamily="2" charset="2"/>
              <a:buChar char="Ø"/>
            </a:pPr>
            <a:r>
              <a:rPr lang="en-US" dirty="0" smtClean="0"/>
              <a:t>Sexual misconduct</a:t>
            </a:r>
          </a:p>
          <a:p>
            <a:pPr>
              <a:lnSpc>
                <a:spcPct val="150000"/>
              </a:lnSpc>
              <a:buClr>
                <a:schemeClr val="accent1">
                  <a:lumMod val="75000"/>
                </a:schemeClr>
              </a:buClr>
              <a:buFont typeface="Wingdings" panose="05000000000000000000" pitchFamily="2" charset="2"/>
              <a:buChar char="Ø"/>
            </a:pPr>
            <a:r>
              <a:rPr lang="en-US" dirty="0" smtClean="0"/>
              <a:t>Criminal activity</a:t>
            </a:r>
          </a:p>
          <a:p>
            <a:pPr>
              <a:buClr>
                <a:schemeClr val="accent1">
                  <a:lumMod val="75000"/>
                </a:schemeClr>
              </a:buClr>
              <a:buFont typeface="Wingdings" panose="05000000000000000000" pitchFamily="2" charset="2"/>
              <a:buChar char="Ø"/>
            </a:pPr>
            <a:endParaRPr lang="en-US" dirty="0" smtClean="0"/>
          </a:p>
          <a:p>
            <a:pPr>
              <a:buFont typeface="Wingdings" panose="05000000000000000000" pitchFamily="2" charset="2"/>
              <a:buChar char="Ø"/>
            </a:pP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53200" y="3276600"/>
            <a:ext cx="1819275" cy="3038475"/>
          </a:xfrm>
          <a:prstGeom prst="rect">
            <a:avLst/>
          </a:prstGeom>
        </p:spPr>
      </p:pic>
    </p:spTree>
    <p:extLst>
      <p:ext uri="{BB962C8B-B14F-4D97-AF65-F5344CB8AC3E}">
        <p14:creationId xmlns:p14="http://schemas.microsoft.com/office/powerpoint/2010/main" val="38785813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US" dirty="0" smtClean="0">
                <a:latin typeface="Palatino" panose="02040602050305020304" pitchFamily="18" charset="0"/>
              </a:rPr>
              <a:t>Why file a complaint?</a:t>
            </a:r>
            <a:endParaRPr lang="en-US" dirty="0">
              <a:latin typeface="Palatino" panose="02040602050305020304" pitchFamily="18" charset="0"/>
            </a:endParaRPr>
          </a:p>
        </p:txBody>
      </p:sp>
      <p:sp>
        <p:nvSpPr>
          <p:cNvPr id="3" name="Content Placeholder 2"/>
          <p:cNvSpPr>
            <a:spLocks noGrp="1"/>
          </p:cNvSpPr>
          <p:nvPr>
            <p:ph idx="1"/>
          </p:nvPr>
        </p:nvSpPr>
        <p:spPr/>
        <p:txBody>
          <a:bodyPr/>
          <a:lstStyle/>
          <a:p>
            <a:pPr>
              <a:buClr>
                <a:schemeClr val="accent4">
                  <a:lumMod val="50000"/>
                </a:schemeClr>
              </a:buClr>
              <a:buFont typeface="Courier New" panose="02070309020205020404" pitchFamily="49" charset="0"/>
              <a:buChar char="o"/>
            </a:pPr>
            <a:r>
              <a:rPr lang="en-US" dirty="0" smtClean="0"/>
              <a:t>Complaints provide the NOPD with important feedback about the conduct of its officers and how they interact with members of the public. The NOPD wants its officers to behave professionally and ethically. Filing a misconduct complaint may:</a:t>
            </a:r>
          </a:p>
          <a:p>
            <a:pPr lvl="1">
              <a:buClr>
                <a:schemeClr val="accent4">
                  <a:lumMod val="50000"/>
                </a:schemeClr>
              </a:buClr>
              <a:buFont typeface="Courier New" panose="02070309020205020404" pitchFamily="49" charset="0"/>
              <a:buChar char="o"/>
            </a:pPr>
            <a:r>
              <a:rPr lang="en-US" dirty="0" smtClean="0"/>
              <a:t>Help the accused officer improve his/her performance;</a:t>
            </a:r>
          </a:p>
          <a:p>
            <a:pPr lvl="1">
              <a:buClr>
                <a:schemeClr val="accent4">
                  <a:lumMod val="50000"/>
                </a:schemeClr>
              </a:buClr>
              <a:buFont typeface="Courier New" panose="02070309020205020404" pitchFamily="49" charset="0"/>
              <a:buChar char="o"/>
            </a:pPr>
            <a:r>
              <a:rPr lang="en-US" dirty="0" smtClean="0"/>
              <a:t>Inform the Police Department of</a:t>
            </a:r>
          </a:p>
          <a:p>
            <a:pPr marL="393192" lvl="1" indent="0">
              <a:buClr>
                <a:schemeClr val="accent4">
                  <a:lumMod val="50000"/>
                </a:schemeClr>
              </a:buClr>
              <a:buNone/>
            </a:pPr>
            <a:r>
              <a:rPr lang="en-US" dirty="0"/>
              <a:t>	</a:t>
            </a:r>
            <a:r>
              <a:rPr lang="en-US" dirty="0" smtClean="0"/>
              <a:t>potential training or policy deficiencies;</a:t>
            </a:r>
          </a:p>
          <a:p>
            <a:pPr lvl="1">
              <a:buClr>
                <a:schemeClr val="accent4">
                  <a:lumMod val="50000"/>
                </a:schemeClr>
              </a:buClr>
              <a:buFont typeface="Courier New" panose="02070309020205020404" pitchFamily="49" charset="0"/>
              <a:buChar char="o"/>
            </a:pPr>
            <a:r>
              <a:rPr lang="en-US" dirty="0" smtClean="0"/>
              <a:t>Prevent future instances of misconduct; </a:t>
            </a:r>
          </a:p>
          <a:p>
            <a:pPr lvl="1">
              <a:buClr>
                <a:schemeClr val="accent4">
                  <a:lumMod val="50000"/>
                </a:schemeClr>
              </a:buClr>
              <a:buFont typeface="Courier New" panose="02070309020205020404" pitchFamily="49" charset="0"/>
              <a:buChar char="o"/>
            </a:pPr>
            <a:r>
              <a:rPr lang="en-US" dirty="0" smtClean="0"/>
              <a:t>Improve community relations.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81800" y="4495800"/>
            <a:ext cx="2057400" cy="2057400"/>
          </a:xfrm>
          <a:prstGeom prst="rect">
            <a:avLst/>
          </a:prstGeom>
        </p:spPr>
      </p:pic>
    </p:spTree>
    <p:extLst>
      <p:ext uri="{BB962C8B-B14F-4D97-AF65-F5344CB8AC3E}">
        <p14:creationId xmlns:p14="http://schemas.microsoft.com/office/powerpoint/2010/main" val="13632594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Palatino" panose="02040602050305020304" pitchFamily="18" charset="0"/>
              </a:rPr>
              <a:t>Who can file a complaint?</a:t>
            </a:r>
            <a:endParaRPr lang="en-US" dirty="0"/>
          </a:p>
        </p:txBody>
      </p:sp>
      <p:sp>
        <p:nvSpPr>
          <p:cNvPr id="3" name="Content Placeholder 2"/>
          <p:cNvSpPr>
            <a:spLocks noGrp="1"/>
          </p:cNvSpPr>
          <p:nvPr>
            <p:ph idx="1"/>
          </p:nvPr>
        </p:nvSpPr>
        <p:spPr/>
        <p:txBody>
          <a:bodyPr/>
          <a:lstStyle/>
          <a:p>
            <a:pPr>
              <a:buClr>
                <a:srgbClr val="0070C0"/>
              </a:buClr>
              <a:buFont typeface="Wingdings" panose="05000000000000000000" pitchFamily="2" charset="2"/>
              <a:buChar char="q"/>
            </a:pPr>
            <a:r>
              <a:rPr lang="en-US" dirty="0" smtClean="0"/>
              <a:t> Anyone </a:t>
            </a:r>
            <a:r>
              <a:rPr lang="en-US" dirty="0"/>
              <a:t>who has knowledge of police misconduct can file a </a:t>
            </a:r>
            <a:r>
              <a:rPr lang="en-US" dirty="0" smtClean="0"/>
              <a:t>complaint.</a:t>
            </a:r>
            <a:br>
              <a:rPr lang="en-US" dirty="0" smtClean="0"/>
            </a:br>
            <a:endParaRPr lang="en-US" dirty="0"/>
          </a:p>
          <a:p>
            <a:pPr lvl="1">
              <a:buClr>
                <a:srgbClr val="0070C0"/>
              </a:buClr>
              <a:buFont typeface="Wingdings" panose="05000000000000000000" pitchFamily="2" charset="2"/>
              <a:buChar char="q"/>
            </a:pPr>
            <a:r>
              <a:rPr lang="en-US" dirty="0"/>
              <a:t> This includes persons who have experienced misconduct directly or persons who have witnessed it.</a:t>
            </a:r>
          </a:p>
          <a:p>
            <a:pPr lvl="1">
              <a:buClr>
                <a:srgbClr val="0070C0"/>
              </a:buClr>
              <a:buFont typeface="Wingdings" panose="05000000000000000000" pitchFamily="2" charset="2"/>
              <a:buChar char="q"/>
            </a:pPr>
            <a:r>
              <a:rPr lang="en-US" dirty="0"/>
              <a:t> A complainant can be a resident or non-resident.</a:t>
            </a:r>
          </a:p>
          <a:p>
            <a:pPr lvl="1">
              <a:buClr>
                <a:srgbClr val="0070C0"/>
              </a:buClr>
              <a:buFont typeface="Wingdings" panose="05000000000000000000" pitchFamily="2" charset="2"/>
              <a:buChar char="q"/>
            </a:pPr>
            <a:r>
              <a:rPr lang="en-US" dirty="0"/>
              <a:t> A complainant can be a citizen or non-citizen.</a:t>
            </a:r>
          </a:p>
          <a:p>
            <a:pPr lvl="1">
              <a:buClr>
                <a:srgbClr val="0070C0"/>
              </a:buClr>
              <a:buFont typeface="Wingdings" panose="05000000000000000000" pitchFamily="2" charset="2"/>
              <a:buChar char="q"/>
            </a:pPr>
            <a:r>
              <a:rPr lang="en-US" dirty="0"/>
              <a:t> A complainant can be anonymous</a:t>
            </a:r>
            <a:r>
              <a:rPr lang="en-US" dirty="0" smtClean="0"/>
              <a:t>.</a:t>
            </a:r>
          </a:p>
          <a:p>
            <a:pPr lvl="1">
              <a:buClr>
                <a:srgbClr val="0070C0"/>
              </a:buClr>
              <a:buFont typeface="Wingdings" panose="05000000000000000000" pitchFamily="2" charset="2"/>
              <a:buChar char="q"/>
            </a:pPr>
            <a:r>
              <a:rPr lang="en-US" dirty="0"/>
              <a:t> </a:t>
            </a:r>
            <a:r>
              <a:rPr lang="en-US" dirty="0" smtClean="0"/>
              <a:t>A complaint cannot be refused.</a:t>
            </a:r>
            <a:endParaRPr lang="en-US" dirty="0"/>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8400" y="4800600"/>
            <a:ext cx="2743200" cy="2057400"/>
          </a:xfrm>
          <a:prstGeom prst="rect">
            <a:avLst/>
          </a:prstGeom>
        </p:spPr>
      </p:pic>
    </p:spTree>
    <p:extLst>
      <p:ext uri="{BB962C8B-B14F-4D97-AF65-F5344CB8AC3E}">
        <p14:creationId xmlns:p14="http://schemas.microsoft.com/office/powerpoint/2010/main" val="4072994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100" dirty="0" smtClean="0">
                <a:latin typeface="Palatino" panose="02040602050305020304" pitchFamily="18" charset="0"/>
              </a:rPr>
              <a:t>When should you file a complaint?</a:t>
            </a:r>
            <a:endParaRPr lang="en-US" sz="4100" dirty="0">
              <a:latin typeface="Palatino" panose="02040602050305020304" pitchFamily="18" charset="0"/>
            </a:endParaRPr>
          </a:p>
        </p:txBody>
      </p:sp>
      <p:sp>
        <p:nvSpPr>
          <p:cNvPr id="3" name="Content Placeholder 2"/>
          <p:cNvSpPr>
            <a:spLocks noGrp="1"/>
          </p:cNvSpPr>
          <p:nvPr>
            <p:ph idx="1"/>
          </p:nvPr>
        </p:nvSpPr>
        <p:spPr/>
        <p:txBody>
          <a:bodyPr>
            <a:normAutofit/>
          </a:bodyPr>
          <a:lstStyle/>
          <a:p>
            <a:pPr>
              <a:buClrTx/>
              <a:buFont typeface="Wingdings" panose="05000000000000000000" pitchFamily="2" charset="2"/>
              <a:buChar char="v"/>
            </a:pPr>
            <a:r>
              <a:rPr lang="en-US" dirty="0" smtClean="0"/>
              <a:t> You should file a complaint as soon as possible after you have experienced or witnessed misconduct. However, consider the following:</a:t>
            </a:r>
          </a:p>
          <a:p>
            <a:pPr lvl="1">
              <a:buClrTx/>
              <a:buFont typeface="Wingdings" panose="05000000000000000000" pitchFamily="2" charset="2"/>
              <a:buChar char="v"/>
            </a:pPr>
            <a:r>
              <a:rPr lang="en-US" sz="1800" dirty="0" smtClean="0">
                <a:latin typeface="Palatino" panose="02040602050305020304" pitchFamily="18" charset="0"/>
              </a:rPr>
              <a:t> Organize </a:t>
            </a:r>
            <a:r>
              <a:rPr lang="en-US" sz="1800" dirty="0">
                <a:latin typeface="Palatino" panose="02040602050305020304" pitchFamily="18" charset="0"/>
              </a:rPr>
              <a:t>your </a:t>
            </a:r>
            <a:r>
              <a:rPr lang="en-US" sz="1800" dirty="0" smtClean="0">
                <a:latin typeface="Palatino" panose="02040602050305020304" pitchFamily="18" charset="0"/>
              </a:rPr>
              <a:t>thoughts. Who did what to whom?</a:t>
            </a:r>
            <a:endParaRPr lang="en-US" sz="1800" dirty="0">
              <a:latin typeface="Palatino" panose="02040602050305020304" pitchFamily="18" charset="0"/>
            </a:endParaRPr>
          </a:p>
          <a:p>
            <a:pPr lvl="1">
              <a:buClrTx/>
              <a:buFont typeface="Wingdings" panose="05000000000000000000" pitchFamily="2" charset="2"/>
              <a:buChar char="v"/>
            </a:pPr>
            <a:r>
              <a:rPr lang="en-US" sz="1800" dirty="0">
                <a:latin typeface="Palatino" panose="02040602050305020304" pitchFamily="18" charset="0"/>
              </a:rPr>
              <a:t> Document details (photographs, etc., if needed). </a:t>
            </a:r>
          </a:p>
          <a:p>
            <a:pPr lvl="1">
              <a:buClrTx/>
              <a:buFont typeface="Wingdings" panose="05000000000000000000" pitchFamily="2" charset="2"/>
              <a:buChar char="v"/>
            </a:pPr>
            <a:r>
              <a:rPr lang="en-US" sz="1800" dirty="0">
                <a:latin typeface="Palatino" panose="02040602050305020304" pitchFamily="18" charset="0"/>
              </a:rPr>
              <a:t> Contact or check for witnesses.</a:t>
            </a:r>
          </a:p>
          <a:p>
            <a:pPr lvl="1">
              <a:buClrTx/>
              <a:buFont typeface="Wingdings" panose="05000000000000000000" pitchFamily="2" charset="2"/>
              <a:buChar char="v"/>
            </a:pPr>
            <a:r>
              <a:rPr lang="en-US" sz="1800" dirty="0">
                <a:latin typeface="Palatino" panose="02040602050305020304" pitchFamily="18" charset="0"/>
              </a:rPr>
              <a:t> </a:t>
            </a:r>
            <a:r>
              <a:rPr lang="en-US" sz="1800" dirty="0" smtClean="0">
                <a:latin typeface="Palatino" panose="02040602050305020304" pitchFamily="18" charset="0"/>
              </a:rPr>
              <a:t>Make a </a:t>
            </a:r>
            <a:r>
              <a:rPr lang="en-US" sz="1800" dirty="0">
                <a:latin typeface="Palatino" panose="02040602050305020304" pitchFamily="18" charset="0"/>
              </a:rPr>
              <a:t>timeline, i.e. the </a:t>
            </a:r>
            <a:r>
              <a:rPr lang="en-US" sz="1800" dirty="0" smtClean="0">
                <a:latin typeface="Palatino" panose="02040602050305020304" pitchFamily="18" charset="0"/>
              </a:rPr>
              <a:t>precise sequence </a:t>
            </a:r>
            <a:r>
              <a:rPr lang="en-US" sz="1800" dirty="0">
                <a:latin typeface="Palatino" panose="02040602050305020304" pitchFamily="18" charset="0"/>
              </a:rPr>
              <a:t>of events</a:t>
            </a:r>
            <a:r>
              <a:rPr lang="en-US" sz="1800" dirty="0" smtClean="0">
                <a:latin typeface="Palatino" panose="02040602050305020304" pitchFamily="18" charset="0"/>
              </a:rPr>
              <a:t>.</a:t>
            </a:r>
            <a:endParaRPr lang="en-US" sz="1800" dirty="0">
              <a:latin typeface="Palatino" panose="02040602050305020304" pitchFamily="18" charset="0"/>
            </a:endParaRPr>
          </a:p>
          <a:p>
            <a:pPr>
              <a:buClrTx/>
              <a:buFont typeface="Wingdings" panose="05000000000000000000" pitchFamily="2" charset="2"/>
              <a:buChar char="v"/>
            </a:pPr>
            <a:r>
              <a:rPr lang="en-US" dirty="0" smtClean="0"/>
              <a:t> Taking these steps </a:t>
            </a:r>
            <a:r>
              <a:rPr lang="en-US" i="1" dirty="0" smtClean="0"/>
              <a:t>before</a:t>
            </a:r>
            <a:r>
              <a:rPr lang="en-US" dirty="0" smtClean="0"/>
              <a:t> filing a complaint will aid its investigation and may help you obtain a desired result. Evidence may be needed to prove misconduct, but filing a complaint </a:t>
            </a:r>
            <a:r>
              <a:rPr lang="en-US" i="1" dirty="0" smtClean="0"/>
              <a:t>sooner</a:t>
            </a:r>
            <a:r>
              <a:rPr lang="en-US" dirty="0" smtClean="0"/>
              <a:t> is better than filing </a:t>
            </a:r>
            <a:r>
              <a:rPr lang="en-US" i="1" dirty="0" smtClean="0"/>
              <a:t>later</a:t>
            </a:r>
            <a:r>
              <a:rPr lang="en-US" dirty="0" smtClean="0"/>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77000" y="2743200"/>
            <a:ext cx="2667000" cy="1828800"/>
          </a:xfrm>
          <a:prstGeom prst="rect">
            <a:avLst/>
          </a:prstGeom>
        </p:spPr>
      </p:pic>
    </p:spTree>
    <p:extLst>
      <p:ext uri="{BB962C8B-B14F-4D97-AF65-F5344CB8AC3E}">
        <p14:creationId xmlns:p14="http://schemas.microsoft.com/office/powerpoint/2010/main" val="17644522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300" dirty="0" smtClean="0">
                <a:latin typeface="Palatino" panose="02040602050305020304" pitchFamily="18" charset="0"/>
              </a:rPr>
              <a:t>What information is necessary?</a:t>
            </a:r>
            <a:endParaRPr lang="en-US" sz="4300" dirty="0">
              <a:latin typeface="Palatino" panose="02040602050305020304" pitchFamily="18" charset="0"/>
            </a:endParaRPr>
          </a:p>
        </p:txBody>
      </p:sp>
      <p:sp>
        <p:nvSpPr>
          <p:cNvPr id="3" name="Content Placeholder 2"/>
          <p:cNvSpPr>
            <a:spLocks noGrp="1"/>
          </p:cNvSpPr>
          <p:nvPr>
            <p:ph idx="1"/>
          </p:nvPr>
        </p:nvSpPr>
        <p:spPr>
          <a:xfrm>
            <a:off x="2230452" y="1935480"/>
            <a:ext cx="6456347" cy="4389120"/>
          </a:xfrm>
        </p:spPr>
        <p:txBody>
          <a:bodyPr>
            <a:normAutofit fontScale="92500" lnSpcReduction="10000"/>
          </a:bodyPr>
          <a:lstStyle/>
          <a:p>
            <a:pPr>
              <a:buClr>
                <a:schemeClr val="accent1">
                  <a:lumMod val="75000"/>
                </a:schemeClr>
              </a:buClr>
              <a:buFont typeface="Wingdings" panose="05000000000000000000" pitchFamily="2" charset="2"/>
              <a:buChar char="§"/>
            </a:pPr>
            <a:r>
              <a:rPr lang="en-US" dirty="0" smtClean="0"/>
              <a:t>A misconduct complaint can be filed with little information. An investigator will try to “fill in the blanks.” However, providing all the information you have will help to make the investigation thorough and complete. Key facts include:</a:t>
            </a:r>
          </a:p>
          <a:p>
            <a:pPr lvl="1">
              <a:buClr>
                <a:schemeClr val="accent1">
                  <a:lumMod val="75000"/>
                </a:schemeClr>
              </a:buClr>
              <a:buFont typeface="Wingdings" panose="05000000000000000000" pitchFamily="2" charset="2"/>
              <a:buChar char="§"/>
            </a:pPr>
            <a:r>
              <a:rPr lang="en-US" dirty="0" smtClean="0"/>
              <a:t>Who committed the misconduct (if you don’t have a name, a description or other identifying info is helpful).</a:t>
            </a:r>
          </a:p>
          <a:p>
            <a:pPr lvl="1">
              <a:buClr>
                <a:schemeClr val="accent1">
                  <a:lumMod val="75000"/>
                </a:schemeClr>
              </a:buClr>
              <a:buFont typeface="Wingdings" panose="05000000000000000000" pitchFamily="2" charset="2"/>
              <a:buChar char="§"/>
            </a:pPr>
            <a:r>
              <a:rPr lang="en-US" dirty="0" smtClean="0"/>
              <a:t>Where and when the misconduct occurred.</a:t>
            </a:r>
          </a:p>
          <a:p>
            <a:pPr lvl="1">
              <a:buClr>
                <a:schemeClr val="accent1">
                  <a:lumMod val="75000"/>
                </a:schemeClr>
              </a:buClr>
              <a:buFont typeface="Wingdings" panose="05000000000000000000" pitchFamily="2" charset="2"/>
              <a:buChar char="§"/>
            </a:pPr>
            <a:r>
              <a:rPr lang="en-US" dirty="0" smtClean="0"/>
              <a:t>What happened (what did the officer say or do?).</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2057400"/>
            <a:ext cx="2209800" cy="2209800"/>
          </a:xfrm>
          <a:prstGeom prst="rect">
            <a:avLst/>
          </a:prstGeom>
        </p:spPr>
      </p:pic>
    </p:spTree>
    <p:extLst>
      <p:ext uri="{BB962C8B-B14F-4D97-AF65-F5344CB8AC3E}">
        <p14:creationId xmlns:p14="http://schemas.microsoft.com/office/powerpoint/2010/main" val="22913607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Palatino" panose="02040602050305020304" pitchFamily="18" charset="0"/>
              </a:rPr>
              <a:t>How do you make a complaint?</a:t>
            </a:r>
            <a:endParaRPr lang="en-US" dirty="0">
              <a:latin typeface="Palatino" panose="02040602050305020304" pitchFamily="18" charset="0"/>
            </a:endParaRPr>
          </a:p>
        </p:txBody>
      </p:sp>
      <p:sp>
        <p:nvSpPr>
          <p:cNvPr id="3" name="Content Placeholder 2"/>
          <p:cNvSpPr>
            <a:spLocks noGrp="1"/>
          </p:cNvSpPr>
          <p:nvPr>
            <p:ph idx="1"/>
          </p:nvPr>
        </p:nvSpPr>
        <p:spPr/>
        <p:txBody>
          <a:bodyPr>
            <a:normAutofit lnSpcReduction="10000"/>
          </a:bodyPr>
          <a:lstStyle/>
          <a:p>
            <a:pPr>
              <a:buClr>
                <a:schemeClr val="accent5">
                  <a:lumMod val="75000"/>
                </a:schemeClr>
              </a:buClr>
              <a:buFont typeface="Wingdings" panose="05000000000000000000" pitchFamily="2" charset="2"/>
              <a:buChar char="§"/>
            </a:pPr>
            <a:r>
              <a:rPr lang="en-US" dirty="0" smtClean="0"/>
              <a:t>The Public Integrity Bureau accepts complaints</a:t>
            </a:r>
          </a:p>
          <a:p>
            <a:pPr marL="0" indent="0">
              <a:buClr>
                <a:schemeClr val="accent5">
                  <a:lumMod val="75000"/>
                </a:schemeClr>
              </a:buClr>
              <a:buNone/>
            </a:pPr>
            <a:r>
              <a:rPr lang="en-US" dirty="0" smtClean="0"/>
              <a:t> by phone, fax, e-mail, mail, in person, and online:</a:t>
            </a:r>
          </a:p>
          <a:p>
            <a:pPr lvl="1">
              <a:buClr>
                <a:schemeClr val="accent5">
                  <a:lumMod val="75000"/>
                </a:schemeClr>
              </a:buClr>
              <a:buFont typeface="Wingdings" panose="05000000000000000000" pitchFamily="2" charset="2"/>
              <a:buChar char="§"/>
            </a:pPr>
            <a:r>
              <a:rPr lang="en-US" dirty="0" smtClean="0"/>
              <a:t>Visit 118 N. </a:t>
            </a:r>
            <a:r>
              <a:rPr lang="en-US" dirty="0" err="1" smtClean="0"/>
              <a:t>Rocheblave</a:t>
            </a:r>
            <a:r>
              <a:rPr lang="en-US" dirty="0" smtClean="0"/>
              <a:t> St., 8 a.m.-4 p.m.</a:t>
            </a:r>
          </a:p>
          <a:p>
            <a:pPr lvl="1">
              <a:buClr>
                <a:schemeClr val="accent5">
                  <a:lumMod val="75000"/>
                </a:schemeClr>
              </a:buClr>
              <a:buFont typeface="Wingdings" panose="05000000000000000000" pitchFamily="2" charset="2"/>
              <a:buChar char="§"/>
            </a:pPr>
            <a:r>
              <a:rPr lang="en-US" dirty="0" smtClean="0"/>
              <a:t>Fax (504) 658-6809</a:t>
            </a:r>
          </a:p>
          <a:p>
            <a:pPr lvl="1">
              <a:buClr>
                <a:schemeClr val="accent5">
                  <a:lumMod val="75000"/>
                </a:schemeClr>
              </a:buClr>
              <a:buFont typeface="Wingdings" panose="05000000000000000000" pitchFamily="2" charset="2"/>
              <a:buChar char="§"/>
            </a:pPr>
            <a:r>
              <a:rPr lang="en-US" dirty="0" smtClean="0"/>
              <a:t>Call (504) 658-6800</a:t>
            </a:r>
          </a:p>
          <a:p>
            <a:pPr lvl="1">
              <a:buClr>
                <a:schemeClr val="accent5">
                  <a:lumMod val="75000"/>
                </a:schemeClr>
              </a:buClr>
              <a:buFont typeface="Wingdings" panose="05000000000000000000" pitchFamily="2" charset="2"/>
              <a:buChar char="§"/>
            </a:pPr>
            <a:r>
              <a:rPr lang="en-US" dirty="0" smtClean="0"/>
              <a:t>E-mail NOPDPIB@nola.gov</a:t>
            </a:r>
          </a:p>
          <a:p>
            <a:pPr lvl="1">
              <a:buClr>
                <a:schemeClr val="accent5">
                  <a:lumMod val="75000"/>
                </a:schemeClr>
              </a:buClr>
              <a:buFont typeface="Wingdings" panose="05000000000000000000" pitchFamily="2" charset="2"/>
              <a:buChar char="§"/>
            </a:pPr>
            <a:r>
              <a:rPr lang="en-US" dirty="0" smtClean="0"/>
              <a:t>Visit www.nola.gov/nopd/citizen-services/complaints.</a:t>
            </a:r>
          </a:p>
          <a:p>
            <a:pPr>
              <a:buClr>
                <a:schemeClr val="accent5">
                  <a:lumMod val="75000"/>
                </a:schemeClr>
              </a:buClr>
              <a:buFont typeface="Wingdings" panose="05000000000000000000" pitchFamily="2" charset="2"/>
              <a:buChar char="§"/>
            </a:pPr>
            <a:r>
              <a:rPr lang="en-US" dirty="0" smtClean="0"/>
              <a:t>You can also report a complaint to any officer.</a:t>
            </a:r>
          </a:p>
          <a:p>
            <a:pPr>
              <a:buClr>
                <a:schemeClr val="accent5">
                  <a:lumMod val="75000"/>
                </a:schemeClr>
              </a:buClr>
              <a:buFont typeface="Wingdings" panose="05000000000000000000" pitchFamily="2" charset="2"/>
              <a:buChar char="§"/>
            </a:pPr>
            <a:r>
              <a:rPr lang="en-US" dirty="0" smtClean="0"/>
              <a:t>Request a form or give the complaint info verbally.</a:t>
            </a:r>
          </a:p>
          <a:p>
            <a:pPr>
              <a:buClr>
                <a:schemeClr val="accent5">
                  <a:lumMod val="75000"/>
                </a:schemeClr>
              </a:buClr>
              <a:buFont typeface="Wingdings" panose="05000000000000000000" pitchFamily="2" charset="2"/>
              <a:buChar char="§"/>
            </a:pPr>
            <a:r>
              <a:rPr lang="en-US" dirty="0" smtClean="0"/>
              <a:t>Forms are available in district stations and other sites.</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10400" y="2057400"/>
            <a:ext cx="2362200" cy="2362200"/>
          </a:xfrm>
          <a:prstGeom prst="rect">
            <a:avLst/>
          </a:prstGeom>
        </p:spPr>
      </p:pic>
    </p:spTree>
    <p:extLst>
      <p:ext uri="{BB962C8B-B14F-4D97-AF65-F5344CB8AC3E}">
        <p14:creationId xmlns:p14="http://schemas.microsoft.com/office/powerpoint/2010/main" val="11944921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300" dirty="0" smtClean="0">
                <a:latin typeface="Palatino" panose="02040602050305020304" pitchFamily="18" charset="0"/>
              </a:rPr>
              <a:t>Where else can I file a complaint?</a:t>
            </a:r>
            <a:endParaRPr lang="en-US" sz="4300" dirty="0">
              <a:latin typeface="Palatino" panose="02040602050305020304" pitchFamily="18" charset="0"/>
            </a:endParaRPr>
          </a:p>
        </p:txBody>
      </p:sp>
      <p:sp>
        <p:nvSpPr>
          <p:cNvPr id="3" name="Content Placeholder 2"/>
          <p:cNvSpPr>
            <a:spLocks noGrp="1"/>
          </p:cNvSpPr>
          <p:nvPr>
            <p:ph idx="1"/>
          </p:nvPr>
        </p:nvSpPr>
        <p:spPr/>
        <p:txBody>
          <a:bodyPr/>
          <a:lstStyle/>
          <a:p>
            <a:pPr>
              <a:buClr>
                <a:schemeClr val="accent1">
                  <a:lumMod val="75000"/>
                </a:schemeClr>
              </a:buClr>
              <a:buFont typeface="Wingdings" panose="05000000000000000000" pitchFamily="2" charset="2"/>
              <a:buChar char="Ø"/>
            </a:pPr>
            <a:r>
              <a:rPr lang="en-US" dirty="0" smtClean="0"/>
              <a:t> The Independent Police Monitor accepts complaints at 525 St. Charles Avenue, NO LA 70130.</a:t>
            </a:r>
          </a:p>
          <a:p>
            <a:pPr lvl="1">
              <a:buClr>
                <a:schemeClr val="accent1">
                  <a:lumMod val="75000"/>
                </a:schemeClr>
              </a:buClr>
              <a:buFont typeface="Wingdings" panose="05000000000000000000" pitchFamily="2" charset="2"/>
              <a:buChar char="Ø"/>
            </a:pPr>
            <a:r>
              <a:rPr lang="en-US" dirty="0" smtClean="0"/>
              <a:t>Call (504) 681-3223 for an appointment.</a:t>
            </a:r>
          </a:p>
          <a:p>
            <a:pPr>
              <a:buClr>
                <a:schemeClr val="accent1">
                  <a:lumMod val="75000"/>
                </a:schemeClr>
              </a:buClr>
              <a:buFont typeface="Wingdings" panose="05000000000000000000" pitchFamily="2" charset="2"/>
              <a:buChar char="Ø"/>
            </a:pPr>
            <a:r>
              <a:rPr lang="en-US" dirty="0"/>
              <a:t> </a:t>
            </a:r>
            <a:r>
              <a:rPr lang="en-US" dirty="0" smtClean="0"/>
              <a:t>You can also contact the District Attorney’s office, the Federal Bureau of Investigations, or Dept. of Justice:</a:t>
            </a:r>
            <a:br>
              <a:rPr lang="en-US" dirty="0" smtClean="0"/>
            </a:br>
            <a:endParaRPr lang="en-US" dirty="0" smtClean="0"/>
          </a:p>
          <a:p>
            <a:pPr lvl="8">
              <a:buClr>
                <a:schemeClr val="accent1">
                  <a:lumMod val="75000"/>
                </a:schemeClr>
              </a:buClr>
              <a:buFont typeface="Wingdings" panose="05000000000000000000" pitchFamily="2" charset="2"/>
              <a:buChar char="Ø"/>
            </a:pPr>
            <a:r>
              <a:rPr lang="en-US" dirty="0" smtClean="0"/>
              <a:t> </a:t>
            </a:r>
            <a:r>
              <a:rPr lang="en-US" sz="2000" dirty="0" smtClean="0"/>
              <a:t>DA—(504) 822-2414</a:t>
            </a:r>
          </a:p>
          <a:p>
            <a:pPr lvl="8">
              <a:buClr>
                <a:schemeClr val="accent1">
                  <a:lumMod val="75000"/>
                </a:schemeClr>
              </a:buClr>
              <a:buFont typeface="Wingdings" panose="05000000000000000000" pitchFamily="2" charset="2"/>
              <a:buChar char="Ø"/>
            </a:pPr>
            <a:r>
              <a:rPr lang="en-US" sz="2000" dirty="0"/>
              <a:t> </a:t>
            </a:r>
            <a:r>
              <a:rPr lang="en-US" sz="2000" dirty="0" smtClean="0"/>
              <a:t>FBI—(504) 522-4671</a:t>
            </a:r>
          </a:p>
          <a:p>
            <a:pPr lvl="8">
              <a:buClr>
                <a:schemeClr val="accent1">
                  <a:lumMod val="75000"/>
                </a:schemeClr>
              </a:buClr>
              <a:buFont typeface="Wingdings" panose="05000000000000000000" pitchFamily="2" charset="2"/>
              <a:buChar char="Ø"/>
            </a:pPr>
            <a:r>
              <a:rPr lang="en-US" sz="2000" dirty="0"/>
              <a:t> </a:t>
            </a:r>
            <a:r>
              <a:rPr lang="en-US" sz="2000" dirty="0" smtClean="0"/>
              <a:t>DOJ—(504) 680-3000</a:t>
            </a:r>
          </a:p>
          <a:p>
            <a:pPr marL="393192" lvl="1" indent="0">
              <a:buClr>
                <a:schemeClr val="accent1">
                  <a:lumMod val="75000"/>
                </a:schemeClr>
              </a:buClr>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5600" y="4343400"/>
            <a:ext cx="1905000" cy="19050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0" y="4267200"/>
            <a:ext cx="2362200" cy="1960192"/>
          </a:xfrm>
          <a:prstGeom prst="rect">
            <a:avLst/>
          </a:prstGeom>
        </p:spPr>
      </p:pic>
    </p:spTree>
    <p:extLst>
      <p:ext uri="{BB962C8B-B14F-4D97-AF65-F5344CB8AC3E}">
        <p14:creationId xmlns:p14="http://schemas.microsoft.com/office/powerpoint/2010/main" val="35072221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8229600" cy="780288"/>
          </a:xfrm>
        </p:spPr>
        <p:txBody>
          <a:bodyPr>
            <a:normAutofit fontScale="90000"/>
          </a:bodyPr>
          <a:lstStyle/>
          <a:p>
            <a:r>
              <a:rPr lang="en-US" dirty="0" smtClean="0">
                <a:latin typeface="Palatino" panose="02040602050305020304" pitchFamily="18" charset="0"/>
              </a:rPr>
              <a:t>How does the process work? </a:t>
            </a:r>
            <a:endParaRPr lang="en-US" dirty="0">
              <a:latin typeface="Palatino" panose="02040602050305020304" pitchFamily="18" charset="0"/>
            </a:endParaRPr>
          </a:p>
        </p:txBody>
      </p:sp>
      <p:sp>
        <p:nvSpPr>
          <p:cNvPr id="3" name="Content Placeholder 2"/>
          <p:cNvSpPr>
            <a:spLocks noGrp="1"/>
          </p:cNvSpPr>
          <p:nvPr>
            <p:ph idx="1"/>
          </p:nvPr>
        </p:nvSpPr>
        <p:spPr/>
        <p:txBody>
          <a:bodyPr>
            <a:normAutofit fontScale="92500" lnSpcReduction="20000"/>
          </a:bodyPr>
          <a:lstStyle/>
          <a:p>
            <a:endParaRPr lang="en-US" dirty="0" smtClean="0"/>
          </a:p>
          <a:p>
            <a:pPr marL="0" indent="0">
              <a:buNone/>
            </a:pPr>
            <a:r>
              <a:rPr lang="en-US" dirty="0"/>
              <a:t/>
            </a:r>
            <a:br>
              <a:rPr lang="en-US" dirty="0"/>
            </a:br>
            <a:endParaRPr lang="en-US" dirty="0" smtClean="0"/>
          </a:p>
          <a:p>
            <a:r>
              <a:rPr lang="en-US" dirty="0" smtClean="0"/>
              <a:t>An intake specialist, or the person to whom you make a complaint, may ask you questions and help you fill out a complaint form.</a:t>
            </a:r>
          </a:p>
          <a:p>
            <a:r>
              <a:rPr lang="en-US" dirty="0" smtClean="0"/>
              <a:t>Once the complaint is received, PIB will review, classify, and process it. The complaint may be assigned to an investigator.</a:t>
            </a:r>
          </a:p>
          <a:p>
            <a:r>
              <a:rPr lang="en-US" dirty="0" smtClean="0"/>
              <a:t>Once the complaint is assigned, an investigator will contact you and other witnesses, conduct interviews, obtain all evidence and relevant information.</a:t>
            </a:r>
          </a:p>
          <a:p>
            <a:r>
              <a:rPr lang="en-US" dirty="0"/>
              <a:t>A</a:t>
            </a:r>
            <a:r>
              <a:rPr lang="en-US" dirty="0" smtClean="0"/>
              <a:t>n investigator will recommend a disposition.</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8800" y="1449724"/>
            <a:ext cx="4876800" cy="1522076"/>
          </a:xfrm>
          <a:prstGeom prst="rect">
            <a:avLst/>
          </a:prstGeom>
        </p:spPr>
      </p:pic>
    </p:spTree>
    <p:extLst>
      <p:ext uri="{BB962C8B-B14F-4D97-AF65-F5344CB8AC3E}">
        <p14:creationId xmlns:p14="http://schemas.microsoft.com/office/powerpoint/2010/main" val="138387027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858</TotalTime>
  <Words>696</Words>
  <Application>Microsoft Office PowerPoint</Application>
  <PresentationFormat>On-screen Show (4:3)</PresentationFormat>
  <Paragraphs>84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What Is Police Misconduct?</vt:lpstr>
      <vt:lpstr>Misconduct can take many forms</vt:lpstr>
      <vt:lpstr>Why file a complaint?</vt:lpstr>
      <vt:lpstr>Who can file a complaint?</vt:lpstr>
      <vt:lpstr>When should you file a complaint?</vt:lpstr>
      <vt:lpstr>What information is necessary?</vt:lpstr>
      <vt:lpstr>How do you make a complaint?</vt:lpstr>
      <vt:lpstr>Where else can I file a complaint?</vt:lpstr>
      <vt:lpstr>How does the process work? </vt:lpstr>
      <vt:lpstr>What are the possible outcomes?</vt:lpstr>
      <vt:lpstr>Mediation may be an option.</vt:lpstr>
      <vt:lpstr>How do I find out what happened?</vt:lpstr>
      <vt:lpstr>Can I commend an officer?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Bruce W. Hamilton</dc:creator>
  <cp:lastModifiedBy>Bruce W. Hamilton</cp:lastModifiedBy>
  <cp:revision>24</cp:revision>
  <dcterms:created xsi:type="dcterms:W3CDTF">2015-09-10T13:26:32Z</dcterms:created>
  <dcterms:modified xsi:type="dcterms:W3CDTF">2015-09-22T16:51:16Z</dcterms:modified>
</cp:coreProperties>
</file>