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62" r:id="rId2"/>
    <p:sldId id="269" r:id="rId3"/>
    <p:sldId id="266" r:id="rId4"/>
    <p:sldId id="294" r:id="rId5"/>
    <p:sldId id="297" r:id="rId6"/>
    <p:sldId id="278" r:id="rId7"/>
    <p:sldId id="296" r:id="rId8"/>
    <p:sldId id="300" r:id="rId9"/>
    <p:sldId id="299" r:id="rId10"/>
    <p:sldId id="301" r:id="rId11"/>
    <p:sldId id="293" r:id="rId12"/>
    <p:sldId id="302" r:id="rId13"/>
    <p:sldId id="305" r:id="rId14"/>
    <p:sldId id="306" r:id="rId15"/>
    <p:sldId id="308" r:id="rId16"/>
    <p:sldId id="307" r:id="rId17"/>
    <p:sldId id="274" r:id="rId18"/>
    <p:sldId id="309" r:id="rId19"/>
    <p:sldId id="271" r:id="rId20"/>
    <p:sldId id="289" r:id="rId21"/>
    <p:sldId id="276" r:id="rId22"/>
    <p:sldId id="29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pkray"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F83"/>
    <a:srgbClr val="9A76C2"/>
    <a:srgbClr val="4971EF"/>
    <a:srgbClr val="FFFF99"/>
    <a:srgbClr val="FFFF66"/>
    <a:srgbClr val="3EA473"/>
    <a:srgbClr val="FBCA3D"/>
    <a:srgbClr val="FDFDFD"/>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236" y="-102"/>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243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8BBD64-7556-4C0C-9A0C-6B3EAFD49C04}" type="datetimeFigureOut">
              <a:rPr lang="en-US" smtClean="0"/>
              <a:t>1/2/2012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BC9CA6-94E1-46B9-949B-3004920FAA80}" type="slidenum">
              <a:rPr lang="en-US" smtClean="0"/>
              <a:t>‹#›</a:t>
            </a:fld>
            <a:endParaRPr lang="en-US"/>
          </a:p>
        </p:txBody>
      </p:sp>
    </p:spTree>
    <p:extLst>
      <p:ext uri="{BB962C8B-B14F-4D97-AF65-F5344CB8AC3E}">
        <p14:creationId xmlns:p14="http://schemas.microsoft.com/office/powerpoint/2010/main" val="2675468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A2F92A4-D02B-463D-8352-B0CB75414F09}" type="slidenum">
              <a:rPr lang="en-US"/>
              <a:pPr/>
              <a:t>‹#›</a:t>
            </a:fld>
            <a:endParaRPr lang="en-US"/>
          </a:p>
        </p:txBody>
      </p:sp>
    </p:spTree>
    <p:extLst>
      <p:ext uri="{BB962C8B-B14F-4D97-AF65-F5344CB8AC3E}">
        <p14:creationId xmlns:p14="http://schemas.microsoft.com/office/powerpoint/2010/main" val="38374524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EA81D2-38D1-4749-9EE7-EE0901C8D64D}" type="slidenum">
              <a:rPr lang="en-US" smtClean="0"/>
              <a:pPr/>
              <a:t>2</a:t>
            </a:fld>
            <a:endParaRPr lang="en-US"/>
          </a:p>
        </p:txBody>
      </p:sp>
      <p:sp>
        <p:nvSpPr>
          <p:cNvPr id="5" name="Notes Placeholder 4"/>
          <p:cNvSpPr>
            <a:spLocks noGrp="1"/>
          </p:cNvSpPr>
          <p:nvPr>
            <p:ph type="body" sz="quarter" idx="3"/>
          </p:nvPr>
        </p:nvSpPr>
        <p:spPr/>
        <p:txBody>
          <a:bodyPr>
            <a:normAutofit/>
          </a:bodyPr>
          <a:lstStyle/>
          <a:p>
            <a:endParaRPr lang="en-US"/>
          </a:p>
        </p:txBody>
      </p:sp>
      <p:sp>
        <p:nvSpPr>
          <p:cNvPr id="6" name="Slide Image Placeholder 5"/>
          <p:cNvSpPr>
            <a:spLocks noGrp="1" noRot="1" noChangeAspect="1"/>
          </p:cNvSpPr>
          <p:nvPr>
            <p:ph type="sldImg" idx="2"/>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EA81D2-38D1-4749-9EE7-EE0901C8D64D}" type="slidenum">
              <a:rPr lang="en-US" smtClean="0"/>
              <a:pPr/>
              <a:t>5</a:t>
            </a:fld>
            <a:endParaRPr lang="en-US"/>
          </a:p>
        </p:txBody>
      </p:sp>
      <p:sp>
        <p:nvSpPr>
          <p:cNvPr id="5" name="Notes Placeholder 4"/>
          <p:cNvSpPr>
            <a:spLocks noGrp="1"/>
          </p:cNvSpPr>
          <p:nvPr>
            <p:ph type="body" sz="quarter" idx="3"/>
          </p:nvPr>
        </p:nvSpPr>
        <p:spPr/>
        <p:txBody>
          <a:bodyPr>
            <a:normAutofit/>
          </a:bodyPr>
          <a:lstStyle/>
          <a:p>
            <a:endParaRPr lang="en-US"/>
          </a:p>
        </p:txBody>
      </p:sp>
      <p:sp>
        <p:nvSpPr>
          <p:cNvPr id="6" name="Slide Image Placeholder 5"/>
          <p:cNvSpPr>
            <a:spLocks noGrp="1" noRot="1" noChangeAspect="1"/>
          </p:cNvSpPr>
          <p:nvPr>
            <p:ph type="sldImg" idx="2"/>
          </p:nvPr>
        </p:nvSpPr>
        <p:spPr/>
      </p:sp>
    </p:spTree>
    <p:extLst>
      <p:ext uri="{BB962C8B-B14F-4D97-AF65-F5344CB8AC3E}">
        <p14:creationId xmlns:p14="http://schemas.microsoft.com/office/powerpoint/2010/main" val="2548092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EA81D2-38D1-4749-9EE7-EE0901C8D64D}" type="slidenum">
              <a:rPr lang="en-US" smtClean="0"/>
              <a:pPr/>
              <a:t>11</a:t>
            </a:fld>
            <a:endParaRPr lang="en-US"/>
          </a:p>
        </p:txBody>
      </p:sp>
      <p:sp>
        <p:nvSpPr>
          <p:cNvPr id="5" name="Notes Placeholder 4"/>
          <p:cNvSpPr>
            <a:spLocks noGrp="1"/>
          </p:cNvSpPr>
          <p:nvPr>
            <p:ph type="body" sz="quarter" idx="3"/>
          </p:nvPr>
        </p:nvSpPr>
        <p:spPr/>
        <p:txBody>
          <a:bodyPr>
            <a:normAutofit/>
          </a:bodyPr>
          <a:lstStyle/>
          <a:p>
            <a:endParaRPr lang="en-US"/>
          </a:p>
        </p:txBody>
      </p:sp>
      <p:sp>
        <p:nvSpPr>
          <p:cNvPr id="6" name="Slide Image Placeholder 5"/>
          <p:cNvSpPr>
            <a:spLocks noGrp="1" noRot="1" noChangeAspect="1"/>
          </p:cNvSpPr>
          <p:nvPr>
            <p:ph type="sldImg" idx="2"/>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EA81D2-38D1-4749-9EE7-EE0901C8D64D}" type="slidenum">
              <a:rPr lang="en-US" smtClean="0"/>
              <a:pPr/>
              <a:t>19</a:t>
            </a:fld>
            <a:endParaRPr lang="en-US"/>
          </a:p>
        </p:txBody>
      </p:sp>
      <p:sp>
        <p:nvSpPr>
          <p:cNvPr id="5" name="Notes Placeholder 4"/>
          <p:cNvSpPr>
            <a:spLocks noGrp="1"/>
          </p:cNvSpPr>
          <p:nvPr>
            <p:ph type="body" sz="quarter" idx="3"/>
          </p:nvPr>
        </p:nvSpPr>
        <p:spPr/>
        <p:txBody>
          <a:bodyPr>
            <a:normAutofit/>
          </a:bodyPr>
          <a:lstStyle/>
          <a:p>
            <a:endParaRPr lang="en-US"/>
          </a:p>
        </p:txBody>
      </p:sp>
      <p:sp>
        <p:nvSpPr>
          <p:cNvPr id="6" name="Slide Image Placeholder 5"/>
          <p:cNvSpPr>
            <a:spLocks noGrp="1" noRot="1" noChangeAspect="1"/>
          </p:cNvSpPr>
          <p:nvPr>
            <p:ph type="sldImg" idx="2"/>
          </p:nvPr>
        </p:nvSpPr>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52498" y="285258"/>
            <a:ext cx="3439005" cy="3524742"/>
          </a:xfrm>
          <a:prstGeom prst="roundRect">
            <a:avLst>
              <a:gd name="adj" fmla="val 8594"/>
            </a:avLst>
          </a:prstGeom>
          <a:solidFill>
            <a:srgbClr val="FFFFFF">
              <a:shade val="85000"/>
            </a:srgbClr>
          </a:solidFill>
          <a:ln>
            <a:noFill/>
          </a:ln>
          <a:effectLst>
            <a:reflection stA="50000" endPos="25000" dir="5400000" sy="-100000" algn="bl" rotWithShape="0"/>
          </a:effectLst>
        </p:spPr>
      </p:pic>
      <p:sp>
        <p:nvSpPr>
          <p:cNvPr id="48131" name="Rectangle 3"/>
          <p:cNvSpPr>
            <a:spLocks noGrp="1" noChangeArrowheads="1"/>
          </p:cNvSpPr>
          <p:nvPr>
            <p:ph type="subTitle" idx="1"/>
          </p:nvPr>
        </p:nvSpPr>
        <p:spPr>
          <a:xfrm>
            <a:off x="457200" y="5334000"/>
            <a:ext cx="8229600" cy="457200"/>
          </a:xfrm>
        </p:spPr>
        <p:txBody>
          <a:bodyPr anchor="ctr"/>
          <a:lstStyle>
            <a:lvl1pPr marL="0" indent="0" algn="ctr">
              <a:buFontTx/>
              <a:buNone/>
              <a:defRPr sz="2200" b="1" i="1">
                <a:solidFill>
                  <a:srgbClr val="506882"/>
                </a:solidFill>
                <a:latin typeface="Tahoma" pitchFamily="34" charset="0"/>
                <a:ea typeface="Tahoma" pitchFamily="34" charset="0"/>
                <a:cs typeface="Tahoma" pitchFamily="34" charset="0"/>
              </a:defRPr>
            </a:lvl1pPr>
          </a:lstStyle>
          <a:p>
            <a:pPr lvl="0"/>
            <a:r>
              <a:rPr lang="en-US" noProof="0" smtClean="0"/>
              <a:t>Click to edit Master subtitle style</a:t>
            </a:r>
            <a:endParaRPr lang="en-US" noProof="0" dirty="0" smtClean="0"/>
          </a:p>
        </p:txBody>
      </p:sp>
      <p:sp>
        <p:nvSpPr>
          <p:cNvPr id="48132" name="Rectangle 4"/>
          <p:cNvSpPr>
            <a:spLocks noGrp="1" noChangeArrowheads="1"/>
          </p:cNvSpPr>
          <p:nvPr>
            <p:ph type="dt" sz="half" idx="2"/>
          </p:nvPr>
        </p:nvSpPr>
        <p:spPr bwMode="auto">
          <a:xfrm>
            <a:off x="152400" y="6324600"/>
            <a:ext cx="1095375" cy="381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1">
                <a:solidFill>
                  <a:srgbClr val="506882"/>
                </a:solidFill>
                <a:latin typeface="Garamond" pitchFamily="18" charset="0"/>
                <a:cs typeface="Aparajita" pitchFamily="34" charset="0"/>
              </a:defRPr>
            </a:lvl1pPr>
          </a:lstStyle>
          <a:p>
            <a:fld id="{524CC196-E0CA-4411-BB4F-BAA68E0FD398}" type="datetime1">
              <a:rPr lang="en-US" smtClean="0"/>
              <a:pPr/>
              <a:t>1/2/2012</a:t>
            </a:fld>
            <a:endParaRPr lang="en-US" dirty="0"/>
          </a:p>
        </p:txBody>
      </p:sp>
      <p:sp>
        <p:nvSpPr>
          <p:cNvPr id="5" name="TextBox 4"/>
          <p:cNvSpPr txBox="1"/>
          <p:nvPr userDrawn="1"/>
        </p:nvSpPr>
        <p:spPr>
          <a:xfrm>
            <a:off x="1828800" y="3833336"/>
            <a:ext cx="5486400" cy="738664"/>
          </a:xfrm>
          <a:prstGeom prst="rect">
            <a:avLst/>
          </a:prstGeom>
          <a:noFill/>
        </p:spPr>
        <p:txBody>
          <a:bodyPr wrap="square" rtlCol="0" anchor="ctr">
            <a:spAutoFit/>
          </a:bodyPr>
          <a:lstStyle/>
          <a:p>
            <a:pPr algn="ctr"/>
            <a:r>
              <a:rPr lang="en-US" sz="4200" kern="2400" spc="100" dirty="0" smtClean="0">
                <a:solidFill>
                  <a:srgbClr val="032145"/>
                </a:solidFill>
                <a:latin typeface="Garamond" pitchFamily="18" charset="0"/>
              </a:rPr>
              <a:t>C</a:t>
            </a:r>
            <a:r>
              <a:rPr lang="en-US" sz="3200" kern="2400" spc="100" dirty="0" smtClean="0">
                <a:solidFill>
                  <a:srgbClr val="032145"/>
                </a:solidFill>
                <a:latin typeface="Garamond" pitchFamily="18" charset="0"/>
              </a:rPr>
              <a:t>IT</a:t>
            </a:r>
            <a:r>
              <a:rPr lang="en-US" sz="3200" kern="2400" spc="100" baseline="0" dirty="0" smtClean="0">
                <a:solidFill>
                  <a:srgbClr val="032145"/>
                </a:solidFill>
                <a:latin typeface="Garamond" pitchFamily="18" charset="0"/>
              </a:rPr>
              <a:t>Y</a:t>
            </a:r>
            <a:r>
              <a:rPr lang="en-US" sz="3600" kern="2400" spc="100" baseline="0" dirty="0" smtClean="0">
                <a:solidFill>
                  <a:srgbClr val="032145"/>
                </a:solidFill>
                <a:latin typeface="Garamond" pitchFamily="18" charset="0"/>
              </a:rPr>
              <a:t> </a:t>
            </a:r>
            <a:r>
              <a:rPr lang="en-US" sz="3200" kern="2400" spc="100" baseline="0" dirty="0" smtClean="0">
                <a:solidFill>
                  <a:srgbClr val="032145"/>
                </a:solidFill>
                <a:latin typeface="Garamond" pitchFamily="18" charset="0"/>
              </a:rPr>
              <a:t>OF</a:t>
            </a:r>
            <a:r>
              <a:rPr lang="en-US" sz="3600" kern="2400" spc="100" baseline="0" dirty="0" smtClean="0">
                <a:solidFill>
                  <a:srgbClr val="032145"/>
                </a:solidFill>
                <a:latin typeface="Garamond" pitchFamily="18" charset="0"/>
              </a:rPr>
              <a:t> </a:t>
            </a:r>
            <a:r>
              <a:rPr lang="en-US" sz="4200" kern="2400" spc="100" baseline="0" dirty="0" smtClean="0">
                <a:solidFill>
                  <a:srgbClr val="032145"/>
                </a:solidFill>
                <a:latin typeface="Garamond" pitchFamily="18" charset="0"/>
              </a:rPr>
              <a:t>N</a:t>
            </a:r>
            <a:r>
              <a:rPr lang="en-US" sz="3200" kern="2400" spc="100" baseline="0" dirty="0" smtClean="0">
                <a:solidFill>
                  <a:srgbClr val="032145"/>
                </a:solidFill>
                <a:latin typeface="Garamond" pitchFamily="18" charset="0"/>
              </a:rPr>
              <a:t>EW</a:t>
            </a:r>
            <a:r>
              <a:rPr lang="en-US" sz="3600" kern="2400" spc="100" baseline="0" dirty="0" smtClean="0">
                <a:solidFill>
                  <a:srgbClr val="032145"/>
                </a:solidFill>
                <a:latin typeface="Garamond" pitchFamily="18" charset="0"/>
              </a:rPr>
              <a:t> </a:t>
            </a:r>
            <a:r>
              <a:rPr lang="en-US" sz="4200" kern="2400" spc="100" baseline="0" dirty="0" smtClean="0">
                <a:solidFill>
                  <a:srgbClr val="032145"/>
                </a:solidFill>
                <a:latin typeface="Garamond" pitchFamily="18" charset="0"/>
              </a:rPr>
              <a:t>O</a:t>
            </a:r>
            <a:r>
              <a:rPr lang="en-US" sz="3200" kern="2400" spc="100" baseline="0" dirty="0" smtClean="0">
                <a:solidFill>
                  <a:srgbClr val="032145"/>
                </a:solidFill>
                <a:latin typeface="Garamond" pitchFamily="18" charset="0"/>
              </a:rPr>
              <a:t>RLEANS</a:t>
            </a:r>
            <a:endParaRPr lang="en-US" sz="3200" kern="2400" spc="100" dirty="0">
              <a:solidFill>
                <a:srgbClr val="032145"/>
              </a:solidFill>
              <a:latin typeface="Garamond" pitchFamily="18" charset="0"/>
            </a:endParaRPr>
          </a:p>
        </p:txBody>
      </p:sp>
      <p:sp>
        <p:nvSpPr>
          <p:cNvPr id="4" name="Text Placeholder 3"/>
          <p:cNvSpPr>
            <a:spLocks noGrp="1"/>
          </p:cNvSpPr>
          <p:nvPr>
            <p:ph type="body" sz="quarter" idx="10"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
        <p:nvSpPr>
          <p:cNvPr id="6" name="Title 5"/>
          <p:cNvSpPr>
            <a:spLocks noGrp="1"/>
          </p:cNvSpPr>
          <p:nvPr>
            <p:ph type="title"/>
          </p:nvPr>
        </p:nvSpPr>
        <p:spPr>
          <a:xfrm>
            <a:off x="152400" y="4610100"/>
            <a:ext cx="8839200" cy="609600"/>
          </a:xfrm>
        </p:spPr>
        <p:txBody>
          <a:bodyPr/>
          <a:lstStyle>
            <a:lvl1pPr>
              <a:defRPr sz="3400">
                <a:latin typeface="Tahoma" pitchFamily="34" charset="0"/>
                <a:ea typeface="Tahoma" pitchFamily="34" charset="0"/>
                <a:cs typeface="Tahoma" pitchFamily="34" charset="0"/>
              </a:defRPr>
            </a:lvl1pPr>
          </a:lstStyle>
          <a:p>
            <a:r>
              <a:rPr lang="en-US" smtClean="0"/>
              <a:t>Click to edit Master title style</a:t>
            </a:r>
            <a:endParaRPr lang="en-US"/>
          </a:p>
        </p:txBody>
      </p:sp>
    </p:spTree>
  </p:cSld>
  <p:clrMapOvr>
    <a:masterClrMapping/>
  </p:clrMapOvr>
  <p:timing>
    <p:tnLst>
      <p:par>
        <p:cTn id="1" dur="indefinite" restart="never" nodeType="tmRoot"/>
      </p:par>
    </p:tnLst>
  </p:timing>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2098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770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4D6EC18-B8C1-4616-827F-C7CBFBA921C0}" type="slidenum">
              <a:rPr lang="en-US"/>
              <a:pPr/>
              <a:t>‹#›</a:t>
            </a:fld>
            <a:endParaRPr lang="en-US"/>
          </a:p>
        </p:txBody>
      </p:sp>
      <p:sp>
        <p:nvSpPr>
          <p:cNvPr id="7"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1897640255"/>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3F3D833-B4AA-420D-830D-F626C09AD36E}" type="slidenum">
              <a:rPr lang="en-US"/>
              <a:pPr/>
              <a:t>‹#›</a:t>
            </a:fld>
            <a:endParaRPr lang="en-US" dirty="0"/>
          </a:p>
        </p:txBody>
      </p:sp>
      <p:sp>
        <p:nvSpPr>
          <p:cNvPr id="6"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46866844"/>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E4BF82FC-0034-49A1-A489-036D64F3E0DF}" type="datetime1">
              <a:rPr lang="en-US"/>
              <a:pPr>
                <a:defRPr/>
              </a:pPr>
              <a:t>1/2/2012</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BCB8E9A-FBDA-470E-ABB0-6C8255D9739C}" type="slidenum">
              <a:rPr lang="en-US"/>
              <a:pPr>
                <a:defRPr/>
              </a:pPr>
              <a:t>‹#›</a:t>
            </a:fld>
            <a:endParaRPr lang="en-US"/>
          </a:p>
        </p:txBody>
      </p:sp>
    </p:spTree>
    <p:extLst>
      <p:ext uri="{BB962C8B-B14F-4D97-AF65-F5344CB8AC3E}">
        <p14:creationId xmlns:p14="http://schemas.microsoft.com/office/powerpoint/2010/main" val="2062773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8F194B59-0F04-49DE-ADB2-C5E5A397763A}" type="datetime1">
              <a:rPr lang="en-US"/>
              <a:pPr>
                <a:defRPr/>
              </a:pPr>
              <a:t>1/2/2012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F59686-CF14-422F-932B-FF8B6FE507DA}" type="slidenum">
              <a:rPr lang="en-US"/>
              <a:pPr>
                <a:defRPr/>
              </a:pPr>
              <a:t>‹#›</a:t>
            </a:fld>
            <a:endParaRPr lang="en-US"/>
          </a:p>
        </p:txBody>
      </p:sp>
    </p:spTree>
    <p:extLst>
      <p:ext uri="{BB962C8B-B14F-4D97-AF65-F5344CB8AC3E}">
        <p14:creationId xmlns:p14="http://schemas.microsoft.com/office/powerpoint/2010/main" val="1902470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EF2C14B-AA7C-48DD-B6CE-54463488B115}" type="datetimeFigureOut">
              <a:rPr lang="en-US" smtClean="0"/>
              <a:pPr/>
              <a:t>1/2/2012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7A3496C-9567-47FD-B845-5CDAB85703E0}" type="slidenum">
              <a:rPr lang="en-US" smtClean="0"/>
              <a:pPr/>
              <a:t>‹#›</a:t>
            </a:fld>
            <a:endParaRPr lang="en-US"/>
          </a:p>
        </p:txBody>
      </p:sp>
    </p:spTree>
    <p:extLst>
      <p:ext uri="{BB962C8B-B14F-4D97-AF65-F5344CB8AC3E}">
        <p14:creationId xmlns:p14="http://schemas.microsoft.com/office/powerpoint/2010/main" val="363567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One Chart Layout">
    <p:spTree>
      <p:nvGrpSpPr>
        <p:cNvPr id="1" name=""/>
        <p:cNvGrpSpPr/>
        <p:nvPr/>
      </p:nvGrpSpPr>
      <p:grpSpPr>
        <a:xfrm>
          <a:off x="0" y="0"/>
          <a:ext cx="0" cy="0"/>
          <a:chOff x="0" y="0"/>
          <a:chExt cx="0" cy="0"/>
        </a:xfrm>
      </p:grpSpPr>
      <p:sp>
        <p:nvSpPr>
          <p:cNvPr id="3" name="Picture Placeholder 7"/>
          <p:cNvSpPr>
            <a:spLocks noGrp="1"/>
          </p:cNvSpPr>
          <p:nvPr>
            <p:ph type="pic" sz="quarter" idx="12" hasCustomPrompt="1"/>
          </p:nvPr>
        </p:nvSpPr>
        <p:spPr>
          <a:xfrm>
            <a:off x="353585" y="1292913"/>
            <a:ext cx="8438320" cy="5095600"/>
          </a:xfrm>
          <a:prstGeom prst="rect">
            <a:avLst/>
          </a:prstGeom>
          <a:blipFill>
            <a:blip r:embed="rId2" cstate="print"/>
            <a:stretch>
              <a:fillRect/>
            </a:stretch>
          </a:blipFill>
        </p:spPr>
        <p:txBody>
          <a:bodyPr>
            <a:normAutofit/>
          </a:bodyPr>
          <a:lstStyle>
            <a:lvl1pPr marL="252929" indent="-252929" algn="l" defTabSz="914095" rtl="0" eaLnBrk="1" fontAlgn="base" hangingPunct="1">
              <a:spcBef>
                <a:spcPct val="40000"/>
              </a:spcBef>
              <a:spcAft>
                <a:spcPct val="0"/>
              </a:spcAft>
              <a:buClr>
                <a:schemeClr val="tx1"/>
              </a:buClr>
              <a:buSzPct val="100000"/>
              <a:buFont typeface="Verdana" pitchFamily="34" charset="0"/>
              <a:buChar char="•"/>
              <a:defRPr lang="en-US" sz="2200" dirty="0">
                <a:solidFill>
                  <a:schemeClr val="tx1"/>
                </a:solidFill>
                <a:latin typeface="+mn-lt"/>
                <a:ea typeface="+mn-ea"/>
                <a:cs typeface="+mn-cs"/>
              </a:defRPr>
            </a:lvl1pPr>
          </a:lstStyle>
          <a:p>
            <a:r>
              <a:rPr lang="en-US" dirty="0" smtClean="0"/>
              <a:t>Wizard Chart</a:t>
            </a:r>
            <a:endParaRPr lang="en-US" dirty="0"/>
          </a:p>
        </p:txBody>
      </p:sp>
      <p:sp>
        <p:nvSpPr>
          <p:cNvPr id="2" name="Title 1"/>
          <p:cNvSpPr>
            <a:spLocks noGrp="1"/>
          </p:cNvSpPr>
          <p:nvPr>
            <p:ph type="title"/>
          </p:nvPr>
        </p:nvSpPr>
        <p:spPr>
          <a:xfrm>
            <a:off x="280811" y="102819"/>
            <a:ext cx="8834098" cy="835808"/>
          </a:xfrm>
          <a:prstGeom prst="rect">
            <a:avLst/>
          </a:prstGeom>
        </p:spPr>
        <p:txBody>
          <a:bodyPr/>
          <a:lstStyle/>
          <a:p>
            <a:r>
              <a:rPr lang="en-US" smtClean="0"/>
              <a:t>Click to edit Master title style</a:t>
            </a:r>
            <a:endParaRPr lang="en-US" dirty="0"/>
          </a:p>
        </p:txBody>
      </p:sp>
    </p:spTree>
    <p:extLst>
      <p:ext uri="{BB962C8B-B14F-4D97-AF65-F5344CB8AC3E}">
        <p14:creationId xmlns:p14="http://schemas.microsoft.com/office/powerpoint/2010/main" val="498724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DDF7E7C-09B9-44A9-AAF0-3D187CDACD58}" type="datetime1">
              <a:rPr lang="en-US"/>
              <a:pPr>
                <a:defRPr/>
              </a:pPr>
              <a:t>1/2/2012</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FB67EF4-749E-442A-B09A-0E960F66FF6D}" type="slidenum">
              <a:rPr lang="en-US"/>
              <a:pPr>
                <a:defRPr/>
              </a:pPr>
              <a:t>‹#›</a:t>
            </a:fld>
            <a:endParaRPr lang="en-US"/>
          </a:p>
        </p:txBody>
      </p:sp>
    </p:spTree>
    <p:extLst>
      <p:ext uri="{BB962C8B-B14F-4D97-AF65-F5344CB8AC3E}">
        <p14:creationId xmlns:p14="http://schemas.microsoft.com/office/powerpoint/2010/main" val="336683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a:xfrm>
            <a:off x="152400" y="6305550"/>
            <a:ext cx="1143000" cy="400050"/>
          </a:xfrm>
        </p:spPr>
        <p:txBody>
          <a:bodyPr anchor="b"/>
          <a:lstStyle>
            <a:lvl1pPr>
              <a:defRPr b="1">
                <a:solidFill>
                  <a:srgbClr val="032145"/>
                </a:solidFill>
                <a:latin typeface="Garamond" pitchFamily="18" charset="0"/>
              </a:defRPr>
            </a:lvl1pPr>
          </a:lstStyle>
          <a:p>
            <a:fld id="{D356C990-38BE-49A6-9A5F-710B17C0F61E}" type="slidenum">
              <a:rPr lang="en-US" smtClean="0"/>
              <a:pPr/>
              <a:t>‹#›</a:t>
            </a:fld>
            <a:endParaRPr lang="en-US" dirty="0"/>
          </a:p>
        </p:txBody>
      </p:sp>
      <p:sp>
        <p:nvSpPr>
          <p:cNvPr id="11"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3038177644"/>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Tahoma" pitchFamily="34" charset="0"/>
                <a:ea typeface="Tahoma" pitchFamily="34" charset="0"/>
                <a:cs typeface="Tahoma"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2748B0E-DC94-4DDC-B86B-483B7597B696}" type="slidenum">
              <a:rPr lang="en-US"/>
              <a:pPr/>
              <a:t>‹#›</a:t>
            </a:fld>
            <a:endParaRPr lang="en-US"/>
          </a:p>
        </p:txBody>
      </p:sp>
      <p:sp>
        <p:nvSpPr>
          <p:cNvPr id="7"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1423705524"/>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914400"/>
            <a:ext cx="43434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3434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18B0AA2-FB85-4EDC-8EC8-44D54DB475F6}" type="slidenum">
              <a:rPr lang="en-US"/>
              <a:pPr/>
              <a:t>‹#›</a:t>
            </a:fld>
            <a:endParaRPr lang="en-US"/>
          </a:p>
        </p:txBody>
      </p:sp>
      <p:sp>
        <p:nvSpPr>
          <p:cNvPr id="8"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1170536684"/>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1C81DCE1-3ECE-4CC1-87A0-D57A6A3502EE}" type="slidenum">
              <a:rPr lang="en-US"/>
              <a:pPr/>
              <a:t>‹#›</a:t>
            </a:fld>
            <a:endParaRPr lang="en-US"/>
          </a:p>
        </p:txBody>
      </p:sp>
      <p:sp>
        <p:nvSpPr>
          <p:cNvPr id="10"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1132250762"/>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3F3D833-B4AA-420D-830D-F626C09AD36E}" type="slidenum">
              <a:rPr lang="en-US"/>
              <a:pPr/>
              <a:t>‹#›</a:t>
            </a:fld>
            <a:endParaRPr lang="en-US"/>
          </a:p>
        </p:txBody>
      </p:sp>
      <p:sp>
        <p:nvSpPr>
          <p:cNvPr id="6"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3018538705"/>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C88F7D9-2CDD-477D-98E2-7D86193FB861}" type="slidenum">
              <a:rPr lang="en-US"/>
              <a:pPr/>
              <a:t>‹#›</a:t>
            </a:fld>
            <a:endParaRPr lang="en-US"/>
          </a:p>
        </p:txBody>
      </p:sp>
      <p:sp>
        <p:nvSpPr>
          <p:cNvPr id="8"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2595602428"/>
      </p:ext>
    </p:extLst>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1089741-1705-4797-AFCF-10A20B232F2A}" type="slidenum">
              <a:rPr lang="en-US"/>
              <a:pPr/>
              <a:t>‹#›</a:t>
            </a:fld>
            <a:endParaRPr lang="en-US"/>
          </a:p>
        </p:txBody>
      </p:sp>
      <p:sp>
        <p:nvSpPr>
          <p:cNvPr id="8"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224135089"/>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859D400-60F2-4F4C-A09E-CD66E2CB4D66}" type="slidenum">
              <a:rPr lang="en-US"/>
              <a:pPr/>
              <a:t>‹#›</a:t>
            </a:fld>
            <a:endParaRPr lang="en-US"/>
          </a:p>
        </p:txBody>
      </p:sp>
      <p:sp>
        <p:nvSpPr>
          <p:cNvPr id="7" name="Text Placeholder 3"/>
          <p:cNvSpPr>
            <a:spLocks noGrp="1"/>
          </p:cNvSpPr>
          <p:nvPr>
            <p:ph type="body" sz="quarter" idx="11"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Insert name of presenting agency here</a:t>
            </a:r>
          </a:p>
        </p:txBody>
      </p:sp>
    </p:spTree>
    <p:extLst>
      <p:ext uri="{BB962C8B-B14F-4D97-AF65-F5344CB8AC3E}">
        <p14:creationId xmlns:p14="http://schemas.microsoft.com/office/powerpoint/2010/main" val="4272278739"/>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8839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Insert Descriptive Headline</a:t>
            </a:r>
          </a:p>
        </p:txBody>
      </p:sp>
      <p:sp>
        <p:nvSpPr>
          <p:cNvPr id="1027" name="Rectangle 3"/>
          <p:cNvSpPr>
            <a:spLocks noGrp="1" noChangeArrowheads="1"/>
          </p:cNvSpPr>
          <p:nvPr>
            <p:ph type="body" idx="1"/>
          </p:nvPr>
        </p:nvSpPr>
        <p:spPr bwMode="auto">
          <a:xfrm>
            <a:off x="152400" y="914400"/>
            <a:ext cx="8839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0" name="Rectangle 6"/>
          <p:cNvSpPr>
            <a:spLocks noGrp="1" noChangeArrowheads="1"/>
          </p:cNvSpPr>
          <p:nvPr>
            <p:ph type="sldNum" sz="quarter" idx="4"/>
          </p:nvPr>
        </p:nvSpPr>
        <p:spPr bwMode="auto">
          <a:xfrm>
            <a:off x="152400" y="63246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solidFill>
                  <a:srgbClr val="506882"/>
                </a:solidFill>
                <a:latin typeface="Garamond" pitchFamily="18" charset="0"/>
                <a:ea typeface="Tahoma" pitchFamily="34" charset="0"/>
                <a:cs typeface="Tahoma" pitchFamily="34" charset="0"/>
              </a:defRPr>
            </a:lvl1pPr>
          </a:lstStyle>
          <a:p>
            <a:fld id="{365F43A3-213C-4484-BA5E-8BC8D13C5B7E}" type="slidenum">
              <a:rPr lang="en-US" smtClean="0"/>
              <a:pPr/>
              <a:t>‹#›</a:t>
            </a:fld>
            <a:endParaRPr lang="en-US" dirty="0"/>
          </a:p>
        </p:txBody>
      </p:sp>
      <p:pic>
        <p:nvPicPr>
          <p:cNvPr id="2" name="Picture 1"/>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304374" y="6234967"/>
            <a:ext cx="535253" cy="548597"/>
          </a:xfrm>
          <a:prstGeom prst="rect">
            <a:avLst/>
          </a:prstGeom>
        </p:spPr>
      </p:pic>
      <p:cxnSp>
        <p:nvCxnSpPr>
          <p:cNvPr id="4" name="Straight Connector 3"/>
          <p:cNvCxnSpPr/>
          <p:nvPr/>
        </p:nvCxnSpPr>
        <p:spPr>
          <a:xfrm>
            <a:off x="4731544" y="6662738"/>
            <a:ext cx="2050255" cy="0"/>
          </a:xfrm>
          <a:prstGeom prst="line">
            <a:avLst/>
          </a:prstGeom>
          <a:ln w="3810" cap="sq" cmpd="sng">
            <a:solidFill>
              <a:srgbClr val="50688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362199" y="6662738"/>
            <a:ext cx="2050257" cy="0"/>
          </a:xfrm>
          <a:prstGeom prst="line">
            <a:avLst/>
          </a:prstGeom>
          <a:ln w="3810" cap="sq" cmpd="sng">
            <a:solidFill>
              <a:srgbClr val="50688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763426" y="6629400"/>
            <a:ext cx="1637374" cy="0"/>
          </a:xfrm>
          <a:prstGeom prst="line">
            <a:avLst/>
          </a:prstGeom>
          <a:ln w="6350" cap="sq" cmpd="sng">
            <a:solidFill>
              <a:srgbClr val="ABACAE"/>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43200" y="6629400"/>
            <a:ext cx="1637372" cy="0"/>
          </a:xfrm>
          <a:prstGeom prst="line">
            <a:avLst/>
          </a:prstGeom>
          <a:ln w="6350" cap="sq" cmpd="sng">
            <a:solidFill>
              <a:srgbClr val="ABACAE"/>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 id="2147483661" r:id="rId12"/>
    <p:sldLayoutId id="2147483662" r:id="rId13"/>
    <p:sldLayoutId id="2147483664" r:id="rId14"/>
    <p:sldLayoutId id="2147483665" r:id="rId15"/>
    <p:sldLayoutId id="2147483666" r:id="rId16"/>
  </p:sldLayoutIdLst>
  <p:timing>
    <p:tnLst>
      <p:par>
        <p:cTn id="1" dur="indefinite" restart="never" nodeType="tmRoot"/>
      </p:par>
    </p:tnLst>
  </p:timing>
  <p:txStyles>
    <p:titleStyle>
      <a:lvl1pPr algn="ctr" rtl="0" eaLnBrk="1" fontAlgn="base" hangingPunct="1">
        <a:spcBef>
          <a:spcPct val="0"/>
        </a:spcBef>
        <a:spcAft>
          <a:spcPct val="0"/>
        </a:spcAft>
        <a:defRPr sz="4400" b="1" i="0" baseline="0">
          <a:solidFill>
            <a:srgbClr val="032145"/>
          </a:solidFill>
          <a:latin typeface="Garamond" pitchFamily="18" charset="0"/>
          <a:ea typeface="+mj-ea"/>
          <a:cs typeface="Aharoni" pitchFamily="2" charset="-79"/>
        </a:defRPr>
      </a:lvl1pPr>
      <a:lvl2pPr algn="ctr" rtl="0" eaLnBrk="1" fontAlgn="base" hangingPunct="1">
        <a:spcBef>
          <a:spcPct val="0"/>
        </a:spcBef>
        <a:spcAft>
          <a:spcPct val="0"/>
        </a:spcAft>
        <a:defRPr sz="4400" i="1">
          <a:solidFill>
            <a:schemeClr val="tx2"/>
          </a:solidFill>
          <a:latin typeface="Calibri" pitchFamily="34" charset="0"/>
        </a:defRPr>
      </a:lvl2pPr>
      <a:lvl3pPr algn="ctr" rtl="0" eaLnBrk="1" fontAlgn="base" hangingPunct="1">
        <a:spcBef>
          <a:spcPct val="0"/>
        </a:spcBef>
        <a:spcAft>
          <a:spcPct val="0"/>
        </a:spcAft>
        <a:defRPr sz="4400" i="1">
          <a:solidFill>
            <a:schemeClr val="tx2"/>
          </a:solidFill>
          <a:latin typeface="Calibri" pitchFamily="34" charset="0"/>
        </a:defRPr>
      </a:lvl3pPr>
      <a:lvl4pPr algn="ctr" rtl="0" eaLnBrk="1" fontAlgn="base" hangingPunct="1">
        <a:spcBef>
          <a:spcPct val="0"/>
        </a:spcBef>
        <a:spcAft>
          <a:spcPct val="0"/>
        </a:spcAft>
        <a:defRPr sz="4400" i="1">
          <a:solidFill>
            <a:schemeClr val="tx2"/>
          </a:solidFill>
          <a:latin typeface="Calibri" pitchFamily="34" charset="0"/>
        </a:defRPr>
      </a:lvl4pPr>
      <a:lvl5pPr algn="ctr" rtl="0" eaLnBrk="1" fontAlgn="base" hangingPunct="1">
        <a:spcBef>
          <a:spcPct val="0"/>
        </a:spcBef>
        <a:spcAft>
          <a:spcPct val="0"/>
        </a:spcAft>
        <a:defRPr sz="4400" i="1">
          <a:solidFill>
            <a:schemeClr val="tx2"/>
          </a:solidFill>
          <a:latin typeface="Calibri" pitchFamily="34" charset="0"/>
        </a:defRPr>
      </a:lvl5pPr>
      <a:lvl6pPr marL="457200" algn="ctr" rtl="0" eaLnBrk="1" fontAlgn="base" hangingPunct="1">
        <a:spcBef>
          <a:spcPct val="0"/>
        </a:spcBef>
        <a:spcAft>
          <a:spcPct val="0"/>
        </a:spcAft>
        <a:defRPr sz="4400" i="1">
          <a:solidFill>
            <a:schemeClr val="tx2"/>
          </a:solidFill>
          <a:latin typeface="Calibri" pitchFamily="34" charset="0"/>
        </a:defRPr>
      </a:lvl6pPr>
      <a:lvl7pPr marL="914400" algn="ctr" rtl="0" eaLnBrk="1" fontAlgn="base" hangingPunct="1">
        <a:spcBef>
          <a:spcPct val="0"/>
        </a:spcBef>
        <a:spcAft>
          <a:spcPct val="0"/>
        </a:spcAft>
        <a:defRPr sz="4400" i="1">
          <a:solidFill>
            <a:schemeClr val="tx2"/>
          </a:solidFill>
          <a:latin typeface="Calibri" pitchFamily="34" charset="0"/>
        </a:defRPr>
      </a:lvl7pPr>
      <a:lvl8pPr marL="1371600" algn="ctr" rtl="0" eaLnBrk="1" fontAlgn="base" hangingPunct="1">
        <a:spcBef>
          <a:spcPct val="0"/>
        </a:spcBef>
        <a:spcAft>
          <a:spcPct val="0"/>
        </a:spcAft>
        <a:defRPr sz="4400" i="1">
          <a:solidFill>
            <a:schemeClr val="tx2"/>
          </a:solidFill>
          <a:latin typeface="Calibri" pitchFamily="34" charset="0"/>
        </a:defRPr>
      </a:lvl8pPr>
      <a:lvl9pPr marL="1828800" algn="ctr" rtl="0" eaLnBrk="1" fontAlgn="base" hangingPunct="1">
        <a:spcBef>
          <a:spcPct val="0"/>
        </a:spcBef>
        <a:spcAft>
          <a:spcPct val="0"/>
        </a:spcAft>
        <a:defRPr sz="4400" i="1">
          <a:solidFill>
            <a:schemeClr val="tx2"/>
          </a:solidFill>
          <a:latin typeface="Calibri" pitchFamily="34" charset="0"/>
        </a:defRPr>
      </a:lvl9pPr>
    </p:titleStyle>
    <p:bodyStyle>
      <a:lvl1pPr marL="342900" indent="-342900" algn="l" rtl="0" eaLnBrk="1" fontAlgn="base" hangingPunct="1">
        <a:spcBef>
          <a:spcPct val="20000"/>
        </a:spcBef>
        <a:spcAft>
          <a:spcPct val="0"/>
        </a:spcAft>
        <a:buClr>
          <a:srgbClr val="506882"/>
        </a:buClr>
        <a:buFont typeface="Calibri" pitchFamily="34" charset="0"/>
        <a:buChar char="●"/>
        <a:defRPr sz="30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rgbClr val="506882"/>
        </a:buClr>
        <a:buFont typeface="Calibri" pitchFamily="34" charset="0"/>
        <a:buChar char="○"/>
        <a:defRPr sz="2800">
          <a:solidFill>
            <a:schemeClr val="tx2">
              <a:lumMod val="85000"/>
              <a:lumOff val="15000"/>
            </a:schemeClr>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rgbClr val="506882"/>
        </a:buClr>
        <a:buChar char="•"/>
        <a:defRPr sz="2400">
          <a:solidFill>
            <a:schemeClr val="tx2">
              <a:lumMod val="65000"/>
              <a:lumOff val="35000"/>
            </a:schemeClr>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rgbClr val="506882"/>
        </a:buClr>
        <a:buChar char="–"/>
        <a:defRPr sz="2000">
          <a:solidFill>
            <a:schemeClr val="tx2">
              <a:lumMod val="50000"/>
              <a:lumOff val="50000"/>
            </a:schemeClr>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rgbClr val="506882"/>
        </a:buClr>
        <a:buSzPct val="100000"/>
        <a:buFont typeface="Calibri" pitchFamily="34" charset="0"/>
        <a:buChar char="▪"/>
        <a:defRPr sz="1800">
          <a:solidFill>
            <a:schemeClr val="bg2">
              <a:lumMod val="60000"/>
              <a:lumOff val="40000"/>
            </a:schemeClr>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14.xml"/><Relationship Id="rId1" Type="http://schemas.openxmlformats.org/officeDocument/2006/relationships/tags" Target="../tags/tag5.xml"/><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2.xml"/><Relationship Id="rId5" Type="http://schemas.openxmlformats.org/officeDocument/2006/relationships/slideLayout" Target="../slideLayouts/slideLayout11.xml"/><Relationship Id="rId4" Type="http://schemas.openxmlformats.org/officeDocument/2006/relationships/tags" Target="../tags/tag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 y="5486400"/>
            <a:ext cx="8839200" cy="304800"/>
          </a:xfrm>
        </p:spPr>
        <p:txBody>
          <a:bodyPr/>
          <a:lstStyle/>
          <a:p>
            <a:r>
              <a:rPr lang="en-US" dirty="0" smtClean="0"/>
              <a:t>Laser Focusing on Hot Spots and Using Advanced Technology</a:t>
            </a:r>
          </a:p>
        </p:txBody>
      </p:sp>
      <p:sp>
        <p:nvSpPr>
          <p:cNvPr id="3" name="Date Placeholder 2"/>
          <p:cNvSpPr>
            <a:spLocks noGrp="1"/>
          </p:cNvSpPr>
          <p:nvPr>
            <p:ph type="dt" sz="half" idx="2"/>
          </p:nvPr>
        </p:nvSpPr>
        <p:spPr>
          <a:xfrm>
            <a:off x="152400" y="6324600"/>
            <a:ext cx="1447800" cy="381000"/>
          </a:xfrm>
        </p:spPr>
        <p:txBody>
          <a:bodyPr/>
          <a:lstStyle/>
          <a:p>
            <a:r>
              <a:rPr lang="en-US" dirty="0" smtClean="0"/>
              <a:t>January 1, 2012</a:t>
            </a:r>
            <a:endParaRPr lang="en-US" dirty="0"/>
          </a:p>
        </p:txBody>
      </p:sp>
      <p:sp>
        <p:nvSpPr>
          <p:cNvPr id="4" name="Text Placeholder 3"/>
          <p:cNvSpPr>
            <a:spLocks noGrp="1"/>
          </p:cNvSpPr>
          <p:nvPr>
            <p:ph type="body" sz="quarter" idx="10"/>
          </p:nvPr>
        </p:nvSpPr>
        <p:spPr/>
        <p:txBody>
          <a:bodyPr/>
          <a:lstStyle/>
          <a:p>
            <a:r>
              <a:rPr lang="en-US" dirty="0" smtClean="0"/>
              <a:t>Ronal Serpas, Superintendent of Police</a:t>
            </a:r>
            <a:endParaRPr lang="en-US" dirty="0"/>
          </a:p>
        </p:txBody>
      </p:sp>
      <p:sp>
        <p:nvSpPr>
          <p:cNvPr id="5" name="Title 4"/>
          <p:cNvSpPr>
            <a:spLocks noGrp="1"/>
          </p:cNvSpPr>
          <p:nvPr>
            <p:ph type="title"/>
          </p:nvPr>
        </p:nvSpPr>
        <p:spPr/>
        <p:txBody>
          <a:bodyPr/>
          <a:lstStyle/>
          <a:p>
            <a:r>
              <a:rPr lang="en-US" dirty="0"/>
              <a:t>2012 Enhancements </a:t>
            </a:r>
            <a:r>
              <a:rPr lang="en-US" dirty="0" smtClean="0"/>
              <a:t>of NOPD</a:t>
            </a:r>
            <a:br>
              <a:rPr lang="en-US" dirty="0" smtClean="0"/>
            </a:br>
            <a:r>
              <a:rPr lang="en-US" dirty="0" smtClean="0"/>
              <a:t>Crime-Fighting Strategy</a:t>
            </a:r>
            <a:endParaRPr lang="en-US" dirty="0"/>
          </a:p>
        </p:txBody>
      </p:sp>
    </p:spTree>
    <p:extLst>
      <p:ext uri="{BB962C8B-B14F-4D97-AF65-F5344CB8AC3E}">
        <p14:creationId xmlns:p14="http://schemas.microsoft.com/office/powerpoint/2010/main" val="2693873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4000" dirty="0">
                <a:solidFill>
                  <a:prstClr val="black"/>
                </a:solidFill>
              </a:rPr>
              <a:t>New </a:t>
            </a:r>
            <a:r>
              <a:rPr lang="en-US" sz="4000" dirty="0" smtClean="0">
                <a:solidFill>
                  <a:prstClr val="black"/>
                </a:solidFill>
              </a:rPr>
              <a:t>Data Driven Violent Crime Trends:</a:t>
            </a:r>
            <a:r>
              <a:rPr lang="en-US" sz="4000" dirty="0">
                <a:solidFill>
                  <a:prstClr val="black"/>
                </a:solidFill>
              </a:rPr>
              <a:t/>
            </a:r>
            <a:br>
              <a:rPr lang="en-US" sz="4000" dirty="0">
                <a:solidFill>
                  <a:prstClr val="black"/>
                </a:solidFill>
              </a:rPr>
            </a:br>
            <a:r>
              <a:rPr lang="en-US" sz="4000" dirty="0" smtClean="0">
                <a:solidFill>
                  <a:prstClr val="black"/>
                </a:solidFill>
              </a:rPr>
              <a:t>Homicides, Shootings, </a:t>
            </a:r>
            <a:r>
              <a:rPr lang="en-US" sz="4000" dirty="0">
                <a:solidFill>
                  <a:prstClr val="black"/>
                </a:solidFill>
              </a:rPr>
              <a:t>Guns and Drugs</a:t>
            </a:r>
            <a:endParaRPr lang="en-US" dirty="0"/>
          </a:p>
        </p:txBody>
      </p:sp>
      <p:sp>
        <p:nvSpPr>
          <p:cNvPr id="29698" name="Text Placeholder 2"/>
          <p:cNvSpPr>
            <a:spLocks noGrp="1"/>
          </p:cNvSpPr>
          <p:nvPr>
            <p:ph type="body" idx="1"/>
          </p:nvPr>
        </p:nvSpPr>
        <p:spPr>
          <a:xfrm>
            <a:off x="457200" y="1535113"/>
            <a:ext cx="4040188" cy="522287"/>
          </a:xfrm>
        </p:spPr>
        <p:txBody>
          <a:bodyPr/>
          <a:lstStyle/>
          <a:p>
            <a:pPr eaLnBrk="1" hangingPunct="1"/>
            <a:endParaRPr lang="en-US" dirty="0" smtClean="0"/>
          </a:p>
        </p:txBody>
      </p:sp>
      <p:sp>
        <p:nvSpPr>
          <p:cNvPr id="29699" name="Text Placeholder 4"/>
          <p:cNvSpPr>
            <a:spLocks noGrp="1"/>
          </p:cNvSpPr>
          <p:nvPr>
            <p:ph type="body" sz="quarter" idx="3"/>
          </p:nvPr>
        </p:nvSpPr>
        <p:spPr/>
        <p:txBody>
          <a:bodyPr/>
          <a:lstStyle/>
          <a:p>
            <a:pPr eaLnBrk="1" hangingPunct="1"/>
            <a:r>
              <a:rPr lang="en-US" smtClean="0"/>
              <a:t>3p-11p Shift – Fifth District</a:t>
            </a:r>
          </a:p>
        </p:txBody>
      </p:sp>
      <p:sp>
        <p:nvSpPr>
          <p:cNvPr id="7" name="Slide Number Placeholder 6"/>
          <p:cNvSpPr>
            <a:spLocks noGrp="1"/>
          </p:cNvSpPr>
          <p:nvPr>
            <p:ph type="sldNum" sz="quarter" idx="12"/>
          </p:nvPr>
        </p:nvSpPr>
        <p:spPr/>
        <p:txBody>
          <a:bodyPr/>
          <a:lstStyle/>
          <a:p>
            <a:pPr>
              <a:defRPr/>
            </a:pPr>
            <a:fld id="{5648F394-90F6-4461-A04A-2A26076BC6A4}" type="slidenum">
              <a:rPr lang="en-US"/>
              <a:pPr>
                <a:defRPr/>
              </a:pPr>
              <a:t>10</a:t>
            </a:fld>
            <a:endParaRPr lang="en-US"/>
          </a:p>
        </p:txBody>
      </p:sp>
      <p:pic>
        <p:nvPicPr>
          <p:cNvPr id="1028" name="Picture 4"/>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48200" y="2133600"/>
            <a:ext cx="404177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sz="half" idx="2"/>
          </p:nvPr>
        </p:nvSpPr>
        <p:spPr/>
        <p:txBody>
          <a:bodyPr/>
          <a:lstStyle/>
          <a:p>
            <a:endParaRPr lang="en-US"/>
          </a:p>
        </p:txBody>
      </p:sp>
    </p:spTree>
    <p:extLst>
      <p:ext uri="{BB962C8B-B14F-4D97-AF65-F5344CB8AC3E}">
        <p14:creationId xmlns:p14="http://schemas.microsoft.com/office/powerpoint/2010/main" val="3392374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96290" y="2895600"/>
            <a:ext cx="3699510" cy="609600"/>
          </a:xfrm>
          <a:prstGeom prst="rect">
            <a:avLst/>
          </a:prstGeom>
          <a:solidFill>
            <a:srgbClr val="99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6" name="Title 1"/>
          <p:cNvSpPr>
            <a:spLocks noGrp="1"/>
          </p:cNvSpPr>
          <p:nvPr>
            <p:ph type="title"/>
          </p:nvPr>
        </p:nvSpPr>
        <p:spPr>
          <a:xfrm>
            <a:off x="152400" y="0"/>
            <a:ext cx="8839200" cy="1143000"/>
          </a:xfrm>
        </p:spPr>
        <p:txBody>
          <a:bodyPr>
            <a:noAutofit/>
          </a:bodyPr>
          <a:lstStyle/>
          <a:p>
            <a:r>
              <a:rPr lang="en-US" sz="4000" dirty="0"/>
              <a:t>Crime-Fighting Strategy</a:t>
            </a:r>
          </a:p>
        </p:txBody>
      </p:sp>
      <p:sp>
        <p:nvSpPr>
          <p:cNvPr id="7" name="Slide Number Placeholder 6"/>
          <p:cNvSpPr txBox="1">
            <a:spLocks/>
          </p:cNvSpPr>
          <p:nvPr/>
        </p:nvSpPr>
        <p:spPr>
          <a:xfrm>
            <a:off x="9525" y="6454232"/>
            <a:ext cx="1143000" cy="366822"/>
          </a:xfrm>
          <a:prstGeom prst="rect">
            <a:avLst/>
          </a:prstGeom>
        </p:spPr>
        <p:txBody>
          <a:bodyPr anchor="b"/>
          <a:lstStyle>
            <a:defPPr>
              <a:defRPr lang="en-US"/>
            </a:defPPr>
            <a:lvl1pPr algn="r" rtl="0" fontAlgn="base">
              <a:spcBef>
                <a:spcPct val="0"/>
              </a:spcBef>
              <a:spcAft>
                <a:spcPct val="0"/>
              </a:spcAft>
              <a:defRPr sz="1200" b="1" kern="1200">
                <a:solidFill>
                  <a:schemeClr val="bg1">
                    <a:lumMod val="25000"/>
                  </a:schemeClr>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fld id="{1C81DCE1-3ECE-4CC1-87A0-D57A6A3502EE}" type="slidenum">
              <a:rPr lang="en-US" smtClean="0"/>
              <a:pPr algn="l"/>
              <a:t>11</a:t>
            </a:fld>
            <a:endParaRPr lang="en-US" dirty="0"/>
          </a:p>
        </p:txBody>
      </p:sp>
      <p:sp>
        <p:nvSpPr>
          <p:cNvPr id="8" name="Text Placeholder 3"/>
          <p:cNvSpPr>
            <a:spLocks noGrp="1"/>
          </p:cNvSpPr>
          <p:nvPr>
            <p:ph type="body" sz="quarter" idx="11"/>
          </p:nvPr>
        </p:nvSpPr>
        <p:spPr>
          <a:xfrm>
            <a:off x="4953000" y="6343650"/>
            <a:ext cx="4057650" cy="361950"/>
          </a:xfrm>
        </p:spPr>
        <p:txBody>
          <a:bodyPr>
            <a:normAutofit/>
          </a:bodyPr>
          <a:lstStyle/>
          <a:p>
            <a:pPr algn="ctr"/>
            <a:r>
              <a:rPr lang="en-US" dirty="0" smtClean="0"/>
              <a:t>Police Department</a:t>
            </a:r>
            <a:endParaRPr lang="en-US" dirty="0"/>
          </a:p>
        </p:txBody>
      </p:sp>
      <p:sp>
        <p:nvSpPr>
          <p:cNvPr id="10" name="Source"/>
          <p:cNvSpPr>
            <a:spLocks noGrp="1"/>
          </p:cNvSpPr>
          <p:nvPr/>
        </p:nvSpPr>
        <p:spPr bwMode="auto">
          <a:xfrm>
            <a:off x="868680" y="1524000"/>
            <a:ext cx="7406640" cy="3510832"/>
          </a:xfrm>
          <a:prstGeom prst="rect">
            <a:avLst/>
          </a:prstGeom>
          <a:noFill/>
          <a:ln w="9525">
            <a:noFill/>
            <a:miter lim="800000"/>
            <a:headEnd/>
            <a:tailEnd/>
          </a:ln>
          <a:effectLst/>
        </p:spPr>
        <p:txBody>
          <a:bodyPr vert="horz" wrap="square" lIns="46799" tIns="46799" rIns="46799" bIns="46799" numCol="1" anchor="t" anchorCtr="0" compatLnSpc="1">
            <a:prstTxWarp prst="textNoShape">
              <a:avLst/>
            </a:prstTxWarp>
            <a:spAutoFit/>
          </a:bodyPr>
          <a:lstStyle>
            <a:lvl1pPr marL="173038" indent="-173038" algn="l" defTabSz="981075" rtl="0" eaLnBrk="0" fontAlgn="base" hangingPunct="0">
              <a:spcBef>
                <a:spcPct val="40000"/>
              </a:spcBef>
              <a:spcAft>
                <a:spcPct val="0"/>
              </a:spcAft>
              <a:buClr>
                <a:schemeClr val="tx1"/>
              </a:buClr>
              <a:buFont typeface="Verdana" pitchFamily="34" charset="0"/>
              <a:buChar char="•"/>
              <a:defRPr sz="1600">
                <a:solidFill>
                  <a:schemeClr val="tx1"/>
                </a:solidFill>
                <a:latin typeface="Verdana" pitchFamily="34" charset="0"/>
                <a:ea typeface="+mn-ea"/>
                <a:cs typeface="+mn-cs"/>
              </a:defRPr>
            </a:lvl1pPr>
            <a:lvl2pPr marL="447675" indent="-80963" algn="l" defTabSz="981075" rtl="0" eaLnBrk="0" fontAlgn="base" hangingPunct="0">
              <a:spcBef>
                <a:spcPct val="20000"/>
              </a:spcBef>
              <a:spcAft>
                <a:spcPct val="0"/>
              </a:spcAft>
              <a:buClr>
                <a:schemeClr val="tx1"/>
              </a:buClr>
              <a:buChar char="-"/>
              <a:defRPr sz="1400">
                <a:solidFill>
                  <a:schemeClr val="tx1"/>
                </a:solidFill>
                <a:latin typeface="Verdana" pitchFamily="34" charset="0"/>
              </a:defRPr>
            </a:lvl2pPr>
            <a:lvl3pPr marL="812800" indent="-200025" algn="l" defTabSz="981075" rtl="0" eaLnBrk="0" fontAlgn="base" hangingPunct="0">
              <a:spcBef>
                <a:spcPct val="20000"/>
              </a:spcBef>
              <a:spcAft>
                <a:spcPct val="0"/>
              </a:spcAft>
              <a:buClr>
                <a:schemeClr val="tx1"/>
              </a:buClr>
              <a:buFont typeface="Marlett" pitchFamily="2" charset="2"/>
              <a:buChar char="8"/>
              <a:defRPr sz="1400">
                <a:solidFill>
                  <a:schemeClr val="tx1"/>
                </a:solidFill>
                <a:latin typeface="Verdana" pitchFamily="34" charset="0"/>
              </a:defRPr>
            </a:lvl3pPr>
            <a:lvl4pPr marL="1144588" indent="-206375" algn="l" defTabSz="981075" rtl="0" eaLnBrk="0" fontAlgn="base" hangingPunct="0">
              <a:spcBef>
                <a:spcPct val="20000"/>
              </a:spcBef>
              <a:spcAft>
                <a:spcPct val="0"/>
              </a:spcAft>
              <a:buClr>
                <a:schemeClr val="tx1"/>
              </a:buClr>
              <a:buChar char="-"/>
              <a:defRPr sz="14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Laser Focus on Hotspots</a:t>
            </a:r>
          </a:p>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Leverage All Resources</a:t>
            </a:r>
          </a:p>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Develop Professional Workforce</a:t>
            </a:r>
          </a:p>
          <a:p>
            <a:pPr>
              <a:buClr>
                <a:srgbClr val="000000"/>
              </a:buClr>
            </a:pPr>
            <a:endParaRPr lang="en-US" sz="1200" dirty="0" smtClean="0">
              <a:solidFill>
                <a:srgbClr val="000000"/>
              </a:solidFill>
              <a:latin typeface="+mn-lt"/>
            </a:endParaRPr>
          </a:p>
          <a:p>
            <a:pPr lvl="2"/>
            <a:endParaRPr lang="en-US" sz="1600" dirty="0">
              <a:solidFill>
                <a:srgbClr val="000000"/>
              </a:solidFill>
              <a:latin typeface="+mn-lt"/>
            </a:endParaRPr>
          </a:p>
        </p:txBody>
      </p:sp>
    </p:spTree>
    <p:extLst>
      <p:ext uri="{BB962C8B-B14F-4D97-AF65-F5344CB8AC3E}">
        <p14:creationId xmlns:p14="http://schemas.microsoft.com/office/powerpoint/2010/main" val="1820660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2"/>
          <p:cNvSpPr>
            <a:spLocks noGrp="1"/>
          </p:cNvSpPr>
          <p:nvPr>
            <p:ph type="title"/>
          </p:nvPr>
        </p:nvSpPr>
        <p:spPr>
          <a:xfrm>
            <a:off x="271884" y="20660"/>
            <a:ext cx="8835171" cy="836591"/>
          </a:xfrm>
        </p:spPr>
        <p:txBody>
          <a:bodyPr>
            <a:noAutofit/>
          </a:bodyPr>
          <a:lstStyle/>
          <a:p>
            <a:r>
              <a:rPr lang="en-US" sz="3600" dirty="0" smtClean="0"/>
              <a:t>Leverage All Resources</a:t>
            </a:r>
          </a:p>
        </p:txBody>
      </p:sp>
      <p:sp>
        <p:nvSpPr>
          <p:cNvPr id="46" name="Rectangle 45"/>
          <p:cNvSpPr/>
          <p:nvPr/>
        </p:nvSpPr>
        <p:spPr>
          <a:xfrm>
            <a:off x="306004" y="685799"/>
            <a:ext cx="2818196" cy="733425"/>
          </a:xfrm>
          <a:prstGeom prst="rect">
            <a:avLst/>
          </a:prstGeom>
          <a:solidFill>
            <a:srgbClr val="99CC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000000"/>
                </a:solidFill>
                <a:latin typeface="Arial" pitchFamily="34" charset="0"/>
                <a:cs typeface="Arial" pitchFamily="34" charset="0"/>
              </a:rPr>
              <a:t>Federal Partnerships</a:t>
            </a:r>
            <a:endParaRPr lang="en-US" sz="1600" b="1" dirty="0">
              <a:solidFill>
                <a:srgbClr val="000000"/>
              </a:solidFill>
              <a:latin typeface="Arial" pitchFamily="34" charset="0"/>
              <a:cs typeface="Arial" pitchFamily="34" charset="0"/>
            </a:endParaRPr>
          </a:p>
        </p:txBody>
      </p:sp>
      <p:sp>
        <p:nvSpPr>
          <p:cNvPr id="48" name="Rectangle 47"/>
          <p:cNvSpPr/>
          <p:nvPr/>
        </p:nvSpPr>
        <p:spPr>
          <a:xfrm>
            <a:off x="6172200" y="685800"/>
            <a:ext cx="2758254" cy="733425"/>
          </a:xfrm>
          <a:prstGeom prst="rect">
            <a:avLst/>
          </a:prstGeom>
          <a:solidFill>
            <a:srgbClr val="99CC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000000"/>
                </a:solidFill>
                <a:latin typeface="Arial" pitchFamily="34" charset="0"/>
                <a:cs typeface="Arial" pitchFamily="34" charset="0"/>
              </a:rPr>
              <a:t>Internal Operational Improvements</a:t>
            </a:r>
            <a:endParaRPr lang="en-US" sz="1600" b="1" dirty="0">
              <a:solidFill>
                <a:srgbClr val="000000"/>
              </a:solidFill>
              <a:latin typeface="Arial" pitchFamily="34" charset="0"/>
              <a:cs typeface="Arial" pitchFamily="34" charset="0"/>
            </a:endParaRPr>
          </a:p>
        </p:txBody>
      </p:sp>
      <p:sp>
        <p:nvSpPr>
          <p:cNvPr id="29" name="Rectangle 28"/>
          <p:cNvSpPr/>
          <p:nvPr/>
        </p:nvSpPr>
        <p:spPr>
          <a:xfrm>
            <a:off x="3276600" y="685799"/>
            <a:ext cx="2743200" cy="733425"/>
          </a:xfrm>
          <a:prstGeom prst="rect">
            <a:avLst/>
          </a:prstGeom>
          <a:solidFill>
            <a:srgbClr val="99CC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000000"/>
                </a:solidFill>
                <a:latin typeface="Arial" pitchFamily="34" charset="0"/>
                <a:cs typeface="Arial" pitchFamily="34" charset="0"/>
              </a:rPr>
              <a:t>Regional and Local Partnerships</a:t>
            </a:r>
            <a:endParaRPr lang="en-US" sz="1600" b="1" dirty="0">
              <a:solidFill>
                <a:srgbClr val="000000"/>
              </a:solidFill>
              <a:latin typeface="Arial" pitchFamily="34" charset="0"/>
              <a:cs typeface="Arial" pitchFamily="34" charset="0"/>
            </a:endParaRPr>
          </a:p>
        </p:txBody>
      </p:sp>
      <p:sp>
        <p:nvSpPr>
          <p:cNvPr id="30" name="Slide Number Placeholder 6"/>
          <p:cNvSpPr txBox="1">
            <a:spLocks/>
          </p:cNvSpPr>
          <p:nvPr/>
        </p:nvSpPr>
        <p:spPr>
          <a:xfrm>
            <a:off x="7964055" y="6454232"/>
            <a:ext cx="1143000" cy="366822"/>
          </a:xfrm>
          <a:prstGeom prst="rect">
            <a:avLst/>
          </a:prstGeom>
        </p:spPr>
        <p:txBody>
          <a:bodyPr anchor="b"/>
          <a:lstStyle>
            <a:defPPr>
              <a:defRPr lang="en-US"/>
            </a:defPPr>
            <a:lvl1pPr algn="r" rtl="0" fontAlgn="base">
              <a:spcBef>
                <a:spcPct val="0"/>
              </a:spcBef>
              <a:spcAft>
                <a:spcPct val="0"/>
              </a:spcAft>
              <a:defRPr sz="1200" b="1" kern="1200">
                <a:solidFill>
                  <a:schemeClr val="bg1">
                    <a:lumMod val="25000"/>
                  </a:schemeClr>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1C81DCE1-3ECE-4CC1-87A0-D57A6A3502EE}" type="slidenum">
              <a:rPr lang="en-US" smtClean="0"/>
              <a:pPr/>
              <a:t>12</a:t>
            </a:fld>
            <a:endParaRPr lang="en-US" dirty="0"/>
          </a:p>
        </p:txBody>
      </p:sp>
      <p:sp>
        <p:nvSpPr>
          <p:cNvPr id="2" name="TextBox 1"/>
          <p:cNvSpPr txBox="1"/>
          <p:nvPr/>
        </p:nvSpPr>
        <p:spPr>
          <a:xfrm>
            <a:off x="306004" y="1512723"/>
            <a:ext cx="2818196" cy="5170646"/>
          </a:xfrm>
          <a:prstGeom prst="rect">
            <a:avLst/>
          </a:prstGeom>
          <a:noFill/>
        </p:spPr>
        <p:txBody>
          <a:bodyPr wrap="square" rtlCol="0">
            <a:spAutoFit/>
          </a:bodyPr>
          <a:lstStyle/>
          <a:p>
            <a:pPr marL="285750" indent="-285750">
              <a:buFont typeface="Arial" pitchFamily="34" charset="0"/>
              <a:buChar char="•"/>
            </a:pPr>
            <a:r>
              <a:rPr lang="en-US" dirty="0" smtClean="0"/>
              <a:t>Work closely with Department of Justice (</a:t>
            </a:r>
            <a:r>
              <a:rPr lang="en-US" dirty="0" err="1" smtClean="0"/>
              <a:t>DoJ</a:t>
            </a:r>
            <a:r>
              <a:rPr lang="en-US" dirty="0" smtClean="0"/>
              <a:t>), Bureau of Justice Administration (BJA), U.S. Attorney.  </a:t>
            </a:r>
          </a:p>
          <a:p>
            <a:pPr marL="285750" indent="-285750">
              <a:buFont typeface="Arial" pitchFamily="34" charset="0"/>
              <a:buChar char="•"/>
            </a:pPr>
            <a:endParaRPr lang="en-US" dirty="0" smtClean="0"/>
          </a:p>
          <a:p>
            <a:pPr marL="285750" indent="-285750">
              <a:buFont typeface="Arial" pitchFamily="34" charset="0"/>
              <a:buChar char="•"/>
            </a:pPr>
            <a:r>
              <a:rPr lang="en-US" dirty="0" smtClean="0"/>
              <a:t>BJA </a:t>
            </a:r>
            <a:r>
              <a:rPr lang="en-US" dirty="0"/>
              <a:t>issued 82 point plan to restructure Homicide </a:t>
            </a:r>
            <a:r>
              <a:rPr lang="en-US" dirty="0" smtClean="0"/>
              <a:t>Unit.</a:t>
            </a:r>
          </a:p>
          <a:p>
            <a:pPr marL="285750" indent="-285750">
              <a:buFont typeface="Arial" pitchFamily="34" charset="0"/>
              <a:buChar char="•"/>
            </a:pPr>
            <a:endParaRPr lang="en-US" dirty="0" smtClean="0"/>
          </a:p>
          <a:p>
            <a:pPr marL="285750" indent="-285750">
              <a:buFont typeface="Arial" pitchFamily="34" charset="0"/>
              <a:buChar char="•"/>
            </a:pPr>
            <a:r>
              <a:rPr lang="en-US" dirty="0" smtClean="0"/>
              <a:t>Plan 93</a:t>
            </a:r>
            <a:r>
              <a:rPr lang="en-US" dirty="0"/>
              <a:t>% </a:t>
            </a:r>
            <a:r>
              <a:rPr lang="en-US" dirty="0" smtClean="0"/>
              <a:t>implemented, two </a:t>
            </a:r>
            <a:r>
              <a:rPr lang="en-US" dirty="0"/>
              <a:t>items remain: </a:t>
            </a:r>
            <a:endParaRPr lang="en-US" dirty="0" smtClean="0"/>
          </a:p>
          <a:p>
            <a:pPr marL="800100" lvl="1" indent="-342900">
              <a:buFont typeface="+mj-lt"/>
              <a:buAutoNum type="arabicPeriod"/>
            </a:pPr>
            <a:r>
              <a:rPr lang="en-US" sz="1600" dirty="0" smtClean="0"/>
              <a:t>Finalize </a:t>
            </a:r>
            <a:r>
              <a:rPr lang="en-US" sz="1600" dirty="0"/>
              <a:t>40 hour annual Homicide In-Service </a:t>
            </a:r>
            <a:r>
              <a:rPr lang="en-US" sz="1600" dirty="0" smtClean="0"/>
              <a:t>Training</a:t>
            </a:r>
          </a:p>
          <a:p>
            <a:pPr marL="800100" lvl="1" indent="-342900">
              <a:buFont typeface="+mj-lt"/>
              <a:buAutoNum type="arabicPeriod"/>
            </a:pPr>
            <a:r>
              <a:rPr lang="en-US" sz="1600" dirty="0" smtClean="0"/>
              <a:t> PIB </a:t>
            </a:r>
            <a:r>
              <a:rPr lang="en-US" sz="1600" dirty="0"/>
              <a:t>based Officer Involved Shooting </a:t>
            </a:r>
            <a:r>
              <a:rPr lang="en-US" sz="1600" dirty="0" smtClean="0"/>
              <a:t>Squad</a:t>
            </a:r>
            <a:endParaRPr lang="en-US" sz="1600" dirty="0"/>
          </a:p>
        </p:txBody>
      </p:sp>
      <p:sp>
        <p:nvSpPr>
          <p:cNvPr id="32" name="TextBox 31"/>
          <p:cNvSpPr txBox="1"/>
          <p:nvPr/>
        </p:nvSpPr>
        <p:spPr>
          <a:xfrm>
            <a:off x="3276600" y="1524000"/>
            <a:ext cx="2743200" cy="4247317"/>
          </a:xfrm>
          <a:prstGeom prst="rect">
            <a:avLst/>
          </a:prstGeom>
          <a:noFill/>
        </p:spPr>
        <p:txBody>
          <a:bodyPr wrap="square" rtlCol="0">
            <a:spAutoFit/>
          </a:bodyPr>
          <a:lstStyle/>
          <a:p>
            <a:pPr marL="285750" indent="-285750">
              <a:buFont typeface="Arial" pitchFamily="34" charset="0"/>
              <a:buChar char="•"/>
            </a:pPr>
            <a:r>
              <a:rPr lang="en-US" dirty="0"/>
              <a:t>Work closely with </a:t>
            </a:r>
            <a:r>
              <a:rPr lang="en-US" dirty="0" smtClean="0"/>
              <a:t>District Attorney, surrounding parishes, State, </a:t>
            </a:r>
          </a:p>
          <a:p>
            <a:pPr marL="285750" indent="-285750">
              <a:buFont typeface="Arial" pitchFamily="34" charset="0"/>
              <a:buChar char="•"/>
            </a:pPr>
            <a:endParaRPr lang="en-US" dirty="0" smtClean="0"/>
          </a:p>
          <a:p>
            <a:pPr marL="285750" indent="-285750">
              <a:buFont typeface="Arial" pitchFamily="34" charset="0"/>
              <a:buChar char="•"/>
            </a:pPr>
            <a:r>
              <a:rPr lang="en-US" dirty="0" smtClean="0"/>
              <a:t>July 2011: Criminal </a:t>
            </a:r>
            <a:r>
              <a:rPr lang="en-US" dirty="0"/>
              <a:t>Intelligence Center established jointly with Jefferson Parish Sherriff's Office</a:t>
            </a:r>
            <a:r>
              <a:rPr lang="en-US" dirty="0" smtClean="0"/>
              <a:t> </a:t>
            </a:r>
            <a:r>
              <a:rPr lang="en-US" dirty="0"/>
              <a:t>to share critical intelligence on criminal behavior throughout the region</a:t>
            </a:r>
          </a:p>
          <a:p>
            <a:pPr marL="285750" indent="-285750">
              <a:buFont typeface="Arial" pitchFamily="34" charset="0"/>
              <a:buChar char="•"/>
            </a:pPr>
            <a:endParaRPr lang="en-US" dirty="0"/>
          </a:p>
        </p:txBody>
      </p:sp>
      <p:sp>
        <p:nvSpPr>
          <p:cNvPr id="33" name="TextBox 32"/>
          <p:cNvSpPr txBox="1"/>
          <p:nvPr/>
        </p:nvSpPr>
        <p:spPr>
          <a:xfrm>
            <a:off x="6172200" y="1524000"/>
            <a:ext cx="2758254" cy="4533549"/>
          </a:xfrm>
          <a:prstGeom prst="rect">
            <a:avLst/>
          </a:prstGeom>
          <a:noFill/>
        </p:spPr>
        <p:txBody>
          <a:bodyPr wrap="square" rtlCol="0">
            <a:spAutoFit/>
          </a:bodyPr>
          <a:lstStyle/>
          <a:p>
            <a:pPr marL="285750" indent="-285750">
              <a:lnSpc>
                <a:spcPct val="90000"/>
              </a:lnSpc>
              <a:buFont typeface="Arial" pitchFamily="34" charset="0"/>
              <a:buChar char="•"/>
            </a:pPr>
            <a:r>
              <a:rPr lang="en-US" dirty="0" smtClean="0"/>
              <a:t>97% Implementation of our 65 Point Plan, two </a:t>
            </a:r>
            <a:r>
              <a:rPr lang="en-US" dirty="0"/>
              <a:t>items remain: </a:t>
            </a:r>
          </a:p>
          <a:p>
            <a:pPr marL="914400" lvl="1" indent="-514350">
              <a:buFont typeface="+mj-lt"/>
              <a:buAutoNum type="arabicPeriod"/>
            </a:pPr>
            <a:r>
              <a:rPr lang="en-US" sz="1600" dirty="0"/>
              <a:t>PIB Use of Force Investigation Team</a:t>
            </a:r>
          </a:p>
          <a:p>
            <a:pPr marL="914400" lvl="1" indent="-514350">
              <a:buFont typeface="+mj-lt"/>
              <a:buAutoNum type="arabicPeriod"/>
            </a:pPr>
            <a:r>
              <a:rPr lang="en-US" sz="1600" dirty="0"/>
              <a:t>Finalize training protocols with DA and US Attorney</a:t>
            </a:r>
          </a:p>
          <a:p>
            <a:pPr marL="285750" indent="-285750">
              <a:lnSpc>
                <a:spcPct val="90000"/>
              </a:lnSpc>
              <a:buFont typeface="Arial" pitchFamily="34" charset="0"/>
              <a:buChar char="•"/>
            </a:pPr>
            <a:endParaRPr lang="en-US" sz="1600" dirty="0" smtClean="0"/>
          </a:p>
          <a:p>
            <a:pPr marL="285750" indent="-285750">
              <a:lnSpc>
                <a:spcPct val="90000"/>
              </a:lnSpc>
              <a:buFont typeface="Arial" pitchFamily="34" charset="0"/>
              <a:buChar char="•"/>
            </a:pPr>
            <a:r>
              <a:rPr lang="en-US" dirty="0" smtClean="0"/>
              <a:t>Eliminated </a:t>
            </a:r>
            <a:r>
              <a:rPr lang="en-US" dirty="0"/>
              <a:t>multi-year backlog of Firearms </a:t>
            </a:r>
            <a:r>
              <a:rPr lang="en-US" dirty="0" smtClean="0"/>
              <a:t>Testing, now working </a:t>
            </a:r>
            <a:r>
              <a:rPr lang="en-US" dirty="0"/>
              <a:t>“real” time</a:t>
            </a:r>
          </a:p>
          <a:p>
            <a:pPr marL="285750" indent="-285750">
              <a:lnSpc>
                <a:spcPct val="90000"/>
              </a:lnSpc>
              <a:buFont typeface="Arial" pitchFamily="34" charset="0"/>
              <a:buChar char="•"/>
            </a:pPr>
            <a:endParaRPr lang="en-US" dirty="0" smtClean="0"/>
          </a:p>
          <a:p>
            <a:pPr marL="285750" indent="-285750">
              <a:lnSpc>
                <a:spcPct val="90000"/>
              </a:lnSpc>
              <a:buFont typeface="Arial" pitchFamily="34" charset="0"/>
              <a:buChar char="•"/>
            </a:pPr>
            <a:r>
              <a:rPr lang="en-US" dirty="0" smtClean="0"/>
              <a:t>Eliminated </a:t>
            </a:r>
            <a:r>
              <a:rPr lang="en-US" dirty="0"/>
              <a:t>multi-year backlog of over 800 Sexual Assault </a:t>
            </a:r>
            <a:r>
              <a:rPr lang="en-US" dirty="0" smtClean="0"/>
              <a:t>Kits</a:t>
            </a:r>
            <a:endParaRPr lang="en-US" dirty="0"/>
          </a:p>
        </p:txBody>
      </p:sp>
    </p:spTree>
    <p:extLst>
      <p:ext uri="{BB962C8B-B14F-4D97-AF65-F5344CB8AC3E}">
        <p14:creationId xmlns:p14="http://schemas.microsoft.com/office/powerpoint/2010/main" val="1800926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Partnerships</a:t>
            </a:r>
            <a:endParaRPr lang="en-US" dirty="0"/>
          </a:p>
        </p:txBody>
      </p:sp>
      <p:sp>
        <p:nvSpPr>
          <p:cNvPr id="3" name="Content Placeholder 2"/>
          <p:cNvSpPr>
            <a:spLocks noGrp="1"/>
          </p:cNvSpPr>
          <p:nvPr>
            <p:ph idx="1"/>
          </p:nvPr>
        </p:nvSpPr>
        <p:spPr/>
        <p:txBody>
          <a:bodyPr/>
          <a:lstStyle/>
          <a:p>
            <a:pPr>
              <a:lnSpc>
                <a:spcPct val="90000"/>
              </a:lnSpc>
            </a:pPr>
            <a:r>
              <a:rPr lang="en-US" sz="2800" dirty="0">
                <a:latin typeface="Arial" pitchFamily="34" charset="0"/>
                <a:cs typeface="Arial" pitchFamily="34" charset="0"/>
              </a:rPr>
              <a:t>March 2011 BJA recommended adding three </a:t>
            </a:r>
            <a:r>
              <a:rPr lang="en-US" sz="2800" dirty="0" smtClean="0">
                <a:latin typeface="Arial" pitchFamily="34" charset="0"/>
                <a:cs typeface="Arial" pitchFamily="34" charset="0"/>
              </a:rPr>
              <a:t>initiatives </a:t>
            </a:r>
            <a:r>
              <a:rPr lang="en-US" sz="2800" dirty="0">
                <a:latin typeface="Arial" pitchFamily="34" charset="0"/>
                <a:cs typeface="Arial" pitchFamily="34" charset="0"/>
              </a:rPr>
              <a:t>to the NOPD 65 point plan: </a:t>
            </a:r>
          </a:p>
          <a:p>
            <a:pPr>
              <a:lnSpc>
                <a:spcPct val="90000"/>
              </a:lnSpc>
            </a:pPr>
            <a:endParaRPr lang="en-US" sz="2000" u="sng" dirty="0" smtClean="0">
              <a:latin typeface="Arial" pitchFamily="34" charset="0"/>
              <a:cs typeface="Arial" pitchFamily="34" charset="0"/>
            </a:endParaRPr>
          </a:p>
          <a:p>
            <a:pPr>
              <a:lnSpc>
                <a:spcPct val="90000"/>
              </a:lnSpc>
            </a:pPr>
            <a:r>
              <a:rPr lang="en-US" sz="2000" u="sng" dirty="0" smtClean="0">
                <a:latin typeface="Arial" pitchFamily="34" charset="0"/>
                <a:cs typeface="Arial" pitchFamily="34" charset="0"/>
              </a:rPr>
              <a:t>(</a:t>
            </a:r>
            <a:r>
              <a:rPr lang="en-US" sz="2000" u="sng" dirty="0">
                <a:latin typeface="Arial" pitchFamily="34" charset="0"/>
                <a:cs typeface="Arial" pitchFamily="34" charset="0"/>
              </a:rPr>
              <a:t>1) Homicide Review Teams:</a:t>
            </a:r>
            <a:r>
              <a:rPr lang="en-US" sz="2000" dirty="0">
                <a:latin typeface="Arial" pitchFamily="34" charset="0"/>
                <a:cs typeface="Arial" pitchFamily="34" charset="0"/>
              </a:rPr>
              <a:t> recommending the Milwaukee Homicide Review Commission</a:t>
            </a:r>
          </a:p>
          <a:p>
            <a:pPr lvl="1">
              <a:lnSpc>
                <a:spcPct val="90000"/>
              </a:lnSpc>
            </a:pPr>
            <a:endParaRPr lang="en-US" sz="2000" dirty="0" smtClean="0">
              <a:solidFill>
                <a:schemeClr val="tx1"/>
              </a:solidFill>
              <a:latin typeface="Arial" pitchFamily="34" charset="0"/>
              <a:cs typeface="Arial" pitchFamily="34" charset="0"/>
            </a:endParaRPr>
          </a:p>
          <a:p>
            <a:pPr lvl="1">
              <a:lnSpc>
                <a:spcPct val="90000"/>
              </a:lnSpc>
            </a:pPr>
            <a:r>
              <a:rPr lang="en-US" sz="2000" dirty="0" smtClean="0">
                <a:solidFill>
                  <a:schemeClr val="tx1"/>
                </a:solidFill>
                <a:latin typeface="Arial" pitchFamily="34" charset="0"/>
                <a:cs typeface="Arial" pitchFamily="34" charset="0"/>
              </a:rPr>
              <a:t>Completed</a:t>
            </a:r>
            <a:r>
              <a:rPr lang="en-US" sz="2000" dirty="0">
                <a:solidFill>
                  <a:schemeClr val="tx1"/>
                </a:solidFill>
                <a:latin typeface="Arial" pitchFamily="34" charset="0"/>
                <a:cs typeface="Arial" pitchFamily="34" charset="0"/>
              </a:rPr>
              <a:t>: the Mayor’s Strategic Command to Reduce Homicides adopts as its basis the Milwaukee Homicide Review Commission and refines the plan to meet New Orleans demands</a:t>
            </a:r>
          </a:p>
          <a:p>
            <a:pPr lvl="1">
              <a:lnSpc>
                <a:spcPct val="90000"/>
              </a:lnSpc>
            </a:pPr>
            <a:endParaRPr lang="en-US" sz="2000" dirty="0" smtClean="0">
              <a:solidFill>
                <a:schemeClr val="tx1"/>
              </a:solidFill>
              <a:latin typeface="Arial" pitchFamily="34" charset="0"/>
              <a:cs typeface="Arial" pitchFamily="34" charset="0"/>
            </a:endParaRPr>
          </a:p>
          <a:p>
            <a:pPr lvl="1">
              <a:lnSpc>
                <a:spcPct val="90000"/>
              </a:lnSpc>
            </a:pPr>
            <a:r>
              <a:rPr lang="en-US" sz="2000" dirty="0" smtClean="0">
                <a:solidFill>
                  <a:schemeClr val="tx1"/>
                </a:solidFill>
                <a:latin typeface="Arial" pitchFamily="34" charset="0"/>
                <a:cs typeface="Arial" pitchFamily="34" charset="0"/>
              </a:rPr>
              <a:t>The </a:t>
            </a:r>
            <a:r>
              <a:rPr lang="en-US" sz="2000" dirty="0">
                <a:solidFill>
                  <a:schemeClr val="tx1"/>
                </a:solidFill>
                <a:latin typeface="Arial" pitchFamily="34" charset="0"/>
                <a:cs typeface="Arial" pitchFamily="34" charset="0"/>
              </a:rPr>
              <a:t>NOPD is fully integrated in, and supportive of, </a:t>
            </a:r>
            <a:r>
              <a:rPr lang="en-US" sz="2000" dirty="0" smtClean="0">
                <a:solidFill>
                  <a:schemeClr val="tx1"/>
                </a:solidFill>
                <a:latin typeface="Arial" pitchFamily="34" charset="0"/>
                <a:cs typeface="Arial" pitchFamily="34" charset="0"/>
              </a:rPr>
              <a:t>the </a:t>
            </a:r>
            <a:r>
              <a:rPr lang="en-US" sz="2000" dirty="0">
                <a:solidFill>
                  <a:schemeClr val="tx1"/>
                </a:solidFill>
                <a:latin typeface="Arial" pitchFamily="34" charset="0"/>
                <a:cs typeface="Arial" pitchFamily="34" charset="0"/>
              </a:rPr>
              <a:t>Strategic Command and will provide the Strategic Command direct access to NOPD </a:t>
            </a:r>
            <a:r>
              <a:rPr lang="en-US" sz="2000" dirty="0" smtClean="0">
                <a:solidFill>
                  <a:schemeClr val="tx1"/>
                </a:solidFill>
                <a:latin typeface="Arial" pitchFamily="34" charset="0"/>
                <a:cs typeface="Arial" pitchFamily="34" charset="0"/>
              </a:rPr>
              <a:t>data</a:t>
            </a:r>
          </a:p>
          <a:p>
            <a:pPr lvl="1">
              <a:lnSpc>
                <a:spcPct val="90000"/>
              </a:lnSpc>
            </a:pPr>
            <a:endParaRPr lang="en-US" sz="110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13</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Tree>
    <p:extLst>
      <p:ext uri="{BB962C8B-B14F-4D97-AF65-F5344CB8AC3E}">
        <p14:creationId xmlns:p14="http://schemas.microsoft.com/office/powerpoint/2010/main" val="2008013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nSpc>
                <a:spcPct val="80000"/>
              </a:lnSpc>
            </a:pPr>
            <a:r>
              <a:rPr lang="en-US" sz="2000" u="sng" dirty="0" smtClean="0">
                <a:latin typeface="Arial" pitchFamily="34" charset="0"/>
                <a:cs typeface="Arial" pitchFamily="34" charset="0"/>
              </a:rPr>
              <a:t>2</a:t>
            </a:r>
            <a:r>
              <a:rPr lang="en-US" sz="2000" u="sng" dirty="0">
                <a:latin typeface="Arial" pitchFamily="34" charset="0"/>
                <a:cs typeface="Arial" pitchFamily="34" charset="0"/>
              </a:rPr>
              <a:t>) Engaging the Community</a:t>
            </a:r>
          </a:p>
          <a:p>
            <a:pPr lvl="1">
              <a:lnSpc>
                <a:spcPct val="80000"/>
              </a:lnSpc>
            </a:pPr>
            <a:endParaRPr lang="en-US" sz="2000" dirty="0" smtClean="0">
              <a:solidFill>
                <a:schemeClr val="tx1"/>
              </a:solidFill>
              <a:latin typeface="Arial" pitchFamily="34" charset="0"/>
              <a:cs typeface="Arial" pitchFamily="34" charset="0"/>
            </a:endParaRPr>
          </a:p>
          <a:p>
            <a:pPr lvl="1">
              <a:lnSpc>
                <a:spcPct val="80000"/>
              </a:lnSpc>
            </a:pPr>
            <a:r>
              <a:rPr lang="en-US" sz="2000" dirty="0" smtClean="0">
                <a:solidFill>
                  <a:schemeClr val="tx1"/>
                </a:solidFill>
                <a:latin typeface="Arial" pitchFamily="34" charset="0"/>
                <a:cs typeface="Arial" pitchFamily="34" charset="0"/>
              </a:rPr>
              <a:t>Ongoing</a:t>
            </a:r>
            <a:r>
              <a:rPr lang="en-US" sz="2000" dirty="0">
                <a:solidFill>
                  <a:schemeClr val="tx1"/>
                </a:solidFill>
                <a:latin typeface="Arial" pitchFamily="34" charset="0"/>
                <a:cs typeface="Arial" pitchFamily="34" charset="0"/>
              </a:rPr>
              <a:t>: The Community Coordinating Sergeant (CCSs) position was established in August 2010. In 2011 to date, the CCS have participated in over 1,100 meetings attended by nearly 30,000 New </a:t>
            </a:r>
            <a:r>
              <a:rPr lang="en-US" sz="2000" dirty="0" err="1">
                <a:solidFill>
                  <a:schemeClr val="tx1"/>
                </a:solidFill>
                <a:latin typeface="Arial" pitchFamily="34" charset="0"/>
                <a:cs typeface="Arial" pitchFamily="34" charset="0"/>
              </a:rPr>
              <a:t>Orleanians</a:t>
            </a:r>
            <a:r>
              <a:rPr lang="en-US" sz="2000" dirty="0">
                <a:solidFill>
                  <a:schemeClr val="tx1"/>
                </a:solidFill>
                <a:latin typeface="Arial" pitchFamily="34" charset="0"/>
                <a:cs typeface="Arial" pitchFamily="34" charset="0"/>
              </a:rPr>
              <a:t>. These meetings cover topics such as: Neighborhood Watch, Crime Prevention Through Environmental Design, Crime Stoppers, </a:t>
            </a:r>
            <a:r>
              <a:rPr lang="en-US" sz="2000" i="1" u="sng" dirty="0">
                <a:solidFill>
                  <a:schemeClr val="tx1"/>
                </a:solidFill>
                <a:latin typeface="Arial" pitchFamily="34" charset="0"/>
                <a:cs typeface="Arial" pitchFamily="34" charset="0"/>
              </a:rPr>
              <a:t>AND the critical need to report any and all crimes to the NOPD – the more information, the more effective the NOPD can be in fighting </a:t>
            </a:r>
            <a:r>
              <a:rPr lang="en-US" sz="2000" i="1" u="sng" dirty="0" smtClean="0">
                <a:solidFill>
                  <a:schemeClr val="tx1"/>
                </a:solidFill>
                <a:latin typeface="Arial" pitchFamily="34" charset="0"/>
                <a:cs typeface="Arial" pitchFamily="34" charset="0"/>
              </a:rPr>
              <a:t>crime</a:t>
            </a:r>
          </a:p>
          <a:p>
            <a:pPr lvl="1">
              <a:lnSpc>
                <a:spcPct val="80000"/>
              </a:lnSpc>
            </a:pPr>
            <a:endParaRPr lang="en-US" sz="2000" i="1" u="sng" dirty="0">
              <a:solidFill>
                <a:schemeClr val="tx1"/>
              </a:solidFill>
              <a:latin typeface="Arial" pitchFamily="34" charset="0"/>
              <a:cs typeface="Arial" pitchFamily="34" charset="0"/>
            </a:endParaRPr>
          </a:p>
          <a:p>
            <a:pPr lvl="2">
              <a:lnSpc>
                <a:spcPct val="80000"/>
              </a:lnSpc>
            </a:pPr>
            <a:r>
              <a:rPr lang="en-US" sz="2000" dirty="0">
                <a:solidFill>
                  <a:schemeClr val="tx1"/>
                </a:solidFill>
                <a:latin typeface="Arial" pitchFamily="34" charset="0"/>
                <a:cs typeface="Arial" pitchFamily="34" charset="0"/>
              </a:rPr>
              <a:t>CCS summer crime initiative included meeting an additional 16,000 New </a:t>
            </a:r>
            <a:r>
              <a:rPr lang="en-US" sz="2000" dirty="0" err="1">
                <a:solidFill>
                  <a:schemeClr val="tx1"/>
                </a:solidFill>
                <a:latin typeface="Arial" pitchFamily="34" charset="0"/>
                <a:cs typeface="Arial" pitchFamily="34" charset="0"/>
              </a:rPr>
              <a:t>Orelanians</a:t>
            </a:r>
            <a:r>
              <a:rPr lang="en-US" sz="2000" dirty="0">
                <a:solidFill>
                  <a:schemeClr val="tx1"/>
                </a:solidFill>
                <a:latin typeface="Arial" pitchFamily="34" charset="0"/>
                <a:cs typeface="Arial" pitchFamily="34" charset="0"/>
              </a:rPr>
              <a:t> at their homes and businesses</a:t>
            </a:r>
          </a:p>
          <a:p>
            <a:pPr lvl="1">
              <a:lnSpc>
                <a:spcPct val="80000"/>
              </a:lnSpc>
            </a:pPr>
            <a:endParaRPr lang="en-US" sz="2000" dirty="0" smtClean="0">
              <a:solidFill>
                <a:schemeClr val="tx1"/>
              </a:solidFill>
              <a:latin typeface="Arial" pitchFamily="34" charset="0"/>
              <a:cs typeface="Arial" pitchFamily="34" charset="0"/>
            </a:endParaRPr>
          </a:p>
          <a:p>
            <a:pPr lvl="1">
              <a:lnSpc>
                <a:spcPct val="80000"/>
              </a:lnSpc>
            </a:pPr>
            <a:r>
              <a:rPr lang="en-US" sz="2000" dirty="0" smtClean="0">
                <a:solidFill>
                  <a:schemeClr val="tx1"/>
                </a:solidFill>
                <a:latin typeface="Arial" pitchFamily="34" charset="0"/>
                <a:cs typeface="Arial" pitchFamily="34" charset="0"/>
              </a:rPr>
              <a:t>Independent </a:t>
            </a:r>
            <a:r>
              <a:rPr lang="en-US" sz="2000" dirty="0">
                <a:solidFill>
                  <a:schemeClr val="tx1"/>
                </a:solidFill>
                <a:latin typeface="Arial" pitchFamily="34" charset="0"/>
                <a:cs typeface="Arial" pitchFamily="34" charset="0"/>
              </a:rPr>
              <a:t>survey data shows that over 80% of New </a:t>
            </a:r>
            <a:r>
              <a:rPr lang="en-US" sz="2000" dirty="0" err="1">
                <a:solidFill>
                  <a:schemeClr val="tx1"/>
                </a:solidFill>
                <a:latin typeface="Arial" pitchFamily="34" charset="0"/>
                <a:cs typeface="Arial" pitchFamily="34" charset="0"/>
              </a:rPr>
              <a:t>Orleanians</a:t>
            </a:r>
            <a:r>
              <a:rPr lang="en-US" sz="2000" dirty="0">
                <a:solidFill>
                  <a:schemeClr val="tx1"/>
                </a:solidFill>
                <a:latin typeface="Arial" pitchFamily="34" charset="0"/>
                <a:cs typeface="Arial" pitchFamily="34" charset="0"/>
              </a:rPr>
              <a:t> reported known crimes in 2011 to the NOPD, significantly above the national average of 60% and improved from an estimated 60% in New Orleans in </a:t>
            </a:r>
            <a:r>
              <a:rPr lang="en-US" sz="2000" dirty="0" smtClean="0">
                <a:solidFill>
                  <a:schemeClr val="tx1"/>
                </a:solidFill>
                <a:latin typeface="Arial" pitchFamily="34" charset="0"/>
                <a:cs typeface="Arial" pitchFamily="34" charset="0"/>
              </a:rPr>
              <a:t>2009</a:t>
            </a:r>
          </a:p>
          <a:p>
            <a:pPr lvl="1">
              <a:lnSpc>
                <a:spcPct val="90000"/>
              </a:lnSpc>
            </a:pPr>
            <a:endParaRPr lang="en-US" sz="2000" dirty="0">
              <a:solidFill>
                <a:schemeClr val="tx1"/>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14</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Tree>
    <p:extLst>
      <p:ext uri="{BB962C8B-B14F-4D97-AF65-F5344CB8AC3E}">
        <p14:creationId xmlns:p14="http://schemas.microsoft.com/office/powerpoint/2010/main" val="356123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lnSpc>
                <a:spcPct val="90000"/>
              </a:lnSpc>
            </a:pPr>
            <a:endParaRPr lang="en-US" sz="110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15</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
        <p:nvSpPr>
          <p:cNvPr id="7" name="Content Placeholder 2"/>
          <p:cNvSpPr txBox="1">
            <a:spLocks/>
          </p:cNvSpPr>
          <p:nvPr/>
        </p:nvSpPr>
        <p:spPr bwMode="auto">
          <a:xfrm>
            <a:off x="304800" y="762000"/>
            <a:ext cx="8839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506882"/>
              </a:buClr>
              <a:buFont typeface="Calibri" pitchFamily="34" charset="0"/>
              <a:buChar char="●"/>
              <a:defRPr sz="30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rgbClr val="506882"/>
              </a:buClr>
              <a:buFont typeface="Calibri" pitchFamily="34" charset="0"/>
              <a:buChar char="○"/>
              <a:defRPr sz="2800">
                <a:solidFill>
                  <a:schemeClr val="tx2">
                    <a:lumMod val="85000"/>
                    <a:lumOff val="15000"/>
                  </a:schemeClr>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rgbClr val="506882"/>
              </a:buClr>
              <a:buChar char="•"/>
              <a:defRPr sz="2400">
                <a:solidFill>
                  <a:schemeClr val="tx2">
                    <a:lumMod val="65000"/>
                    <a:lumOff val="35000"/>
                  </a:schemeClr>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rgbClr val="506882"/>
              </a:buClr>
              <a:buChar char="–"/>
              <a:defRPr sz="2000">
                <a:solidFill>
                  <a:schemeClr val="tx2">
                    <a:lumMod val="50000"/>
                    <a:lumOff val="50000"/>
                  </a:schemeClr>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rgbClr val="506882"/>
              </a:buClr>
              <a:buSzPct val="100000"/>
              <a:buFont typeface="Calibri" pitchFamily="34" charset="0"/>
              <a:buChar char="▪"/>
              <a:defRPr sz="1800">
                <a:solidFill>
                  <a:schemeClr val="bg2">
                    <a:lumMod val="60000"/>
                    <a:lumOff val="40000"/>
                  </a:schemeClr>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nSpc>
                <a:spcPct val="80000"/>
              </a:lnSpc>
            </a:pPr>
            <a:r>
              <a:rPr lang="en-US" sz="2000" u="sng" dirty="0" smtClean="0">
                <a:latin typeface="Arial" pitchFamily="34" charset="0"/>
                <a:cs typeface="Arial" pitchFamily="34" charset="0"/>
              </a:rPr>
              <a:t>2) Engaging the Community (continued)</a:t>
            </a:r>
          </a:p>
          <a:p>
            <a:pPr lvl="1">
              <a:lnSpc>
                <a:spcPct val="80000"/>
              </a:lnSpc>
            </a:pPr>
            <a:endParaRPr lang="en-US" sz="2000" dirty="0" smtClean="0">
              <a:solidFill>
                <a:schemeClr val="tx1"/>
              </a:solidFill>
              <a:latin typeface="Arial" pitchFamily="34" charset="0"/>
              <a:cs typeface="Arial" pitchFamily="34" charset="0"/>
            </a:endParaRPr>
          </a:p>
          <a:p>
            <a:pPr lvl="1">
              <a:lnSpc>
                <a:spcPct val="90000"/>
              </a:lnSpc>
            </a:pPr>
            <a:r>
              <a:rPr lang="en-US" sz="2000" dirty="0" smtClean="0">
                <a:solidFill>
                  <a:schemeClr val="tx1"/>
                </a:solidFill>
                <a:latin typeface="Arial" pitchFamily="34" charset="0"/>
                <a:cs typeface="Arial" pitchFamily="34" charset="0"/>
              </a:rPr>
              <a:t>Crime Stoppers reports a 20% increase in total  calls through December 27, 2011.</a:t>
            </a:r>
          </a:p>
          <a:p>
            <a:pPr lvl="1">
              <a:lnSpc>
                <a:spcPct val="90000"/>
              </a:lnSpc>
            </a:pPr>
            <a:endParaRPr lang="en-US" sz="2000" dirty="0" smtClean="0">
              <a:solidFill>
                <a:schemeClr val="tx1"/>
              </a:solidFill>
              <a:latin typeface="Arial" pitchFamily="34" charset="0"/>
              <a:cs typeface="Arial" pitchFamily="34" charset="0"/>
            </a:endParaRPr>
          </a:p>
          <a:p>
            <a:pPr lvl="1">
              <a:lnSpc>
                <a:spcPct val="90000"/>
              </a:lnSpc>
            </a:pPr>
            <a:r>
              <a:rPr lang="en-US" sz="2000" dirty="0" smtClean="0">
                <a:solidFill>
                  <a:schemeClr val="tx1"/>
                </a:solidFill>
                <a:latin typeface="Arial" pitchFamily="34" charset="0"/>
                <a:cs typeface="Arial" pitchFamily="34" charset="0"/>
              </a:rPr>
              <a:t>Crime Stoppers reports an increase of 11% in viable NOPD lead tips for the same time period.</a:t>
            </a:r>
          </a:p>
          <a:p>
            <a:pPr lvl="1">
              <a:lnSpc>
                <a:spcPct val="90000"/>
              </a:lnSpc>
            </a:pPr>
            <a:endParaRPr lang="en-US" sz="2000" dirty="0" smtClean="0">
              <a:solidFill>
                <a:schemeClr val="tx1"/>
              </a:solidFill>
              <a:latin typeface="Arial" pitchFamily="34" charset="0"/>
              <a:cs typeface="Arial" pitchFamily="34" charset="0"/>
            </a:endParaRPr>
          </a:p>
          <a:p>
            <a:pPr lvl="1">
              <a:lnSpc>
                <a:spcPct val="90000"/>
              </a:lnSpc>
            </a:pPr>
            <a:r>
              <a:rPr lang="en-US" sz="2000" dirty="0" smtClean="0">
                <a:solidFill>
                  <a:schemeClr val="tx1"/>
                </a:solidFill>
                <a:latin typeface="Arial" pitchFamily="34" charset="0"/>
                <a:cs typeface="Arial" pitchFamily="34" charset="0"/>
              </a:rPr>
              <a:t>The NOPD will continue in 2012 to expand the role of CCS Sergeants and Quality of Life (QOL) officers in advancing initial Community Policing steps in place since August 2010</a:t>
            </a:r>
          </a:p>
          <a:p>
            <a:pPr lvl="1">
              <a:lnSpc>
                <a:spcPct val="90000"/>
              </a:lnSpc>
            </a:pPr>
            <a:endParaRPr lang="en-US" sz="2000" dirty="0" smtClean="0">
              <a:solidFill>
                <a:schemeClr val="tx1"/>
              </a:solidFill>
              <a:latin typeface="Arial" pitchFamily="34" charset="0"/>
              <a:cs typeface="Arial" pitchFamily="34" charset="0"/>
            </a:endParaRPr>
          </a:p>
          <a:p>
            <a:pPr lvl="2">
              <a:lnSpc>
                <a:spcPct val="90000"/>
              </a:lnSpc>
            </a:pPr>
            <a:r>
              <a:rPr lang="en-US" sz="2000" dirty="0" smtClean="0">
                <a:solidFill>
                  <a:schemeClr val="tx1"/>
                </a:solidFill>
                <a:latin typeface="Arial" pitchFamily="34" charset="0"/>
                <a:cs typeface="Arial" pitchFamily="34" charset="0"/>
              </a:rPr>
              <a:t>CAO </a:t>
            </a:r>
            <a:r>
              <a:rPr lang="en-US" sz="2000" dirty="0" err="1" smtClean="0">
                <a:solidFill>
                  <a:schemeClr val="tx1"/>
                </a:solidFill>
                <a:latin typeface="Arial" pitchFamily="34" charset="0"/>
                <a:cs typeface="Arial" pitchFamily="34" charset="0"/>
              </a:rPr>
              <a:t>Kopplin</a:t>
            </a:r>
            <a:r>
              <a:rPr lang="en-US" sz="2000" dirty="0" smtClean="0">
                <a:solidFill>
                  <a:schemeClr val="tx1"/>
                </a:solidFill>
                <a:latin typeface="Arial" pitchFamily="34" charset="0"/>
                <a:cs typeface="Arial" pitchFamily="34" charset="0"/>
              </a:rPr>
              <a:t> has instituted “Quality of Life Stat,” a monthly meeting with city department heads focused on getting city departments to respond more promptly and effectively to quality-of-life issues raised by officers in the field, to support the CCS Sergeants and the community’s stated needs.  This </a:t>
            </a:r>
            <a:r>
              <a:rPr lang="en-US" sz="2000" b="1" dirty="0" smtClean="0">
                <a:solidFill>
                  <a:schemeClr val="tx1"/>
                </a:solidFill>
                <a:latin typeface="Arial" pitchFamily="34" charset="0"/>
                <a:cs typeface="Arial" pitchFamily="34" charset="0"/>
              </a:rPr>
              <a:t>linkage is new and critical</a:t>
            </a:r>
            <a:r>
              <a:rPr lang="en-US" sz="2000" dirty="0" smtClean="0">
                <a:solidFill>
                  <a:schemeClr val="tx1"/>
                </a:solidFill>
                <a:latin typeface="Arial" pitchFamily="34" charset="0"/>
                <a:cs typeface="Arial" pitchFamily="34" charset="0"/>
              </a:rPr>
              <a:t> to further align the NOPD with  city government strategies to make NOLA’s neighborhoods safer</a:t>
            </a:r>
            <a:endParaRPr lang="en-US" sz="20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591440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nSpc>
                <a:spcPct val="80000"/>
              </a:lnSpc>
            </a:pPr>
            <a:r>
              <a:rPr lang="en-US" sz="2000" u="sng" dirty="0" smtClean="0">
                <a:latin typeface="Arial" pitchFamily="34" charset="0"/>
                <a:cs typeface="Arial" pitchFamily="34" charset="0"/>
              </a:rPr>
              <a:t>(</a:t>
            </a:r>
            <a:r>
              <a:rPr lang="en-US" sz="2000" u="sng" dirty="0">
                <a:latin typeface="Arial" pitchFamily="34" charset="0"/>
                <a:cs typeface="Arial" pitchFamily="34" charset="0"/>
              </a:rPr>
              <a:t>3) Improving Crime Analysis</a:t>
            </a:r>
          </a:p>
          <a:p>
            <a:pPr>
              <a:lnSpc>
                <a:spcPct val="80000"/>
              </a:lnSpc>
            </a:pPr>
            <a:endParaRPr lang="en-US" sz="2000" dirty="0" smtClean="0">
              <a:latin typeface="Arial" pitchFamily="34" charset="0"/>
              <a:cs typeface="Arial" pitchFamily="34" charset="0"/>
            </a:endParaRPr>
          </a:p>
          <a:p>
            <a:pPr>
              <a:lnSpc>
                <a:spcPct val="80000"/>
              </a:lnSpc>
            </a:pPr>
            <a:r>
              <a:rPr lang="en-US" sz="2000" dirty="0" smtClean="0">
                <a:latin typeface="Arial" pitchFamily="34" charset="0"/>
                <a:cs typeface="Arial" pitchFamily="34" charset="0"/>
              </a:rPr>
              <a:t>Completed </a:t>
            </a:r>
            <a:r>
              <a:rPr lang="en-US" sz="2000" dirty="0">
                <a:latin typeface="Arial" pitchFamily="34" charset="0"/>
                <a:cs typeface="Arial" pitchFamily="34" charset="0"/>
              </a:rPr>
              <a:t>and on-going</a:t>
            </a:r>
            <a:r>
              <a:rPr lang="en-US" sz="2000" dirty="0" smtClean="0">
                <a:latin typeface="Arial" pitchFamily="34" charset="0"/>
                <a:cs typeface="Arial" pitchFamily="34" charset="0"/>
              </a:rPr>
              <a:t>:</a:t>
            </a:r>
          </a:p>
          <a:p>
            <a:pPr>
              <a:lnSpc>
                <a:spcPct val="80000"/>
              </a:lnSpc>
            </a:pPr>
            <a:endParaRPr lang="en-US" sz="2000" dirty="0">
              <a:latin typeface="Arial" pitchFamily="34" charset="0"/>
              <a:cs typeface="Arial" pitchFamily="34" charset="0"/>
            </a:endParaRPr>
          </a:p>
          <a:p>
            <a:pPr lvl="1">
              <a:lnSpc>
                <a:spcPct val="80000"/>
              </a:lnSpc>
            </a:pPr>
            <a:r>
              <a:rPr lang="en-US" sz="2000" dirty="0">
                <a:solidFill>
                  <a:schemeClr val="tx1"/>
                </a:solidFill>
                <a:latin typeface="Arial" pitchFamily="34" charset="0"/>
                <a:cs typeface="Arial" pitchFamily="34" charset="0"/>
              </a:rPr>
              <a:t>Installation and use of </a:t>
            </a:r>
            <a:r>
              <a:rPr lang="en-US" sz="2000" i="1" dirty="0">
                <a:solidFill>
                  <a:schemeClr val="tx1"/>
                </a:solidFill>
                <a:latin typeface="Arial" pitchFamily="34" charset="0"/>
                <a:cs typeface="Arial" pitchFamily="34" charset="0"/>
              </a:rPr>
              <a:t>Omega Crime View </a:t>
            </a:r>
            <a:r>
              <a:rPr lang="en-US" sz="2000" dirty="0" smtClean="0">
                <a:solidFill>
                  <a:schemeClr val="tx1"/>
                </a:solidFill>
                <a:latin typeface="Arial" pitchFamily="34" charset="0"/>
                <a:cs typeface="Arial" pitchFamily="34" charset="0"/>
              </a:rPr>
              <a:t>– most advance crime analysis software available</a:t>
            </a:r>
          </a:p>
          <a:p>
            <a:pPr lvl="1">
              <a:lnSpc>
                <a:spcPct val="80000"/>
              </a:lnSpc>
            </a:pPr>
            <a:endParaRPr lang="en-US" sz="2000" dirty="0" smtClean="0">
              <a:solidFill>
                <a:schemeClr val="tx1"/>
              </a:solidFill>
              <a:latin typeface="Arial" pitchFamily="34" charset="0"/>
              <a:cs typeface="Arial" pitchFamily="34" charset="0"/>
            </a:endParaRPr>
          </a:p>
          <a:p>
            <a:pPr lvl="1">
              <a:lnSpc>
                <a:spcPct val="80000"/>
              </a:lnSpc>
            </a:pPr>
            <a:r>
              <a:rPr lang="en-US" sz="2000" dirty="0" smtClean="0">
                <a:solidFill>
                  <a:schemeClr val="tx1"/>
                </a:solidFill>
                <a:latin typeface="Arial" pitchFamily="34" charset="0"/>
                <a:cs typeface="Arial" pitchFamily="34" charset="0"/>
              </a:rPr>
              <a:t>Installation and use of </a:t>
            </a:r>
            <a:r>
              <a:rPr lang="en-US" sz="2000" i="1" dirty="0" err="1" smtClean="0">
                <a:solidFill>
                  <a:schemeClr val="tx1"/>
                </a:solidFill>
                <a:latin typeface="Arial" pitchFamily="34" charset="0"/>
                <a:cs typeface="Arial" pitchFamily="34" charset="0"/>
              </a:rPr>
              <a:t>CopLink</a:t>
            </a:r>
            <a:r>
              <a:rPr lang="en-US" sz="2000" dirty="0" smtClean="0">
                <a:solidFill>
                  <a:schemeClr val="tx1"/>
                </a:solidFill>
                <a:latin typeface="Arial" pitchFamily="34" charset="0"/>
                <a:cs typeface="Arial" pitchFamily="34" charset="0"/>
              </a:rPr>
              <a:t> – advanced criminal intelligence analysis tool that also links NOPD and surrounding agencies criminal intelligence data</a:t>
            </a:r>
          </a:p>
          <a:p>
            <a:pPr lvl="1">
              <a:lnSpc>
                <a:spcPct val="80000"/>
              </a:lnSpc>
            </a:pPr>
            <a:endParaRPr lang="en-US" sz="2000" dirty="0" smtClean="0">
              <a:solidFill>
                <a:schemeClr val="tx1"/>
              </a:solidFill>
              <a:latin typeface="Arial" pitchFamily="34" charset="0"/>
              <a:cs typeface="Arial" pitchFamily="34" charset="0"/>
            </a:endParaRPr>
          </a:p>
          <a:p>
            <a:pPr lvl="1">
              <a:lnSpc>
                <a:spcPct val="80000"/>
              </a:lnSpc>
            </a:pPr>
            <a:r>
              <a:rPr lang="en-US" sz="2000" dirty="0" smtClean="0">
                <a:solidFill>
                  <a:schemeClr val="tx1"/>
                </a:solidFill>
                <a:latin typeface="Arial" pitchFamily="34" charset="0"/>
                <a:cs typeface="Arial" pitchFamily="34" charset="0"/>
              </a:rPr>
              <a:t>Installation and use of </a:t>
            </a:r>
            <a:r>
              <a:rPr lang="en-US" sz="2000" i="1" dirty="0" smtClean="0">
                <a:solidFill>
                  <a:schemeClr val="tx1"/>
                </a:solidFill>
                <a:latin typeface="Arial" pitchFamily="34" charset="0"/>
                <a:cs typeface="Arial" pitchFamily="34" charset="0"/>
              </a:rPr>
              <a:t>Corona Solutions </a:t>
            </a:r>
            <a:r>
              <a:rPr lang="en-US" sz="2000" dirty="0" smtClean="0">
                <a:solidFill>
                  <a:schemeClr val="tx1"/>
                </a:solidFill>
                <a:latin typeface="Arial" pitchFamily="34" charset="0"/>
                <a:cs typeface="Arial" pitchFamily="34" charset="0"/>
              </a:rPr>
              <a:t>to scientifically align NOPD resources and demand for service</a:t>
            </a:r>
          </a:p>
          <a:p>
            <a:pPr lvl="1">
              <a:lnSpc>
                <a:spcPct val="80000"/>
              </a:lnSpc>
            </a:pPr>
            <a:endParaRPr lang="en-US" sz="2000" dirty="0" smtClean="0">
              <a:solidFill>
                <a:schemeClr val="tx1"/>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16</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Tree>
    <p:extLst>
      <p:ext uri="{BB962C8B-B14F-4D97-AF65-F5344CB8AC3E}">
        <p14:creationId xmlns:p14="http://schemas.microsoft.com/office/powerpoint/2010/main" val="1569372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609600"/>
          </a:xfrm>
        </p:spPr>
        <p:txBody>
          <a:bodyPr/>
          <a:lstStyle/>
          <a:p>
            <a:r>
              <a:rPr lang="en-US" dirty="0" smtClean="0"/>
              <a:t>Bureau of Justice Administration Comments on our 65 Point Plan</a:t>
            </a:r>
            <a:endParaRPr lang="en-US" dirty="0"/>
          </a:p>
        </p:txBody>
      </p:sp>
      <p:sp>
        <p:nvSpPr>
          <p:cNvPr id="3" name="Content Placeholder 2"/>
          <p:cNvSpPr>
            <a:spLocks noGrp="1"/>
          </p:cNvSpPr>
          <p:nvPr>
            <p:ph idx="1"/>
          </p:nvPr>
        </p:nvSpPr>
        <p:spPr>
          <a:xfrm>
            <a:off x="838200" y="2209800"/>
            <a:ext cx="7467600" cy="5257800"/>
          </a:xfrm>
        </p:spPr>
        <p:txBody>
          <a:bodyPr/>
          <a:lstStyle/>
          <a:p>
            <a:pPr marL="0" indent="0">
              <a:buNone/>
            </a:pPr>
            <a:r>
              <a:rPr lang="en-US" sz="2800" dirty="0" smtClean="0"/>
              <a:t>“</a:t>
            </a:r>
            <a:r>
              <a:rPr lang="en-US" sz="2800" i="1" dirty="0"/>
              <a:t>included the initiation and/or enhancement of a series of crime fighting efforts that have been identified as being </a:t>
            </a:r>
            <a:r>
              <a:rPr lang="en-US" sz="2800" b="1" i="1" dirty="0"/>
              <a:t>successful</a:t>
            </a:r>
            <a:r>
              <a:rPr lang="en-US" sz="2800" i="1" dirty="0"/>
              <a:t> in other cities.  Subsequent actions of the NOPD have further refined this effort and added new specificity to </a:t>
            </a:r>
            <a:r>
              <a:rPr lang="en-US" sz="2800" b="1" i="1" dirty="0"/>
              <a:t>this impressive plan</a:t>
            </a:r>
            <a:r>
              <a:rPr lang="en-US" sz="2800" i="1" dirty="0"/>
              <a:t>.” </a:t>
            </a:r>
            <a:r>
              <a:rPr lang="en-US" sz="2800" dirty="0"/>
              <a:t>(1)</a:t>
            </a: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17</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Tree>
    <p:extLst>
      <p:ext uri="{BB962C8B-B14F-4D97-AF65-F5344CB8AC3E}">
        <p14:creationId xmlns:p14="http://schemas.microsoft.com/office/powerpoint/2010/main" val="26492276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Improvements</a:t>
            </a:r>
            <a:endParaRPr lang="en-US" dirty="0"/>
          </a:p>
        </p:txBody>
      </p:sp>
      <p:sp>
        <p:nvSpPr>
          <p:cNvPr id="3" name="Content Placeholder 2"/>
          <p:cNvSpPr>
            <a:spLocks noGrp="1"/>
          </p:cNvSpPr>
          <p:nvPr>
            <p:ph idx="1"/>
          </p:nvPr>
        </p:nvSpPr>
        <p:spPr/>
        <p:txBody>
          <a:bodyPr/>
          <a:lstStyle/>
          <a:p>
            <a:endParaRPr lang="en-US" sz="2000" dirty="0" smtClean="0"/>
          </a:p>
          <a:p>
            <a:pPr lvl="1">
              <a:lnSpc>
                <a:spcPct val="80000"/>
              </a:lnSpc>
            </a:pPr>
            <a:r>
              <a:rPr lang="en-US" sz="2400" dirty="0">
                <a:solidFill>
                  <a:schemeClr val="tx1"/>
                </a:solidFill>
                <a:latin typeface="Arial" pitchFamily="34" charset="0"/>
                <a:cs typeface="Arial" pitchFamily="34" charset="0"/>
              </a:rPr>
              <a:t>NOPD’s 15 year use of weekly </a:t>
            </a:r>
            <a:r>
              <a:rPr lang="en-US" sz="2400" dirty="0" err="1">
                <a:solidFill>
                  <a:schemeClr val="tx1"/>
                </a:solidFill>
                <a:latin typeface="Arial" pitchFamily="34" charset="0"/>
                <a:cs typeface="Arial" pitchFamily="34" charset="0"/>
              </a:rPr>
              <a:t>Comstat</a:t>
            </a:r>
            <a:r>
              <a:rPr lang="en-US" sz="2400" dirty="0">
                <a:solidFill>
                  <a:schemeClr val="tx1"/>
                </a:solidFill>
                <a:latin typeface="Arial" pitchFamily="34" charset="0"/>
                <a:cs typeface="Arial" pitchFamily="34" charset="0"/>
              </a:rPr>
              <a:t> accountability meeting suspended for 9 </a:t>
            </a:r>
            <a:r>
              <a:rPr lang="en-US" sz="2400" dirty="0" smtClean="0">
                <a:solidFill>
                  <a:schemeClr val="tx1"/>
                </a:solidFill>
                <a:latin typeface="Arial" pitchFamily="34" charset="0"/>
                <a:cs typeface="Arial" pitchFamily="34" charset="0"/>
              </a:rPr>
              <a:t>weeks</a:t>
            </a:r>
          </a:p>
          <a:p>
            <a:pPr lvl="1">
              <a:lnSpc>
                <a:spcPct val="80000"/>
              </a:lnSpc>
            </a:pPr>
            <a:endParaRPr lang="en-US" sz="2000" dirty="0">
              <a:solidFill>
                <a:schemeClr val="tx1"/>
              </a:solidFill>
              <a:latin typeface="Arial" pitchFamily="34" charset="0"/>
              <a:cs typeface="Arial" pitchFamily="34" charset="0"/>
            </a:endParaRPr>
          </a:p>
          <a:p>
            <a:pPr lvl="2">
              <a:lnSpc>
                <a:spcPct val="80000"/>
              </a:lnSpc>
            </a:pPr>
            <a:r>
              <a:rPr lang="en-US" sz="2000" dirty="0">
                <a:solidFill>
                  <a:schemeClr val="tx1"/>
                </a:solidFill>
                <a:latin typeface="Arial" pitchFamily="34" charset="0"/>
                <a:cs typeface="Arial" pitchFamily="34" charset="0"/>
              </a:rPr>
              <a:t>The </a:t>
            </a:r>
            <a:r>
              <a:rPr lang="en-US" sz="2000" dirty="0" err="1">
                <a:solidFill>
                  <a:schemeClr val="tx1"/>
                </a:solidFill>
                <a:latin typeface="Arial" pitchFamily="34" charset="0"/>
                <a:cs typeface="Arial" pitchFamily="34" charset="0"/>
              </a:rPr>
              <a:t>Comstat</a:t>
            </a:r>
            <a:r>
              <a:rPr lang="en-US" sz="2000" dirty="0">
                <a:solidFill>
                  <a:schemeClr val="tx1"/>
                </a:solidFill>
                <a:latin typeface="Arial" pitchFamily="34" charset="0"/>
                <a:cs typeface="Arial" pitchFamily="34" charset="0"/>
              </a:rPr>
              <a:t> </a:t>
            </a:r>
            <a:r>
              <a:rPr lang="en-US" sz="2000" dirty="0" smtClean="0">
                <a:solidFill>
                  <a:schemeClr val="tx1"/>
                </a:solidFill>
                <a:latin typeface="Arial" pitchFamily="34" charset="0"/>
                <a:cs typeface="Arial" pitchFamily="34" charset="0"/>
              </a:rPr>
              <a:t>process</a:t>
            </a:r>
          </a:p>
          <a:p>
            <a:pPr lvl="3">
              <a:lnSpc>
                <a:spcPct val="80000"/>
              </a:lnSpc>
            </a:pPr>
            <a:r>
              <a:rPr lang="en-US" dirty="0">
                <a:solidFill>
                  <a:schemeClr val="tx1"/>
                </a:solidFill>
                <a:latin typeface="Arial" pitchFamily="34" charset="0"/>
                <a:cs typeface="Arial" pitchFamily="34" charset="0"/>
              </a:rPr>
              <a:t>H</a:t>
            </a:r>
            <a:r>
              <a:rPr lang="en-US" dirty="0" smtClean="0">
                <a:solidFill>
                  <a:schemeClr val="tx1"/>
                </a:solidFill>
                <a:latin typeface="Arial" pitchFamily="34" charset="0"/>
                <a:cs typeface="Arial" pitchFamily="34" charset="0"/>
              </a:rPr>
              <a:t>ad </a:t>
            </a:r>
            <a:r>
              <a:rPr lang="en-US" dirty="0">
                <a:solidFill>
                  <a:schemeClr val="tx1"/>
                </a:solidFill>
                <a:latin typeface="Arial" pitchFamily="34" charset="0"/>
                <a:cs typeface="Arial" pitchFamily="34" charset="0"/>
              </a:rPr>
              <a:t>not changed since its implementation in </a:t>
            </a:r>
            <a:r>
              <a:rPr lang="en-US" dirty="0" smtClean="0">
                <a:solidFill>
                  <a:schemeClr val="tx1"/>
                </a:solidFill>
                <a:latin typeface="Arial" pitchFamily="34" charset="0"/>
                <a:cs typeface="Arial" pitchFamily="34" charset="0"/>
              </a:rPr>
              <a:t>1996</a:t>
            </a:r>
          </a:p>
          <a:p>
            <a:pPr lvl="3">
              <a:lnSpc>
                <a:spcPct val="80000"/>
              </a:lnSpc>
            </a:pPr>
            <a:r>
              <a:rPr lang="en-US" dirty="0">
                <a:solidFill>
                  <a:schemeClr val="tx1"/>
                </a:solidFill>
                <a:latin typeface="Arial" pitchFamily="34" charset="0"/>
                <a:cs typeface="Arial" pitchFamily="34" charset="0"/>
              </a:rPr>
              <a:t>H</a:t>
            </a:r>
            <a:r>
              <a:rPr lang="en-US" dirty="0" smtClean="0">
                <a:solidFill>
                  <a:schemeClr val="tx1"/>
                </a:solidFill>
                <a:latin typeface="Arial" pitchFamily="34" charset="0"/>
                <a:cs typeface="Arial" pitchFamily="34" charset="0"/>
              </a:rPr>
              <a:t>as </a:t>
            </a:r>
            <a:r>
              <a:rPr lang="en-US" dirty="0">
                <a:solidFill>
                  <a:schemeClr val="tx1"/>
                </a:solidFill>
                <a:latin typeface="Arial" pitchFamily="34" charset="0"/>
                <a:cs typeface="Arial" pitchFamily="34" charset="0"/>
              </a:rPr>
              <a:t>been focused on “numbers” to the exclusion of strategies, successes, and challenges to overcome </a:t>
            </a:r>
            <a:r>
              <a:rPr lang="en-US" dirty="0" smtClean="0">
                <a:solidFill>
                  <a:schemeClr val="tx1"/>
                </a:solidFill>
                <a:latin typeface="Arial" pitchFamily="34" charset="0"/>
                <a:cs typeface="Arial" pitchFamily="34" charset="0"/>
              </a:rPr>
              <a:t>problems</a:t>
            </a:r>
          </a:p>
          <a:p>
            <a:pPr lvl="3">
              <a:lnSpc>
                <a:spcPct val="80000"/>
              </a:lnSpc>
            </a:pPr>
            <a:endParaRPr lang="en-US" dirty="0">
              <a:solidFill>
                <a:schemeClr val="tx1"/>
              </a:solidFill>
              <a:latin typeface="Arial" pitchFamily="34" charset="0"/>
              <a:cs typeface="Arial" pitchFamily="34" charset="0"/>
            </a:endParaRPr>
          </a:p>
          <a:p>
            <a:pPr lvl="2">
              <a:lnSpc>
                <a:spcPct val="80000"/>
              </a:lnSpc>
            </a:pPr>
            <a:r>
              <a:rPr lang="en-US" sz="2000" dirty="0">
                <a:solidFill>
                  <a:schemeClr val="tx1"/>
                </a:solidFill>
                <a:latin typeface="Arial" pitchFamily="34" charset="0"/>
                <a:cs typeface="Arial" pitchFamily="34" charset="0"/>
              </a:rPr>
              <a:t>Response: During 2011 NOPD command has totally re-structured the </a:t>
            </a:r>
            <a:r>
              <a:rPr lang="en-US" sz="2000" dirty="0" err="1">
                <a:solidFill>
                  <a:schemeClr val="tx1"/>
                </a:solidFill>
                <a:latin typeface="Arial" pitchFamily="34" charset="0"/>
                <a:cs typeface="Arial" pitchFamily="34" charset="0"/>
              </a:rPr>
              <a:t>Comstat</a:t>
            </a:r>
            <a:r>
              <a:rPr lang="en-US" sz="2000" dirty="0">
                <a:solidFill>
                  <a:schemeClr val="tx1"/>
                </a:solidFill>
                <a:latin typeface="Arial" pitchFamily="34" charset="0"/>
                <a:cs typeface="Arial" pitchFamily="34" charset="0"/>
              </a:rPr>
              <a:t> process with a focus on “place-based” or “hot-spot” problem identification and relentless follow up</a:t>
            </a:r>
            <a:r>
              <a:rPr lang="en-US" sz="2000" dirty="0" smtClean="0">
                <a:solidFill>
                  <a:schemeClr val="tx1"/>
                </a:solidFill>
                <a:latin typeface="Arial" pitchFamily="34" charset="0"/>
                <a:cs typeface="Arial" pitchFamily="34" charset="0"/>
              </a:rPr>
              <a:t>.</a:t>
            </a:r>
          </a:p>
          <a:p>
            <a:pPr lvl="2">
              <a:lnSpc>
                <a:spcPct val="80000"/>
              </a:lnSpc>
            </a:pPr>
            <a:endParaRPr lang="en-US" sz="2000" dirty="0">
              <a:solidFill>
                <a:schemeClr val="tx1"/>
              </a:solidFill>
              <a:latin typeface="Arial" pitchFamily="34" charset="0"/>
              <a:cs typeface="Arial" pitchFamily="34" charset="0"/>
            </a:endParaRPr>
          </a:p>
          <a:p>
            <a:pPr lvl="2">
              <a:lnSpc>
                <a:spcPct val="80000"/>
              </a:lnSpc>
            </a:pPr>
            <a:r>
              <a:rPr lang="en-US" sz="2000" dirty="0">
                <a:solidFill>
                  <a:schemeClr val="tx1"/>
                </a:solidFill>
                <a:latin typeface="Arial" pitchFamily="34" charset="0"/>
                <a:cs typeface="Arial" pitchFamily="34" charset="0"/>
              </a:rPr>
              <a:t>New </a:t>
            </a:r>
            <a:r>
              <a:rPr lang="en-US" sz="2000" dirty="0" err="1">
                <a:solidFill>
                  <a:schemeClr val="tx1"/>
                </a:solidFill>
                <a:latin typeface="Arial" pitchFamily="34" charset="0"/>
                <a:cs typeface="Arial" pitchFamily="34" charset="0"/>
              </a:rPr>
              <a:t>Comstat</a:t>
            </a:r>
            <a:r>
              <a:rPr lang="en-US" sz="2000" dirty="0">
                <a:solidFill>
                  <a:schemeClr val="tx1"/>
                </a:solidFill>
                <a:latin typeface="Arial" pitchFamily="34" charset="0"/>
                <a:cs typeface="Arial" pitchFamily="34" charset="0"/>
              </a:rPr>
              <a:t> rolls out January 20, 2012</a:t>
            </a:r>
            <a:endParaRPr lang="en-US" sz="2000" dirty="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18</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Tree>
    <p:extLst>
      <p:ext uri="{BB962C8B-B14F-4D97-AF65-F5344CB8AC3E}">
        <p14:creationId xmlns:p14="http://schemas.microsoft.com/office/powerpoint/2010/main" val="1863529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8680" y="3886200"/>
            <a:ext cx="4693920" cy="609600"/>
          </a:xfrm>
          <a:prstGeom prst="rect">
            <a:avLst/>
          </a:prstGeom>
          <a:solidFill>
            <a:srgbClr val="99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6" name="Title 1"/>
          <p:cNvSpPr>
            <a:spLocks noGrp="1"/>
          </p:cNvSpPr>
          <p:nvPr>
            <p:ph type="title"/>
          </p:nvPr>
        </p:nvSpPr>
        <p:spPr>
          <a:xfrm>
            <a:off x="152400" y="0"/>
            <a:ext cx="8839200" cy="1143000"/>
          </a:xfrm>
        </p:spPr>
        <p:txBody>
          <a:bodyPr>
            <a:noAutofit/>
          </a:bodyPr>
          <a:lstStyle/>
          <a:p>
            <a:r>
              <a:rPr lang="en-US" sz="4000" dirty="0"/>
              <a:t>Crime-Fighting Strategy</a:t>
            </a:r>
          </a:p>
        </p:txBody>
      </p:sp>
      <p:sp>
        <p:nvSpPr>
          <p:cNvPr id="7" name="Slide Number Placeholder 6"/>
          <p:cNvSpPr txBox="1">
            <a:spLocks/>
          </p:cNvSpPr>
          <p:nvPr/>
        </p:nvSpPr>
        <p:spPr>
          <a:xfrm>
            <a:off x="9525" y="6454232"/>
            <a:ext cx="1143000" cy="366822"/>
          </a:xfrm>
          <a:prstGeom prst="rect">
            <a:avLst/>
          </a:prstGeom>
        </p:spPr>
        <p:txBody>
          <a:bodyPr anchor="b"/>
          <a:lstStyle>
            <a:defPPr>
              <a:defRPr lang="en-US"/>
            </a:defPPr>
            <a:lvl1pPr algn="r" rtl="0" fontAlgn="base">
              <a:spcBef>
                <a:spcPct val="0"/>
              </a:spcBef>
              <a:spcAft>
                <a:spcPct val="0"/>
              </a:spcAft>
              <a:defRPr sz="1200" b="1" kern="1200">
                <a:solidFill>
                  <a:schemeClr val="bg1">
                    <a:lumMod val="25000"/>
                  </a:schemeClr>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fld id="{1C81DCE1-3ECE-4CC1-87A0-D57A6A3502EE}" type="slidenum">
              <a:rPr lang="en-US" smtClean="0"/>
              <a:pPr algn="l"/>
              <a:t>19</a:t>
            </a:fld>
            <a:endParaRPr lang="en-US" dirty="0"/>
          </a:p>
        </p:txBody>
      </p:sp>
      <p:sp>
        <p:nvSpPr>
          <p:cNvPr id="8" name="Text Placeholder 3"/>
          <p:cNvSpPr>
            <a:spLocks noGrp="1"/>
          </p:cNvSpPr>
          <p:nvPr>
            <p:ph type="body" sz="quarter" idx="11"/>
          </p:nvPr>
        </p:nvSpPr>
        <p:spPr>
          <a:xfrm>
            <a:off x="4953000" y="6343650"/>
            <a:ext cx="4057650" cy="361950"/>
          </a:xfrm>
        </p:spPr>
        <p:txBody>
          <a:bodyPr>
            <a:normAutofit/>
          </a:bodyPr>
          <a:lstStyle/>
          <a:p>
            <a:pPr algn="ctr"/>
            <a:r>
              <a:rPr lang="en-US" dirty="0" smtClean="0"/>
              <a:t>Police Department</a:t>
            </a:r>
            <a:endParaRPr lang="en-US" dirty="0"/>
          </a:p>
        </p:txBody>
      </p:sp>
      <p:sp>
        <p:nvSpPr>
          <p:cNvPr id="10" name="Source"/>
          <p:cNvSpPr>
            <a:spLocks noGrp="1"/>
          </p:cNvSpPr>
          <p:nvPr/>
        </p:nvSpPr>
        <p:spPr bwMode="auto">
          <a:xfrm>
            <a:off x="868680" y="1524000"/>
            <a:ext cx="7406640" cy="3510832"/>
          </a:xfrm>
          <a:prstGeom prst="rect">
            <a:avLst/>
          </a:prstGeom>
          <a:noFill/>
          <a:ln w="9525">
            <a:noFill/>
            <a:miter lim="800000"/>
            <a:headEnd/>
            <a:tailEnd/>
          </a:ln>
          <a:effectLst/>
        </p:spPr>
        <p:txBody>
          <a:bodyPr vert="horz" wrap="square" lIns="46799" tIns="46799" rIns="46799" bIns="46799" numCol="1" anchor="t" anchorCtr="0" compatLnSpc="1">
            <a:prstTxWarp prst="textNoShape">
              <a:avLst/>
            </a:prstTxWarp>
            <a:spAutoFit/>
          </a:bodyPr>
          <a:lstStyle>
            <a:lvl1pPr marL="173038" indent="-173038" algn="l" defTabSz="981075" rtl="0" eaLnBrk="0" fontAlgn="base" hangingPunct="0">
              <a:spcBef>
                <a:spcPct val="40000"/>
              </a:spcBef>
              <a:spcAft>
                <a:spcPct val="0"/>
              </a:spcAft>
              <a:buClr>
                <a:schemeClr val="tx1"/>
              </a:buClr>
              <a:buFont typeface="Verdana" pitchFamily="34" charset="0"/>
              <a:buChar char="•"/>
              <a:defRPr sz="1600">
                <a:solidFill>
                  <a:schemeClr val="tx1"/>
                </a:solidFill>
                <a:latin typeface="Verdana" pitchFamily="34" charset="0"/>
                <a:ea typeface="+mn-ea"/>
                <a:cs typeface="+mn-cs"/>
              </a:defRPr>
            </a:lvl1pPr>
            <a:lvl2pPr marL="447675" indent="-80963" algn="l" defTabSz="981075" rtl="0" eaLnBrk="0" fontAlgn="base" hangingPunct="0">
              <a:spcBef>
                <a:spcPct val="20000"/>
              </a:spcBef>
              <a:spcAft>
                <a:spcPct val="0"/>
              </a:spcAft>
              <a:buClr>
                <a:schemeClr val="tx1"/>
              </a:buClr>
              <a:buChar char="-"/>
              <a:defRPr sz="1400">
                <a:solidFill>
                  <a:schemeClr val="tx1"/>
                </a:solidFill>
                <a:latin typeface="Verdana" pitchFamily="34" charset="0"/>
              </a:defRPr>
            </a:lvl2pPr>
            <a:lvl3pPr marL="812800" indent="-200025" algn="l" defTabSz="981075" rtl="0" eaLnBrk="0" fontAlgn="base" hangingPunct="0">
              <a:spcBef>
                <a:spcPct val="20000"/>
              </a:spcBef>
              <a:spcAft>
                <a:spcPct val="0"/>
              </a:spcAft>
              <a:buClr>
                <a:schemeClr val="tx1"/>
              </a:buClr>
              <a:buFont typeface="Marlett" pitchFamily="2" charset="2"/>
              <a:buChar char="8"/>
              <a:defRPr sz="1400">
                <a:solidFill>
                  <a:schemeClr val="tx1"/>
                </a:solidFill>
                <a:latin typeface="Verdana" pitchFamily="34" charset="0"/>
              </a:defRPr>
            </a:lvl3pPr>
            <a:lvl4pPr marL="1144588" indent="-206375" algn="l" defTabSz="981075" rtl="0" eaLnBrk="0" fontAlgn="base" hangingPunct="0">
              <a:spcBef>
                <a:spcPct val="20000"/>
              </a:spcBef>
              <a:spcAft>
                <a:spcPct val="0"/>
              </a:spcAft>
              <a:buClr>
                <a:schemeClr val="tx1"/>
              </a:buClr>
              <a:buChar char="-"/>
              <a:defRPr sz="14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Laser Focus on Hotspots</a:t>
            </a:r>
          </a:p>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Leverage All Resources</a:t>
            </a:r>
          </a:p>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Develop Professional Workforce</a:t>
            </a:r>
          </a:p>
          <a:p>
            <a:pPr>
              <a:buClr>
                <a:srgbClr val="000000"/>
              </a:buClr>
            </a:pPr>
            <a:endParaRPr lang="en-US" sz="1200" dirty="0" smtClean="0">
              <a:solidFill>
                <a:srgbClr val="000000"/>
              </a:solidFill>
              <a:latin typeface="+mn-lt"/>
            </a:endParaRPr>
          </a:p>
          <a:p>
            <a:pPr lvl="2"/>
            <a:endParaRPr lang="en-US" sz="1600" dirty="0">
              <a:solidFill>
                <a:srgbClr val="000000"/>
              </a:solidFill>
              <a:latin typeface="+mn-lt"/>
            </a:endParaRPr>
          </a:p>
        </p:txBody>
      </p:sp>
    </p:spTree>
    <p:extLst>
      <p:ext uri="{BB962C8B-B14F-4D97-AF65-F5344CB8AC3E}">
        <p14:creationId xmlns:p14="http://schemas.microsoft.com/office/powerpoint/2010/main" val="1420264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96290" y="1943100"/>
            <a:ext cx="3699510" cy="609600"/>
          </a:xfrm>
          <a:prstGeom prst="rect">
            <a:avLst/>
          </a:prstGeom>
          <a:solidFill>
            <a:srgbClr val="99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6" name="Title 1"/>
          <p:cNvSpPr>
            <a:spLocks noGrp="1"/>
          </p:cNvSpPr>
          <p:nvPr>
            <p:ph type="title"/>
          </p:nvPr>
        </p:nvSpPr>
        <p:spPr>
          <a:xfrm>
            <a:off x="152400" y="0"/>
            <a:ext cx="8839200" cy="1143000"/>
          </a:xfrm>
        </p:spPr>
        <p:txBody>
          <a:bodyPr>
            <a:noAutofit/>
          </a:bodyPr>
          <a:lstStyle/>
          <a:p>
            <a:r>
              <a:rPr lang="en-US" sz="4000" dirty="0"/>
              <a:t>Crime-Fighting Strategy</a:t>
            </a:r>
          </a:p>
        </p:txBody>
      </p:sp>
      <p:sp>
        <p:nvSpPr>
          <p:cNvPr id="7" name="Slide Number Placeholder 6"/>
          <p:cNvSpPr txBox="1">
            <a:spLocks/>
          </p:cNvSpPr>
          <p:nvPr/>
        </p:nvSpPr>
        <p:spPr>
          <a:xfrm>
            <a:off x="9525" y="6454232"/>
            <a:ext cx="1143000" cy="366822"/>
          </a:xfrm>
          <a:prstGeom prst="rect">
            <a:avLst/>
          </a:prstGeom>
        </p:spPr>
        <p:txBody>
          <a:bodyPr anchor="b"/>
          <a:lstStyle>
            <a:defPPr>
              <a:defRPr lang="en-US"/>
            </a:defPPr>
            <a:lvl1pPr algn="r" rtl="0" fontAlgn="base">
              <a:spcBef>
                <a:spcPct val="0"/>
              </a:spcBef>
              <a:spcAft>
                <a:spcPct val="0"/>
              </a:spcAft>
              <a:defRPr sz="1200" b="1" kern="1200">
                <a:solidFill>
                  <a:schemeClr val="bg1">
                    <a:lumMod val="25000"/>
                  </a:schemeClr>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fld id="{1C81DCE1-3ECE-4CC1-87A0-D57A6A3502EE}" type="slidenum">
              <a:rPr lang="en-US" smtClean="0"/>
              <a:pPr algn="l"/>
              <a:t>2</a:t>
            </a:fld>
            <a:endParaRPr lang="en-US" dirty="0"/>
          </a:p>
        </p:txBody>
      </p:sp>
      <p:sp>
        <p:nvSpPr>
          <p:cNvPr id="8" name="Text Placeholder 3"/>
          <p:cNvSpPr>
            <a:spLocks noGrp="1"/>
          </p:cNvSpPr>
          <p:nvPr>
            <p:ph type="body" sz="quarter" idx="11"/>
          </p:nvPr>
        </p:nvSpPr>
        <p:spPr>
          <a:xfrm>
            <a:off x="4953000" y="6343650"/>
            <a:ext cx="4057650" cy="361950"/>
          </a:xfrm>
        </p:spPr>
        <p:txBody>
          <a:bodyPr>
            <a:normAutofit/>
          </a:bodyPr>
          <a:lstStyle/>
          <a:p>
            <a:pPr algn="ctr"/>
            <a:r>
              <a:rPr lang="en-US" dirty="0" smtClean="0"/>
              <a:t>Police Department</a:t>
            </a:r>
            <a:endParaRPr lang="en-US" dirty="0"/>
          </a:p>
        </p:txBody>
      </p:sp>
      <p:sp>
        <p:nvSpPr>
          <p:cNvPr id="10" name="Source"/>
          <p:cNvSpPr>
            <a:spLocks noGrp="1"/>
          </p:cNvSpPr>
          <p:nvPr/>
        </p:nvSpPr>
        <p:spPr bwMode="auto">
          <a:xfrm>
            <a:off x="868680" y="1524000"/>
            <a:ext cx="7406640" cy="3510832"/>
          </a:xfrm>
          <a:prstGeom prst="rect">
            <a:avLst/>
          </a:prstGeom>
          <a:noFill/>
          <a:ln w="9525">
            <a:noFill/>
            <a:miter lim="800000"/>
            <a:headEnd/>
            <a:tailEnd/>
          </a:ln>
          <a:effectLst/>
        </p:spPr>
        <p:txBody>
          <a:bodyPr vert="horz" wrap="square" lIns="46799" tIns="46799" rIns="46799" bIns="46799" numCol="1" anchor="t" anchorCtr="0" compatLnSpc="1">
            <a:prstTxWarp prst="textNoShape">
              <a:avLst/>
            </a:prstTxWarp>
            <a:spAutoFit/>
          </a:bodyPr>
          <a:lstStyle>
            <a:lvl1pPr marL="173038" indent="-173038" algn="l" defTabSz="981075" rtl="0" eaLnBrk="0" fontAlgn="base" hangingPunct="0">
              <a:spcBef>
                <a:spcPct val="40000"/>
              </a:spcBef>
              <a:spcAft>
                <a:spcPct val="0"/>
              </a:spcAft>
              <a:buClr>
                <a:schemeClr val="tx1"/>
              </a:buClr>
              <a:buFont typeface="Verdana" pitchFamily="34" charset="0"/>
              <a:buChar char="•"/>
              <a:defRPr sz="1600">
                <a:solidFill>
                  <a:schemeClr val="tx1"/>
                </a:solidFill>
                <a:latin typeface="Verdana" pitchFamily="34" charset="0"/>
                <a:ea typeface="+mn-ea"/>
                <a:cs typeface="+mn-cs"/>
              </a:defRPr>
            </a:lvl1pPr>
            <a:lvl2pPr marL="447675" indent="-80963" algn="l" defTabSz="981075" rtl="0" eaLnBrk="0" fontAlgn="base" hangingPunct="0">
              <a:spcBef>
                <a:spcPct val="20000"/>
              </a:spcBef>
              <a:spcAft>
                <a:spcPct val="0"/>
              </a:spcAft>
              <a:buClr>
                <a:schemeClr val="tx1"/>
              </a:buClr>
              <a:buChar char="-"/>
              <a:defRPr sz="1400">
                <a:solidFill>
                  <a:schemeClr val="tx1"/>
                </a:solidFill>
                <a:latin typeface="Verdana" pitchFamily="34" charset="0"/>
              </a:defRPr>
            </a:lvl2pPr>
            <a:lvl3pPr marL="812800" indent="-200025" algn="l" defTabSz="981075" rtl="0" eaLnBrk="0" fontAlgn="base" hangingPunct="0">
              <a:spcBef>
                <a:spcPct val="20000"/>
              </a:spcBef>
              <a:spcAft>
                <a:spcPct val="0"/>
              </a:spcAft>
              <a:buClr>
                <a:schemeClr val="tx1"/>
              </a:buClr>
              <a:buFont typeface="Marlett" pitchFamily="2" charset="2"/>
              <a:buChar char="8"/>
              <a:defRPr sz="1400">
                <a:solidFill>
                  <a:schemeClr val="tx1"/>
                </a:solidFill>
                <a:latin typeface="Verdana" pitchFamily="34" charset="0"/>
              </a:defRPr>
            </a:lvl3pPr>
            <a:lvl4pPr marL="1144588" indent="-206375" algn="l" defTabSz="981075" rtl="0" eaLnBrk="0" fontAlgn="base" hangingPunct="0">
              <a:spcBef>
                <a:spcPct val="20000"/>
              </a:spcBef>
              <a:spcAft>
                <a:spcPct val="0"/>
              </a:spcAft>
              <a:buClr>
                <a:schemeClr val="tx1"/>
              </a:buClr>
              <a:buChar char="-"/>
              <a:defRPr sz="14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Laser Focus on Hotspots</a:t>
            </a:r>
          </a:p>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Leverage All Resources</a:t>
            </a:r>
          </a:p>
          <a:p>
            <a:pPr>
              <a:buClr>
                <a:srgbClr val="000000"/>
              </a:buClr>
            </a:pPr>
            <a:endParaRPr lang="en-US" sz="1800" dirty="0" smtClean="0">
              <a:solidFill>
                <a:srgbClr val="000000"/>
              </a:solidFill>
              <a:latin typeface="+mn-lt"/>
            </a:endParaRPr>
          </a:p>
          <a:p>
            <a:pPr marL="0" indent="0">
              <a:buClr>
                <a:srgbClr val="000000"/>
              </a:buClr>
              <a:buNone/>
            </a:pPr>
            <a:r>
              <a:rPr lang="en-US" sz="2800" dirty="0" smtClean="0">
                <a:solidFill>
                  <a:srgbClr val="000000"/>
                </a:solidFill>
                <a:latin typeface="+mn-lt"/>
              </a:rPr>
              <a:t>Develop Professional Workforce</a:t>
            </a:r>
          </a:p>
          <a:p>
            <a:pPr>
              <a:buClr>
                <a:srgbClr val="000000"/>
              </a:buClr>
            </a:pPr>
            <a:endParaRPr lang="en-US" sz="1200" dirty="0" smtClean="0">
              <a:solidFill>
                <a:srgbClr val="000000"/>
              </a:solidFill>
              <a:latin typeface="+mn-lt"/>
            </a:endParaRPr>
          </a:p>
          <a:p>
            <a:pPr lvl="2"/>
            <a:endParaRPr lang="en-US" sz="1600" dirty="0">
              <a:solidFill>
                <a:srgbClr val="000000"/>
              </a:solidFill>
              <a:latin typeface="+mn-lt"/>
            </a:endParaRPr>
          </a:p>
        </p:txBody>
      </p:sp>
    </p:spTree>
    <p:extLst>
      <p:ext uri="{BB962C8B-B14F-4D97-AF65-F5344CB8AC3E}">
        <p14:creationId xmlns:p14="http://schemas.microsoft.com/office/powerpoint/2010/main" val="274276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dirty="0"/>
              <a:t>Develop Professional Workforce</a:t>
            </a:r>
            <a:endParaRPr lang="en-US" dirty="0" smtClean="0"/>
          </a:p>
        </p:txBody>
      </p:sp>
      <p:sp>
        <p:nvSpPr>
          <p:cNvPr id="30722" name="Content Placeholder 2"/>
          <p:cNvSpPr>
            <a:spLocks noGrp="1"/>
          </p:cNvSpPr>
          <p:nvPr>
            <p:ph idx="1"/>
          </p:nvPr>
        </p:nvSpPr>
        <p:spPr>
          <a:xfrm>
            <a:off x="457200" y="838200"/>
            <a:ext cx="8229600" cy="5257800"/>
          </a:xfrm>
        </p:spPr>
        <p:txBody>
          <a:bodyPr/>
          <a:lstStyle/>
          <a:p>
            <a:pPr eaLnBrk="1" hangingPunct="1">
              <a:lnSpc>
                <a:spcPct val="80000"/>
              </a:lnSpc>
            </a:pPr>
            <a:r>
              <a:rPr lang="en-US" sz="2200" dirty="0" smtClean="0"/>
              <a:t>Hire first class of 30 Recruits January 2012</a:t>
            </a:r>
          </a:p>
          <a:p>
            <a:pPr eaLnBrk="1" hangingPunct="1">
              <a:lnSpc>
                <a:spcPct val="80000"/>
              </a:lnSpc>
            </a:pPr>
            <a:endParaRPr lang="en-US" sz="2200" dirty="0" smtClean="0"/>
          </a:p>
          <a:p>
            <a:pPr lvl="1" eaLnBrk="1" hangingPunct="1">
              <a:lnSpc>
                <a:spcPct val="80000"/>
              </a:lnSpc>
            </a:pPr>
            <a:r>
              <a:rPr lang="en-US" sz="2000" dirty="0" smtClean="0">
                <a:solidFill>
                  <a:schemeClr val="tx1"/>
                </a:solidFill>
              </a:rPr>
              <a:t>Utilizing overhauled Academy Curricula consistent with recent DoJ Community Oriented Policing Services Office recommendations</a:t>
            </a:r>
          </a:p>
          <a:p>
            <a:pPr lvl="2" eaLnBrk="1" hangingPunct="1">
              <a:lnSpc>
                <a:spcPct val="80000"/>
              </a:lnSpc>
            </a:pPr>
            <a:r>
              <a:rPr lang="en-US" sz="1600" dirty="0" smtClean="0">
                <a:solidFill>
                  <a:schemeClr val="tx1"/>
                </a:solidFill>
              </a:rPr>
              <a:t>New Academy Curricula is 803 hours of instruction up from 596 hours</a:t>
            </a:r>
          </a:p>
          <a:p>
            <a:pPr lvl="1" eaLnBrk="1" hangingPunct="1">
              <a:lnSpc>
                <a:spcPct val="80000"/>
              </a:lnSpc>
            </a:pPr>
            <a:endParaRPr lang="en-US" sz="2000" dirty="0" smtClean="0">
              <a:solidFill>
                <a:schemeClr val="tx1"/>
              </a:solidFill>
            </a:endParaRPr>
          </a:p>
          <a:p>
            <a:pPr lvl="1" eaLnBrk="1" hangingPunct="1">
              <a:lnSpc>
                <a:spcPct val="80000"/>
              </a:lnSpc>
            </a:pPr>
            <a:r>
              <a:rPr lang="en-US" sz="2000" dirty="0" smtClean="0">
                <a:solidFill>
                  <a:schemeClr val="tx1"/>
                </a:solidFill>
              </a:rPr>
              <a:t>NOPD’s receipt of a DoJ COPS hiring grant allows for hiring 16 new officers</a:t>
            </a:r>
          </a:p>
          <a:p>
            <a:pPr lvl="1" eaLnBrk="1" hangingPunct="1">
              <a:lnSpc>
                <a:spcPct val="80000"/>
              </a:lnSpc>
            </a:pPr>
            <a:endParaRPr lang="en-US" sz="2000" dirty="0" smtClean="0">
              <a:solidFill>
                <a:schemeClr val="tx1"/>
              </a:solidFill>
            </a:endParaRPr>
          </a:p>
          <a:p>
            <a:pPr lvl="1" eaLnBrk="1" hangingPunct="1">
              <a:lnSpc>
                <a:spcPct val="80000"/>
              </a:lnSpc>
            </a:pPr>
            <a:r>
              <a:rPr lang="en-US" sz="2000" dirty="0" smtClean="0">
                <a:solidFill>
                  <a:schemeClr val="tx1"/>
                </a:solidFill>
              </a:rPr>
              <a:t>These 16 new officers will allow the NOPD to add an equal number of new Homicide Detectives which will be completed in January 2012</a:t>
            </a:r>
          </a:p>
          <a:p>
            <a:pPr lvl="2" eaLnBrk="1" hangingPunct="1">
              <a:lnSpc>
                <a:spcPct val="80000"/>
              </a:lnSpc>
            </a:pPr>
            <a:r>
              <a:rPr lang="en-US" sz="1600" dirty="0" smtClean="0">
                <a:solidFill>
                  <a:schemeClr val="tx1"/>
                </a:solidFill>
              </a:rPr>
              <a:t>This will bring Homicide Unit staffing to 32 detectives, meeting BJA recommendation</a:t>
            </a:r>
          </a:p>
          <a:p>
            <a:pPr lvl="2" eaLnBrk="1" hangingPunct="1">
              <a:lnSpc>
                <a:spcPct val="80000"/>
              </a:lnSpc>
            </a:pPr>
            <a:r>
              <a:rPr lang="en-US" sz="1600" dirty="0" smtClean="0">
                <a:solidFill>
                  <a:schemeClr val="tx1"/>
                </a:solidFill>
              </a:rPr>
              <a:t>The NOPD is planning a “Community Policing” approach for the Homicide Unit which was key to receiving this grant</a:t>
            </a:r>
          </a:p>
          <a:p>
            <a:pPr lvl="2" eaLnBrk="1" hangingPunct="1">
              <a:lnSpc>
                <a:spcPct val="80000"/>
              </a:lnSpc>
            </a:pPr>
            <a:r>
              <a:rPr lang="en-US" sz="1600" dirty="0" smtClean="0">
                <a:solidFill>
                  <a:schemeClr val="tx1"/>
                </a:solidFill>
              </a:rPr>
              <a:t>The NOPD will incorporate Homicide Detectives into neighborhood groups using our CCS Sergeants, </a:t>
            </a:r>
            <a:r>
              <a:rPr lang="en-US" sz="1600" i="1" dirty="0" smtClean="0">
                <a:solidFill>
                  <a:schemeClr val="tx1"/>
                </a:solidFill>
              </a:rPr>
              <a:t>before</a:t>
            </a:r>
            <a:r>
              <a:rPr lang="en-US" sz="1600" dirty="0" smtClean="0">
                <a:solidFill>
                  <a:schemeClr val="tx1"/>
                </a:solidFill>
              </a:rPr>
              <a:t> homicides occur, to build confidence, cooperation and knowledge of how Homicides in New Orleans occur and what is needed to make an arrest</a:t>
            </a:r>
          </a:p>
          <a:p>
            <a:pPr eaLnBrk="1" hangingPunct="1">
              <a:lnSpc>
                <a:spcPct val="80000"/>
              </a:lnSpc>
            </a:pPr>
            <a:endParaRPr lang="en-US" sz="2200" dirty="0" smtClean="0"/>
          </a:p>
        </p:txBody>
      </p:sp>
      <p:sp>
        <p:nvSpPr>
          <p:cNvPr id="4" name="Slide Number Placeholder 3"/>
          <p:cNvSpPr>
            <a:spLocks noGrp="1"/>
          </p:cNvSpPr>
          <p:nvPr>
            <p:ph type="sldNum" sz="quarter" idx="12"/>
          </p:nvPr>
        </p:nvSpPr>
        <p:spPr/>
        <p:txBody>
          <a:bodyPr/>
          <a:lstStyle/>
          <a:p>
            <a:pPr>
              <a:defRPr/>
            </a:pPr>
            <a:fld id="{B72DCFE5-A5B6-4ABB-934F-B4F708EE7F9B}" type="slidenum">
              <a:rPr lang="en-US"/>
              <a:pPr>
                <a:defRPr/>
              </a:pPr>
              <a:t>20</a:t>
            </a:fld>
            <a:endParaRPr lang="en-US" dirty="0"/>
          </a:p>
        </p:txBody>
      </p:sp>
    </p:spTree>
    <p:extLst>
      <p:ext uri="{BB962C8B-B14F-4D97-AF65-F5344CB8AC3E}">
        <p14:creationId xmlns:p14="http://schemas.microsoft.com/office/powerpoint/2010/main" val="384271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 Professional Workforce</a:t>
            </a:r>
          </a:p>
        </p:txBody>
      </p:sp>
      <p:sp>
        <p:nvSpPr>
          <p:cNvPr id="3" name="Content Placeholder 2"/>
          <p:cNvSpPr>
            <a:spLocks noGrp="1"/>
          </p:cNvSpPr>
          <p:nvPr>
            <p:ph idx="1"/>
          </p:nvPr>
        </p:nvSpPr>
        <p:spPr/>
        <p:txBody>
          <a:bodyPr/>
          <a:lstStyle/>
          <a:p>
            <a:r>
              <a:rPr lang="en-US" sz="2200" dirty="0"/>
              <a:t>Install the </a:t>
            </a:r>
            <a:r>
              <a:rPr lang="en-US" sz="2200" dirty="0" err="1"/>
              <a:t>Lexipol</a:t>
            </a:r>
            <a:r>
              <a:rPr lang="en-US" sz="2200" dirty="0"/>
              <a:t> Policy manual	</a:t>
            </a:r>
          </a:p>
          <a:p>
            <a:pPr lvl="1"/>
            <a:r>
              <a:rPr lang="en-US" sz="1800" dirty="0">
                <a:solidFill>
                  <a:schemeClr val="tx1"/>
                </a:solidFill>
              </a:rPr>
              <a:t>21</a:t>
            </a:r>
            <a:r>
              <a:rPr lang="en-US" sz="1800" baseline="30000" dirty="0">
                <a:solidFill>
                  <a:schemeClr val="tx1"/>
                </a:solidFill>
              </a:rPr>
              <a:t>st</a:t>
            </a:r>
            <a:r>
              <a:rPr lang="en-US" sz="1800" dirty="0">
                <a:solidFill>
                  <a:schemeClr val="tx1"/>
                </a:solidFill>
              </a:rPr>
              <a:t> century electronic policy manual delivery system that uses adult learning principles to educate employees vs. memorization</a:t>
            </a:r>
          </a:p>
          <a:p>
            <a:pPr lvl="1"/>
            <a:r>
              <a:rPr lang="en-US" sz="1800" dirty="0">
                <a:solidFill>
                  <a:schemeClr val="tx1"/>
                </a:solidFill>
              </a:rPr>
              <a:t>Provides a six minute per day “Daily Training Bulletin” (DTB) with a test that all employees must successfully pass each day  </a:t>
            </a:r>
          </a:p>
          <a:p>
            <a:pPr lvl="1"/>
            <a:r>
              <a:rPr lang="en-US" sz="1800" dirty="0">
                <a:solidFill>
                  <a:schemeClr val="tx1"/>
                </a:solidFill>
              </a:rPr>
              <a:t>DTB’s reinforce critical policies and understanding of how to apply policy </a:t>
            </a:r>
          </a:p>
          <a:p>
            <a:pPr lvl="1"/>
            <a:r>
              <a:rPr lang="en-US" sz="1800" dirty="0">
                <a:solidFill>
                  <a:schemeClr val="tx1"/>
                </a:solidFill>
              </a:rPr>
              <a:t>DTB’s can be tailored as circumstances dictate</a:t>
            </a:r>
          </a:p>
          <a:p>
            <a:pPr lvl="1"/>
            <a:r>
              <a:rPr lang="en-US" sz="1800" dirty="0">
                <a:solidFill>
                  <a:schemeClr val="tx1"/>
                </a:solidFill>
              </a:rPr>
              <a:t>DTB’s ensure that our employees have the most up-to-date and current policies at their fingertips to advance their professionalism, confidence and morale</a:t>
            </a:r>
          </a:p>
          <a:p>
            <a:pPr>
              <a:lnSpc>
                <a:spcPct val="80000"/>
              </a:lnSpc>
            </a:pPr>
            <a:endParaRPr lang="en-US" sz="2200" dirty="0" smtClean="0"/>
          </a:p>
          <a:p>
            <a:pPr>
              <a:lnSpc>
                <a:spcPct val="80000"/>
              </a:lnSpc>
            </a:pPr>
            <a:r>
              <a:rPr lang="en-US" sz="2200" dirty="0" smtClean="0"/>
              <a:t>Promote </a:t>
            </a:r>
            <a:r>
              <a:rPr lang="en-US" sz="2200" dirty="0"/>
              <a:t>critically needed Sergeant and Lieutenant vacancies</a:t>
            </a:r>
          </a:p>
          <a:p>
            <a:pPr>
              <a:lnSpc>
                <a:spcPct val="80000"/>
              </a:lnSpc>
            </a:pPr>
            <a:endParaRPr lang="en-US" sz="2200" dirty="0" smtClean="0"/>
          </a:p>
          <a:p>
            <a:pPr>
              <a:lnSpc>
                <a:spcPct val="80000"/>
              </a:lnSpc>
            </a:pPr>
            <a:r>
              <a:rPr lang="en-US" sz="2200" dirty="0" smtClean="0"/>
              <a:t>Re-establish </a:t>
            </a:r>
            <a:r>
              <a:rPr lang="en-US" sz="2200" dirty="0"/>
              <a:t>registers for Police Officer II, III, and IV promotional opportunities</a:t>
            </a:r>
          </a:p>
          <a:p>
            <a:pPr lvl="1">
              <a:lnSpc>
                <a:spcPct val="80000"/>
              </a:lnSpc>
            </a:pPr>
            <a:r>
              <a:rPr lang="en-US" sz="2000" dirty="0" smtClean="0">
                <a:solidFill>
                  <a:schemeClr val="tx1"/>
                </a:solidFill>
              </a:rPr>
              <a:t>Partner </a:t>
            </a:r>
            <a:r>
              <a:rPr lang="en-US" sz="2000" dirty="0">
                <a:solidFill>
                  <a:schemeClr val="tx1"/>
                </a:solidFill>
              </a:rPr>
              <a:t>with the Fraternal Order of Police to provide required training modules in an internet-based, college-accredited format</a:t>
            </a:r>
          </a:p>
        </p:txBody>
      </p:sp>
      <p:sp>
        <p:nvSpPr>
          <p:cNvPr id="4" name="Slide Number Placeholder 3"/>
          <p:cNvSpPr>
            <a:spLocks noGrp="1"/>
          </p:cNvSpPr>
          <p:nvPr>
            <p:ph type="sldNum" sz="quarter" idx="10"/>
          </p:nvPr>
        </p:nvSpPr>
        <p:spPr/>
        <p:txBody>
          <a:bodyPr/>
          <a:lstStyle/>
          <a:p>
            <a:fld id="{D356C990-38BE-49A6-9A5F-710B17C0F61E}" type="slidenum">
              <a:rPr lang="en-US" smtClean="0"/>
              <a:pPr/>
              <a:t>21</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Tree>
    <p:extLst>
      <p:ext uri="{BB962C8B-B14F-4D97-AF65-F5344CB8AC3E}">
        <p14:creationId xmlns:p14="http://schemas.microsoft.com/office/powerpoint/2010/main" val="4115959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457200"/>
          </a:xfrm>
        </p:spPr>
        <p:txBody>
          <a:bodyPr>
            <a:noAutofit/>
          </a:bodyPr>
          <a:lstStyle/>
          <a:p>
            <a:r>
              <a:rPr lang="en-US" sz="3200" dirty="0" smtClean="0"/>
              <a:t>Strategy Review</a:t>
            </a:r>
            <a:endParaRPr lang="en-US" sz="3200" dirty="0"/>
          </a:p>
        </p:txBody>
      </p:sp>
      <p:graphicFrame>
        <p:nvGraphicFramePr>
          <p:cNvPr id="9" name="Table 8"/>
          <p:cNvGraphicFramePr>
            <a:graphicFrameLocks noGrp="1"/>
          </p:cNvGraphicFramePr>
          <p:nvPr>
            <p:custDataLst>
              <p:tags r:id="rId1"/>
            </p:custDataLst>
            <p:extLst>
              <p:ext uri="{D42A27DB-BD31-4B8C-83A1-F6EECF244321}">
                <p14:modId xmlns:p14="http://schemas.microsoft.com/office/powerpoint/2010/main" val="996907186"/>
              </p:ext>
            </p:extLst>
          </p:nvPr>
        </p:nvGraphicFramePr>
        <p:xfrm>
          <a:off x="219075" y="1028701"/>
          <a:ext cx="8686800" cy="5158740"/>
        </p:xfrm>
        <a:graphic>
          <a:graphicData uri="http://schemas.openxmlformats.org/drawingml/2006/table">
            <a:tbl>
              <a:tblPr bandRow="1">
                <a:tableStyleId>{5940675A-B579-460E-94D1-54222C63F5DA}</a:tableStyleId>
              </a:tblPr>
              <a:tblGrid>
                <a:gridCol w="6629400"/>
                <a:gridCol w="990600"/>
                <a:gridCol w="1066800"/>
              </a:tblGrid>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noProof="0" dirty="0" smtClean="0">
                          <a:ln>
                            <a:noFill/>
                          </a:ln>
                          <a:solidFill>
                            <a:srgbClr val="000000"/>
                          </a:solidFill>
                          <a:effectLst/>
                          <a:uLnTx/>
                          <a:uFillTx/>
                          <a:latin typeface="+mn-lt"/>
                          <a:ea typeface="+mn-ea"/>
                          <a:cs typeface="+mn-cs"/>
                        </a:rPr>
                        <a:t>R</a:t>
                      </a:r>
                      <a:r>
                        <a:rPr lang="en-US" sz="1400" dirty="0" err="1" smtClean="0"/>
                        <a:t>ebuild</a:t>
                      </a:r>
                      <a:r>
                        <a:rPr lang="en-US" sz="1400" dirty="0" smtClean="0"/>
                        <a:t> critical infrastructure of the NOPD to investigate and respond to crime, including the purchase of state-of-the-art</a:t>
                      </a:r>
                      <a:r>
                        <a:rPr lang="en-US" sz="1400" baseline="0" dirty="0" smtClean="0"/>
                        <a:t> crime fighting software</a:t>
                      </a:r>
                      <a:endParaRPr lang="en-US" sz="1400" dirty="0" smtClean="0"/>
                    </a:p>
                  </a:txBody>
                  <a:tcPr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3"/>
                        </a:buBlip>
                      </a:pPr>
                      <a:r>
                        <a:rPr lang="en-US" sz="1800" baseline="0" dirty="0" smtClean="0"/>
                        <a:t> </a:t>
                      </a:r>
                      <a:endParaRPr lang="en-US" sz="1800" baseline="0" dirty="0"/>
                    </a:p>
                  </a:txBody>
                  <a:tcPr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lang="en-US" sz="1400" dirty="0" smtClean="0"/>
                        <a:t>Stabilize</a:t>
                      </a:r>
                      <a:r>
                        <a:rPr lang="en-US" sz="1400" baseline="0" dirty="0" smtClean="0"/>
                        <a:t> budget, right-size operations</a:t>
                      </a:r>
                      <a:endParaRPr lang="en-US" sz="1400" dirty="0" smtClean="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3"/>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lang="en-US" sz="1400" dirty="0" smtClean="0"/>
                        <a:t>Expand leadership role of Community Coordinating Sergeants in community policing</a:t>
                      </a:r>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3"/>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noProof="0" dirty="0" smtClean="0">
                          <a:ln>
                            <a:noFill/>
                          </a:ln>
                          <a:solidFill>
                            <a:srgbClr val="000000"/>
                          </a:solidFill>
                          <a:effectLst/>
                          <a:uLnTx/>
                          <a:uFillTx/>
                          <a:latin typeface="+mn-lt"/>
                          <a:ea typeface="+mn-ea"/>
                          <a:cs typeface="+mn-cs"/>
                        </a:rPr>
                        <a:t>Increase citizen calls to report crime and increase viable tips to Crime Stoppers</a:t>
                      </a:r>
                      <a:endParaRPr kumimoji="0" lang="en-US" sz="1400" b="0" i="0" u="none" strike="noStrike" kern="0" cap="none" spc="0" normalizeH="0" baseline="0" noProof="0" dirty="0">
                        <a:ln>
                          <a:noFill/>
                        </a:ln>
                        <a:solidFill>
                          <a:srgbClr val="000000"/>
                        </a:solidFill>
                        <a:effectLst/>
                        <a:uLnTx/>
                        <a:uFillTx/>
                        <a:latin typeface="+mn-lt"/>
                        <a:ea typeface="+mn-ea"/>
                        <a:cs typeface="+mn-cs"/>
                      </a:endParaRPr>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3"/>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noProof="0" dirty="0" smtClean="0">
                          <a:ln>
                            <a:noFill/>
                          </a:ln>
                          <a:solidFill>
                            <a:srgbClr val="000000"/>
                          </a:solidFill>
                          <a:effectLst/>
                          <a:uLnTx/>
                          <a:uFillTx/>
                          <a:latin typeface="+mn-lt"/>
                          <a:ea typeface="+mn-ea"/>
                          <a:cs typeface="+mn-cs"/>
                        </a:rPr>
                        <a:t>Rebuild Homicide Unit</a:t>
                      </a:r>
                      <a:endParaRPr kumimoji="0" lang="en-US" sz="1400" b="0" i="0" u="none" strike="noStrike" kern="0" cap="none" spc="0" normalizeH="0" baseline="0" noProof="0" dirty="0">
                        <a:ln>
                          <a:noFill/>
                        </a:ln>
                        <a:solidFill>
                          <a:srgbClr val="000000"/>
                        </a:solidFill>
                        <a:effectLst/>
                        <a:uLnTx/>
                        <a:uFillTx/>
                        <a:latin typeface="+mn-lt"/>
                        <a:ea typeface="+mn-ea"/>
                        <a:cs typeface="+mn-cs"/>
                      </a:endParaRPr>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3"/>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noProof="0" dirty="0" smtClean="0">
                          <a:ln>
                            <a:noFill/>
                          </a:ln>
                          <a:solidFill>
                            <a:srgbClr val="000000"/>
                          </a:solidFill>
                          <a:effectLst/>
                          <a:uLnTx/>
                          <a:uFillTx/>
                          <a:latin typeface="+mn-lt"/>
                          <a:ea typeface="+mn-ea"/>
                          <a:cs typeface="+mn-cs"/>
                        </a:rPr>
                        <a:t>Conduct internal investigations to ensure high-quality officers in force</a:t>
                      </a:r>
                      <a:endParaRPr kumimoji="0" lang="en-US" sz="1400" b="0" i="0" u="none" strike="noStrike" kern="0" cap="none" spc="0" normalizeH="0" baseline="0" noProof="0" dirty="0">
                        <a:ln>
                          <a:noFill/>
                        </a:ln>
                        <a:solidFill>
                          <a:srgbClr val="000000"/>
                        </a:solidFill>
                        <a:effectLst/>
                        <a:uLnTx/>
                        <a:uFillTx/>
                        <a:latin typeface="+mn-lt"/>
                        <a:ea typeface="+mn-ea"/>
                        <a:cs typeface="+mn-cs"/>
                      </a:endParaRPr>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3"/>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noProof="0" dirty="0" smtClean="0">
                          <a:ln>
                            <a:noFill/>
                          </a:ln>
                          <a:solidFill>
                            <a:srgbClr val="000000"/>
                          </a:solidFill>
                          <a:effectLst/>
                          <a:uLnTx/>
                          <a:uFillTx/>
                          <a:latin typeface="+mn-lt"/>
                          <a:ea typeface="+mn-ea"/>
                          <a:cs typeface="+mn-cs"/>
                        </a:rPr>
                        <a:t>Focus on hot spots with aggressive, proactive, and impartial policing</a:t>
                      </a:r>
                      <a:endParaRPr kumimoji="0" lang="en-US" sz="1400" b="0" i="0" u="none" strike="noStrike" kern="0" cap="none" spc="0" normalizeH="0" baseline="0" noProof="0" dirty="0">
                        <a:ln>
                          <a:noFill/>
                        </a:ln>
                        <a:solidFill>
                          <a:srgbClr val="000000"/>
                        </a:solidFill>
                        <a:effectLst/>
                        <a:uLnTx/>
                        <a:uFillTx/>
                        <a:latin typeface="+mn-lt"/>
                        <a:ea typeface="+mn-ea"/>
                        <a:cs typeface="+mn-cs"/>
                      </a:endParaRPr>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4"/>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dirty="0" smtClean="0">
                          <a:ln>
                            <a:noFill/>
                          </a:ln>
                          <a:solidFill>
                            <a:srgbClr val="000000"/>
                          </a:solidFill>
                          <a:effectLst/>
                          <a:uLnTx/>
                          <a:uFillTx/>
                          <a:latin typeface="+mn-lt"/>
                          <a:ea typeface="+mn-ea"/>
                          <a:cs typeface="+mn-cs"/>
                        </a:rPr>
                        <a:t>Balance district workloads</a:t>
                      </a:r>
                      <a:endParaRPr kumimoji="0" lang="en-US" sz="1400" b="0" i="0" u="none" strike="noStrike" kern="0" cap="none" spc="0" normalizeH="0" baseline="0" dirty="0">
                        <a:ln>
                          <a:noFill/>
                        </a:ln>
                        <a:solidFill>
                          <a:srgbClr val="000000"/>
                        </a:solidFill>
                        <a:effectLst/>
                        <a:uLnTx/>
                        <a:uFillTx/>
                        <a:latin typeface="+mn-lt"/>
                        <a:ea typeface="+mn-ea"/>
                        <a:cs typeface="+mn-cs"/>
                      </a:endParaRPr>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4"/>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dirty="0" smtClean="0">
                          <a:ln>
                            <a:noFill/>
                          </a:ln>
                          <a:solidFill>
                            <a:srgbClr val="000000"/>
                          </a:solidFill>
                          <a:effectLst/>
                          <a:uLnTx/>
                          <a:uFillTx/>
                          <a:latin typeface="+mn-lt"/>
                          <a:ea typeface="+mn-ea"/>
                          <a:cs typeface="+mn-cs"/>
                        </a:rPr>
                        <a:t> Create patrols sectors within districts</a:t>
                      </a:r>
                      <a:endParaRPr kumimoji="0" lang="en-US" sz="1400" b="0" i="0" u="none" strike="noStrike" kern="0" cap="none" spc="0" normalizeH="0" baseline="0" dirty="0">
                        <a:ln>
                          <a:noFill/>
                        </a:ln>
                        <a:solidFill>
                          <a:srgbClr val="000000"/>
                        </a:solidFill>
                        <a:effectLst/>
                        <a:uLnTx/>
                        <a:uFillTx/>
                        <a:latin typeface="+mn-lt"/>
                        <a:ea typeface="+mn-ea"/>
                        <a:cs typeface="+mn-cs"/>
                      </a:endParaRPr>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4"/>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4"/>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r>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dirty="0" smtClean="0">
                          <a:ln>
                            <a:noFill/>
                          </a:ln>
                          <a:solidFill>
                            <a:srgbClr val="000000"/>
                          </a:solidFill>
                          <a:effectLst/>
                          <a:uLnTx/>
                          <a:uFillTx/>
                          <a:latin typeface="+mn-lt"/>
                          <a:ea typeface="+mn-ea"/>
                          <a:cs typeface="+mn-cs"/>
                        </a:rPr>
                        <a:t>Promote qualified officers to Police Officer II, III, and IV</a:t>
                      </a:r>
                      <a:endParaRPr kumimoji="0" lang="en-US" sz="1400" b="0" i="0" u="none" strike="noStrike" kern="0" cap="none" spc="0" normalizeH="0" baseline="0" dirty="0">
                        <a:ln>
                          <a:noFill/>
                        </a:ln>
                        <a:solidFill>
                          <a:srgbClr val="000000"/>
                        </a:solidFill>
                        <a:effectLst/>
                        <a:uLnTx/>
                        <a:uFillTx/>
                        <a:latin typeface="+mn-lt"/>
                        <a:ea typeface="+mn-ea"/>
                        <a:cs typeface="+mn-cs"/>
                      </a:endParaRPr>
                    </a:p>
                  </a:txBody>
                  <a:tcPr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4"/>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0" name="KMATable9TextBox1"/>
          <p:cNvSpPr/>
          <p:nvPr/>
        </p:nvSpPr>
        <p:spPr>
          <a:xfrm>
            <a:off x="219075" y="572134"/>
            <a:ext cx="6400800" cy="418467"/>
          </a:xfrm>
          <a:prstGeom prst="rect">
            <a:avLst/>
          </a:prstGeom>
          <a:solidFill>
            <a:srgbClr val="FFE433"/>
          </a:solidFill>
          <a:ln w="1905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1600" b="1" dirty="0" smtClean="0">
                <a:solidFill>
                  <a:srgbClr val="000000"/>
                </a:solidFill>
              </a:rPr>
              <a:t>Actions</a:t>
            </a:r>
          </a:p>
        </p:txBody>
      </p:sp>
      <p:sp>
        <p:nvSpPr>
          <p:cNvPr id="12" name="KMATable9TextBox3"/>
          <p:cNvSpPr/>
          <p:nvPr/>
        </p:nvSpPr>
        <p:spPr>
          <a:xfrm>
            <a:off x="6771640" y="554352"/>
            <a:ext cx="1000760" cy="436249"/>
          </a:xfrm>
          <a:prstGeom prst="rect">
            <a:avLst/>
          </a:prstGeom>
          <a:solidFill>
            <a:srgbClr val="99CCFF"/>
          </a:solidFill>
          <a:ln w="1905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1600" b="1" smtClean="0">
                <a:solidFill>
                  <a:srgbClr val="000000"/>
                </a:solidFill>
              </a:rPr>
              <a:t>2011</a:t>
            </a:r>
            <a:endParaRPr lang="en-US" sz="1600" b="1" dirty="0" smtClean="0">
              <a:solidFill>
                <a:srgbClr val="000000"/>
              </a:solidFill>
            </a:endParaRPr>
          </a:p>
        </p:txBody>
      </p:sp>
      <p:sp>
        <p:nvSpPr>
          <p:cNvPr id="13" name="KMATable9TextBox4"/>
          <p:cNvSpPr/>
          <p:nvPr/>
        </p:nvSpPr>
        <p:spPr>
          <a:xfrm>
            <a:off x="7889240" y="554353"/>
            <a:ext cx="934719" cy="436248"/>
          </a:xfrm>
          <a:prstGeom prst="rect">
            <a:avLst/>
          </a:prstGeom>
          <a:solidFill>
            <a:srgbClr val="99CCFF"/>
          </a:solidFill>
          <a:ln w="1905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en-US" sz="1600" b="1" dirty="0" smtClean="0">
                <a:solidFill>
                  <a:srgbClr val="000000"/>
                </a:solidFill>
              </a:rPr>
              <a:t>2012</a:t>
            </a:r>
            <a:endParaRPr lang="en-US" sz="1600" b="1"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541283549"/>
              </p:ext>
            </p:extLst>
          </p:nvPr>
        </p:nvGraphicFramePr>
        <p:xfrm>
          <a:off x="219075" y="6096000"/>
          <a:ext cx="8686800" cy="515620"/>
        </p:xfrm>
        <a:graphic>
          <a:graphicData uri="http://schemas.openxmlformats.org/drawingml/2006/table">
            <a:tbl>
              <a:tblPr bandRow="1">
                <a:tableStyleId>{5940675A-B579-460E-94D1-54222C63F5DA}</a:tableStyleId>
              </a:tblPr>
              <a:tblGrid>
                <a:gridCol w="6629400"/>
                <a:gridCol w="990600"/>
                <a:gridCol w="1066800"/>
              </a:tblGrid>
              <a:tr h="515620">
                <a:tc>
                  <a:txBody>
                    <a:bodyPr/>
                    <a:lstStyle/>
                    <a:p>
                      <a:pPr marL="144000" marR="0" lvl="0" indent="-144000" algn="l" defTabSz="981075" rtl="0" eaLnBrk="0" fontAlgn="base" latinLnBrk="0" hangingPunct="0">
                        <a:lnSpc>
                          <a:spcPct val="100000"/>
                        </a:lnSpc>
                        <a:spcBef>
                          <a:spcPct val="40000"/>
                        </a:spcBef>
                        <a:spcAft>
                          <a:spcPct val="0"/>
                        </a:spcAft>
                        <a:buClr>
                          <a:srgbClr val="000000"/>
                        </a:buClr>
                        <a:buSzTx/>
                        <a:buFont typeface="Verdana" pitchFamily="34" charset="0"/>
                        <a:buChar char="•"/>
                        <a:tabLst/>
                        <a:defRPr/>
                      </a:pPr>
                      <a:r>
                        <a:rPr kumimoji="0" lang="en-US" sz="1400" b="0" i="0" u="none" strike="noStrike" kern="0" cap="none" spc="0" normalizeH="0" baseline="0" dirty="0" smtClean="0">
                          <a:ln>
                            <a:noFill/>
                          </a:ln>
                          <a:solidFill>
                            <a:srgbClr val="000000"/>
                          </a:solidFill>
                          <a:effectLst/>
                          <a:uLnTx/>
                          <a:uFillTx/>
                          <a:latin typeface="+mn-lt"/>
                          <a:ea typeface="+mn-ea"/>
                          <a:cs typeface="+mn-cs"/>
                        </a:rPr>
                        <a:t>Hire 30 new recruits Q1</a:t>
                      </a:r>
                      <a:endParaRPr kumimoji="0" lang="en-US" sz="1400" b="0" i="0" u="none" strike="noStrike" kern="0" cap="none" spc="0" normalizeH="0" baseline="0" dirty="0">
                        <a:ln>
                          <a:noFill/>
                        </a:ln>
                        <a:solidFill>
                          <a:srgbClr val="000000"/>
                        </a:solidFill>
                        <a:effectLst/>
                        <a:uLnTx/>
                        <a:uFillTx/>
                        <a:latin typeface="+mn-lt"/>
                        <a:ea typeface="+mn-ea"/>
                        <a:cs typeface="+mn-cs"/>
                      </a:endParaRPr>
                    </a:p>
                  </a:txBody>
                  <a:tcPr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None/>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lgn="ctr" defTabSz="914400" rtl="0" eaLnBrk="1" fontAlgn="ctr" latinLnBrk="0" hangingPunct="1">
                        <a:buSzPct val="180000"/>
                        <a:buFont typeface="Verdana"/>
                        <a:buBlip>
                          <a:blip r:embed="rId4"/>
                        </a:buBlip>
                      </a:pPr>
                      <a:r>
                        <a:rPr lang="en-US" sz="1800" baseline="0" dirty="0" smtClean="0"/>
                        <a:t> </a:t>
                      </a:r>
                      <a:endParaRPr lang="en-US" sz="1800" baseline="0" dirty="0"/>
                    </a:p>
                  </a:txBody>
                  <a:tcPr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636093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Laser Focus on Hotspots</a:t>
            </a:r>
          </a:p>
        </p:txBody>
      </p:sp>
      <p:sp>
        <p:nvSpPr>
          <p:cNvPr id="3" name="Content Placeholder 2"/>
          <p:cNvSpPr>
            <a:spLocks noGrp="1"/>
          </p:cNvSpPr>
          <p:nvPr>
            <p:ph idx="1"/>
          </p:nvPr>
        </p:nvSpPr>
        <p:spPr>
          <a:xfrm>
            <a:off x="1143000" y="6019800"/>
            <a:ext cx="7924800" cy="304800"/>
          </a:xfrm>
        </p:spPr>
        <p:txBody>
          <a:bodyPr/>
          <a:lstStyle/>
          <a:p>
            <a:pPr marL="0" indent="0" algn="r">
              <a:lnSpc>
                <a:spcPct val="80000"/>
              </a:lnSpc>
              <a:buNone/>
            </a:pPr>
            <a:r>
              <a:rPr lang="en-US" sz="1600" i="1" dirty="0" smtClean="0">
                <a:solidFill>
                  <a:schemeClr val="bg1">
                    <a:lumMod val="25000"/>
                  </a:schemeClr>
                </a:solidFill>
              </a:rPr>
              <a:t>Braga </a:t>
            </a:r>
            <a:r>
              <a:rPr lang="en-US" sz="1600" i="1" dirty="0">
                <a:solidFill>
                  <a:schemeClr val="bg1">
                    <a:lumMod val="25000"/>
                  </a:schemeClr>
                </a:solidFill>
              </a:rPr>
              <a:t>(2007: NCJ#234159)</a:t>
            </a:r>
            <a:endParaRPr lang="en-US" i="1" dirty="0">
              <a:solidFill>
                <a:schemeClr val="bg1">
                  <a:lumMod val="25000"/>
                </a:schemeClr>
              </a:solidFill>
            </a:endParaRP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3</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
        <p:nvSpPr>
          <p:cNvPr id="8" name="TextBox 7"/>
          <p:cNvSpPr txBox="1"/>
          <p:nvPr/>
        </p:nvSpPr>
        <p:spPr>
          <a:xfrm>
            <a:off x="152400" y="1143000"/>
            <a:ext cx="4343400" cy="1477328"/>
          </a:xfrm>
          <a:prstGeom prst="rect">
            <a:avLst/>
          </a:prstGeom>
          <a:noFill/>
        </p:spPr>
        <p:txBody>
          <a:bodyPr wrap="square" rtlCol="0">
            <a:spAutoFit/>
          </a:bodyPr>
          <a:lstStyle/>
          <a:p>
            <a:r>
              <a:rPr lang="en-US" dirty="0"/>
              <a:t>“Review of the research literature supports the theory that police efforts focused on </a:t>
            </a:r>
            <a:r>
              <a:rPr lang="en-US" b="1" dirty="0"/>
              <a:t>high-activity crime spots </a:t>
            </a:r>
            <a:r>
              <a:rPr lang="en-US" dirty="0"/>
              <a:t>can be an effective technique for preventing crime.”</a:t>
            </a:r>
            <a:endParaRPr lang="en-US" dirty="0"/>
          </a:p>
        </p:txBody>
      </p:sp>
      <p:sp>
        <p:nvSpPr>
          <p:cNvPr id="9" name="TextBox 8"/>
          <p:cNvSpPr txBox="1"/>
          <p:nvPr/>
        </p:nvSpPr>
        <p:spPr>
          <a:xfrm>
            <a:off x="4572000" y="2362200"/>
            <a:ext cx="2971800" cy="2973122"/>
          </a:xfrm>
          <a:prstGeom prst="rect">
            <a:avLst/>
          </a:prstGeom>
          <a:noFill/>
        </p:spPr>
        <p:txBody>
          <a:bodyPr wrap="square" rtlCol="0">
            <a:spAutoFit/>
          </a:bodyPr>
          <a:lstStyle/>
          <a:p>
            <a:pPr marL="0" indent="0">
              <a:lnSpc>
                <a:spcPct val="80000"/>
              </a:lnSpc>
              <a:buNone/>
            </a:pPr>
            <a:r>
              <a:rPr lang="en-US" dirty="0"/>
              <a:t>“The review also examined studies that measured crime displacement due to focused police interventions, and found that focusing police efforts on high-activity crime areas </a:t>
            </a:r>
            <a:r>
              <a:rPr lang="en-US" b="1" dirty="0"/>
              <a:t>did not lead to crime displacement </a:t>
            </a:r>
            <a:r>
              <a:rPr lang="en-US" dirty="0"/>
              <a:t>and that crime control benefits spread to areas immediately surrounding the targeted area”</a:t>
            </a:r>
            <a:endParaRPr lang="en-US" dirty="0"/>
          </a:p>
        </p:txBody>
      </p:sp>
    </p:spTree>
    <p:extLst>
      <p:ext uri="{BB962C8B-B14F-4D97-AF65-F5344CB8AC3E}">
        <p14:creationId xmlns:p14="http://schemas.microsoft.com/office/powerpoint/2010/main" val="2296761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2"/>
          <p:cNvSpPr>
            <a:spLocks noGrp="1"/>
          </p:cNvSpPr>
          <p:nvPr>
            <p:ph type="title"/>
          </p:nvPr>
        </p:nvSpPr>
        <p:spPr>
          <a:xfrm>
            <a:off x="280483" y="154009"/>
            <a:ext cx="8835171" cy="836591"/>
          </a:xfrm>
        </p:spPr>
        <p:txBody>
          <a:bodyPr>
            <a:noAutofit/>
          </a:bodyPr>
          <a:lstStyle/>
          <a:p>
            <a:r>
              <a:rPr lang="en-US" sz="3600" dirty="0" smtClean="0"/>
              <a:t>New Technology Enables Smarter, </a:t>
            </a:r>
            <a:br>
              <a:rPr lang="en-US" sz="3600" dirty="0" smtClean="0"/>
            </a:br>
            <a:r>
              <a:rPr lang="en-US" sz="3600" dirty="0" smtClean="0"/>
              <a:t>Targeted Crime Fighting</a:t>
            </a:r>
          </a:p>
        </p:txBody>
      </p:sp>
      <p:sp>
        <p:nvSpPr>
          <p:cNvPr id="46" name="Rectangle 45"/>
          <p:cNvSpPr/>
          <p:nvPr/>
        </p:nvSpPr>
        <p:spPr>
          <a:xfrm>
            <a:off x="109997" y="1447800"/>
            <a:ext cx="2078039" cy="457200"/>
          </a:xfrm>
          <a:prstGeom prst="rect">
            <a:avLst/>
          </a:prstGeom>
          <a:solidFill>
            <a:srgbClr val="99CC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000000"/>
                </a:solidFill>
                <a:latin typeface="Arial" pitchFamily="34" charset="0"/>
                <a:cs typeface="Arial" pitchFamily="34" charset="0"/>
              </a:rPr>
              <a:t>Omega Crime View</a:t>
            </a:r>
            <a:endParaRPr lang="en-US" sz="1600" b="1" dirty="0">
              <a:solidFill>
                <a:srgbClr val="000000"/>
              </a:solidFill>
              <a:latin typeface="Arial" pitchFamily="34" charset="0"/>
              <a:cs typeface="Arial" pitchFamily="34" charset="0"/>
            </a:endParaRPr>
          </a:p>
        </p:txBody>
      </p:sp>
      <p:sp>
        <p:nvSpPr>
          <p:cNvPr id="48" name="Rectangle 47"/>
          <p:cNvSpPr/>
          <p:nvPr/>
        </p:nvSpPr>
        <p:spPr>
          <a:xfrm>
            <a:off x="4643897" y="1447800"/>
            <a:ext cx="2078039" cy="457200"/>
          </a:xfrm>
          <a:prstGeom prst="rect">
            <a:avLst/>
          </a:prstGeom>
          <a:solidFill>
            <a:srgbClr val="99CC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rgbClr val="000000"/>
                </a:solidFill>
                <a:latin typeface="Arial" pitchFamily="34" charset="0"/>
                <a:cs typeface="Arial" pitchFamily="34" charset="0"/>
              </a:rPr>
              <a:t>CopLink</a:t>
            </a:r>
            <a:endParaRPr lang="en-US" sz="1600" b="1" dirty="0">
              <a:solidFill>
                <a:srgbClr val="000000"/>
              </a:solidFill>
              <a:latin typeface="Arial" pitchFamily="34" charset="0"/>
              <a:cs typeface="Arial" pitchFamily="34" charset="0"/>
            </a:endParaRPr>
          </a:p>
        </p:txBody>
      </p:sp>
      <p:sp>
        <p:nvSpPr>
          <p:cNvPr id="29" name="Rectangle 28"/>
          <p:cNvSpPr/>
          <p:nvPr/>
        </p:nvSpPr>
        <p:spPr>
          <a:xfrm>
            <a:off x="2384043" y="1447800"/>
            <a:ext cx="2078039" cy="457200"/>
          </a:xfrm>
          <a:prstGeom prst="rect">
            <a:avLst/>
          </a:prstGeom>
          <a:solidFill>
            <a:srgbClr val="99CC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000000"/>
                </a:solidFill>
                <a:latin typeface="Arial" pitchFamily="34" charset="0"/>
                <a:cs typeface="Arial" pitchFamily="34" charset="0"/>
              </a:rPr>
              <a:t>Corona Solutions</a:t>
            </a:r>
            <a:endParaRPr lang="en-US" sz="1600" b="1" dirty="0">
              <a:solidFill>
                <a:srgbClr val="000000"/>
              </a:solidFill>
              <a:latin typeface="Arial" pitchFamily="34" charset="0"/>
              <a:cs typeface="Arial" pitchFamily="34" charset="0"/>
            </a:endParaRPr>
          </a:p>
        </p:txBody>
      </p:sp>
      <p:sp>
        <p:nvSpPr>
          <p:cNvPr id="30" name="Slide Number Placeholder 6"/>
          <p:cNvSpPr txBox="1">
            <a:spLocks/>
          </p:cNvSpPr>
          <p:nvPr/>
        </p:nvSpPr>
        <p:spPr>
          <a:xfrm>
            <a:off x="7964055" y="6454232"/>
            <a:ext cx="1143000" cy="366822"/>
          </a:xfrm>
          <a:prstGeom prst="rect">
            <a:avLst/>
          </a:prstGeom>
        </p:spPr>
        <p:txBody>
          <a:bodyPr anchor="b"/>
          <a:lstStyle>
            <a:defPPr>
              <a:defRPr lang="en-US"/>
            </a:defPPr>
            <a:lvl1pPr algn="r" rtl="0" fontAlgn="base">
              <a:spcBef>
                <a:spcPct val="0"/>
              </a:spcBef>
              <a:spcAft>
                <a:spcPct val="0"/>
              </a:spcAft>
              <a:defRPr sz="1200" b="1" kern="1200">
                <a:solidFill>
                  <a:schemeClr val="bg1">
                    <a:lumMod val="25000"/>
                  </a:schemeClr>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1C81DCE1-3ECE-4CC1-87A0-D57A6A3502EE}" type="slidenum">
              <a:rPr lang="en-US" smtClean="0"/>
              <a:pPr/>
              <a:t>4</a:t>
            </a:fld>
            <a:endParaRPr lang="en-US" dirty="0"/>
          </a:p>
        </p:txBody>
      </p:sp>
      <p:sp>
        <p:nvSpPr>
          <p:cNvPr id="19" name="Rectangle 18"/>
          <p:cNvSpPr/>
          <p:nvPr/>
        </p:nvSpPr>
        <p:spPr>
          <a:xfrm>
            <a:off x="6917531" y="1447800"/>
            <a:ext cx="2078039" cy="457200"/>
          </a:xfrm>
          <a:prstGeom prst="rect">
            <a:avLst/>
          </a:prstGeom>
          <a:solidFill>
            <a:srgbClr val="99CC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000000"/>
                </a:solidFill>
                <a:latin typeface="Arial" pitchFamily="34" charset="0"/>
                <a:cs typeface="Arial" pitchFamily="34" charset="0"/>
              </a:rPr>
              <a:t>Audits</a:t>
            </a:r>
            <a:endParaRPr lang="en-US" sz="1600" b="1" dirty="0">
              <a:solidFill>
                <a:srgbClr val="000000"/>
              </a:solidFill>
              <a:latin typeface="Arial" pitchFamily="34" charset="0"/>
              <a:cs typeface="Arial" pitchFamily="34" charset="0"/>
            </a:endParaRPr>
          </a:p>
        </p:txBody>
      </p:sp>
      <p:sp>
        <p:nvSpPr>
          <p:cNvPr id="2" name="TextBox 1"/>
          <p:cNvSpPr txBox="1"/>
          <p:nvPr/>
        </p:nvSpPr>
        <p:spPr>
          <a:xfrm>
            <a:off x="109997" y="2133600"/>
            <a:ext cx="2078039" cy="2031325"/>
          </a:xfrm>
          <a:prstGeom prst="rect">
            <a:avLst/>
          </a:prstGeom>
          <a:noFill/>
        </p:spPr>
        <p:txBody>
          <a:bodyPr wrap="square" rtlCol="0">
            <a:spAutoFit/>
          </a:bodyPr>
          <a:lstStyle/>
          <a:p>
            <a:pPr marL="285750" indent="-285750">
              <a:buFont typeface="Arial" pitchFamily="34" charset="0"/>
              <a:buChar char="•"/>
            </a:pPr>
            <a:r>
              <a:rPr lang="en-US" dirty="0" smtClean="0"/>
              <a:t>State </a:t>
            </a:r>
            <a:r>
              <a:rPr lang="en-US" dirty="0"/>
              <a:t>of the art software to analyze crimes and crime </a:t>
            </a:r>
            <a:r>
              <a:rPr lang="en-US" dirty="0" smtClean="0"/>
              <a:t>trends installed 4</a:t>
            </a:r>
            <a:r>
              <a:rPr lang="en-US" baseline="30000" dirty="0" smtClean="0"/>
              <a:t>th</a:t>
            </a:r>
            <a:r>
              <a:rPr lang="en-US" dirty="0" smtClean="0"/>
              <a:t> Quarter 2011</a:t>
            </a:r>
            <a:endParaRPr lang="en-US" dirty="0"/>
          </a:p>
        </p:txBody>
      </p:sp>
      <p:sp>
        <p:nvSpPr>
          <p:cNvPr id="32" name="TextBox 31"/>
          <p:cNvSpPr txBox="1"/>
          <p:nvPr/>
        </p:nvSpPr>
        <p:spPr>
          <a:xfrm>
            <a:off x="2384043" y="2133600"/>
            <a:ext cx="2078039" cy="3139321"/>
          </a:xfrm>
          <a:prstGeom prst="rect">
            <a:avLst/>
          </a:prstGeom>
          <a:noFill/>
        </p:spPr>
        <p:txBody>
          <a:bodyPr wrap="square" rtlCol="0">
            <a:spAutoFit/>
          </a:bodyPr>
          <a:lstStyle/>
          <a:p>
            <a:pPr marL="285750" indent="-285750">
              <a:buFont typeface="Arial" pitchFamily="34" charset="0"/>
              <a:buChar char="•"/>
            </a:pPr>
            <a:r>
              <a:rPr lang="en-US" i="1" dirty="0"/>
              <a:t>OPS Force and OPS Force Deploy, </a:t>
            </a:r>
            <a:r>
              <a:rPr lang="en-US" dirty="0"/>
              <a:t>state of the art software to allow for scientific and data based deployment of police </a:t>
            </a:r>
            <a:r>
              <a:rPr lang="en-US" dirty="0" smtClean="0"/>
              <a:t>officers installed 4</a:t>
            </a:r>
            <a:r>
              <a:rPr lang="en-US" baseline="30000" dirty="0" smtClean="0"/>
              <a:t>th</a:t>
            </a:r>
            <a:r>
              <a:rPr lang="en-US" dirty="0" smtClean="0"/>
              <a:t> Quarter 2011</a:t>
            </a:r>
            <a:endParaRPr lang="en-US" dirty="0"/>
          </a:p>
        </p:txBody>
      </p:sp>
      <p:sp>
        <p:nvSpPr>
          <p:cNvPr id="33" name="TextBox 32"/>
          <p:cNvSpPr txBox="1"/>
          <p:nvPr/>
        </p:nvSpPr>
        <p:spPr>
          <a:xfrm>
            <a:off x="4643898" y="2133600"/>
            <a:ext cx="2144656" cy="3083921"/>
          </a:xfrm>
          <a:prstGeom prst="rect">
            <a:avLst/>
          </a:prstGeom>
          <a:noFill/>
        </p:spPr>
        <p:txBody>
          <a:bodyPr wrap="square" rtlCol="0">
            <a:spAutoFit/>
          </a:bodyPr>
          <a:lstStyle/>
          <a:p>
            <a:pPr marL="285750" indent="-285750">
              <a:lnSpc>
                <a:spcPct val="90000"/>
              </a:lnSpc>
              <a:buFont typeface="Arial" pitchFamily="34" charset="0"/>
              <a:buChar char="•"/>
            </a:pPr>
            <a:r>
              <a:rPr lang="en-US" dirty="0"/>
              <a:t>Powerful new criminal intelligence software </a:t>
            </a:r>
            <a:r>
              <a:rPr lang="en-US" dirty="0" smtClean="0"/>
              <a:t>for </a:t>
            </a:r>
            <a:r>
              <a:rPr lang="en-US" dirty="0"/>
              <a:t>use throughout the NOPD and linked with surrounding parishes criminal </a:t>
            </a:r>
            <a:r>
              <a:rPr lang="en-US" dirty="0" smtClean="0"/>
              <a:t>data fully operational December 2011</a:t>
            </a:r>
            <a:endParaRPr lang="en-US" dirty="0"/>
          </a:p>
        </p:txBody>
      </p:sp>
      <p:sp>
        <p:nvSpPr>
          <p:cNvPr id="34" name="TextBox 33"/>
          <p:cNvSpPr txBox="1"/>
          <p:nvPr/>
        </p:nvSpPr>
        <p:spPr>
          <a:xfrm>
            <a:off x="6891727" y="2133600"/>
            <a:ext cx="2144656" cy="3831818"/>
          </a:xfrm>
          <a:prstGeom prst="rect">
            <a:avLst/>
          </a:prstGeom>
          <a:noFill/>
        </p:spPr>
        <p:txBody>
          <a:bodyPr wrap="square" rtlCol="0">
            <a:spAutoFit/>
          </a:bodyPr>
          <a:lstStyle/>
          <a:p>
            <a:pPr marL="285750" indent="-285750">
              <a:lnSpc>
                <a:spcPct val="90000"/>
              </a:lnSpc>
              <a:buFont typeface="Arial" pitchFamily="34" charset="0"/>
              <a:buChar char="•"/>
            </a:pPr>
            <a:r>
              <a:rPr lang="en-US" dirty="0" smtClean="0"/>
              <a:t>Complete </a:t>
            </a:r>
            <a:r>
              <a:rPr lang="en-US" dirty="0"/>
              <a:t>100% audit of all cash in Property and Evidence </a:t>
            </a:r>
            <a:r>
              <a:rPr lang="en-US" dirty="0" smtClean="0"/>
              <a:t>Room, </a:t>
            </a:r>
            <a:r>
              <a:rPr lang="en-US" dirty="0"/>
              <a:t>identifying over $1.37 </a:t>
            </a:r>
            <a:r>
              <a:rPr lang="en-US" dirty="0" smtClean="0"/>
              <a:t>million. </a:t>
            </a:r>
          </a:p>
          <a:p>
            <a:pPr marL="285750" indent="-285750">
              <a:lnSpc>
                <a:spcPct val="90000"/>
              </a:lnSpc>
              <a:buFont typeface="Arial" pitchFamily="34" charset="0"/>
              <a:buChar char="•"/>
            </a:pPr>
            <a:endParaRPr lang="en-US" dirty="0"/>
          </a:p>
          <a:p>
            <a:pPr marL="285750" indent="-285750">
              <a:lnSpc>
                <a:spcPct val="90000"/>
              </a:lnSpc>
              <a:buFont typeface="Arial" pitchFamily="34" charset="0"/>
              <a:buChar char="•"/>
            </a:pPr>
            <a:r>
              <a:rPr lang="en-US" dirty="0" smtClean="0"/>
              <a:t>Created </a:t>
            </a:r>
            <a:r>
              <a:rPr lang="en-US" dirty="0"/>
              <a:t>new bank accounts and transferred all cash out of NOPD facilities, consistent with best practices</a:t>
            </a:r>
          </a:p>
        </p:txBody>
      </p:sp>
    </p:spTree>
    <p:extLst>
      <p:ext uri="{BB962C8B-B14F-4D97-AF65-F5344CB8AC3E}">
        <p14:creationId xmlns:p14="http://schemas.microsoft.com/office/powerpoint/2010/main" val="1291556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Line 2"/>
          <p:cNvSpPr>
            <a:spLocks noChangeShapeType="1"/>
          </p:cNvSpPr>
          <p:nvPr/>
        </p:nvSpPr>
        <p:spPr bwMode="auto">
          <a:xfrm rot="463648" flipV="1">
            <a:off x="246394" y="519995"/>
            <a:ext cx="8616452" cy="3963490"/>
          </a:xfrm>
          <a:prstGeom prst="line">
            <a:avLst/>
          </a:prstGeom>
          <a:noFill/>
          <a:ln w="152400">
            <a:solidFill>
              <a:schemeClr val="accent4"/>
            </a:solidFill>
            <a:round/>
            <a:headEnd type="none" w="med" len="sm"/>
            <a:tailEnd type="triangle" w="med" len="sm"/>
          </a:ln>
        </p:spPr>
        <p:txBody>
          <a:bodyPr wrap="none" lIns="45720" rIns="45720" anchor="ctr"/>
          <a:lstStyle/>
          <a:p>
            <a:endParaRPr lang="en-US"/>
          </a:p>
        </p:txBody>
      </p:sp>
      <p:sp>
        <p:nvSpPr>
          <p:cNvPr id="2" name="Title 1"/>
          <p:cNvSpPr>
            <a:spLocks noGrp="1"/>
          </p:cNvSpPr>
          <p:nvPr>
            <p:ph type="title"/>
          </p:nvPr>
        </p:nvSpPr>
        <p:spPr>
          <a:xfrm>
            <a:off x="457200" y="0"/>
            <a:ext cx="8229600" cy="1143000"/>
          </a:xfrm>
        </p:spPr>
        <p:txBody>
          <a:bodyPr>
            <a:noAutofit/>
          </a:bodyPr>
          <a:lstStyle/>
          <a:p>
            <a:r>
              <a:rPr lang="en-US" sz="4000" dirty="0" smtClean="0"/>
              <a:t>New Technology Enables </a:t>
            </a:r>
            <a:br>
              <a:rPr lang="en-US" sz="4000" dirty="0" smtClean="0"/>
            </a:br>
            <a:r>
              <a:rPr lang="en-US" sz="4000" dirty="0" smtClean="0"/>
              <a:t>Community Policing</a:t>
            </a:r>
            <a:endParaRPr lang="en-US" sz="4000" dirty="0"/>
          </a:p>
        </p:txBody>
      </p:sp>
      <p:sp>
        <p:nvSpPr>
          <p:cNvPr id="3" name="Slide Number Placeholder 2"/>
          <p:cNvSpPr>
            <a:spLocks noGrp="1"/>
          </p:cNvSpPr>
          <p:nvPr>
            <p:ph type="sldNum" sz="quarter" idx="10"/>
          </p:nvPr>
        </p:nvSpPr>
        <p:spPr/>
        <p:txBody>
          <a:bodyPr/>
          <a:lstStyle/>
          <a:p>
            <a:fld id="{B3F3D833-B4AA-420D-830D-F626C09AD36E}" type="slidenum">
              <a:rPr lang="en-US" smtClean="0"/>
              <a:pPr/>
              <a:t>5</a:t>
            </a:fld>
            <a:endParaRPr lang="en-US" dirty="0"/>
          </a:p>
        </p:txBody>
      </p:sp>
      <p:sp>
        <p:nvSpPr>
          <p:cNvPr id="8" name="Text Placeholder 3"/>
          <p:cNvSpPr>
            <a:spLocks noGrp="1"/>
          </p:cNvSpPr>
          <p:nvPr>
            <p:ph type="body" sz="quarter" idx="11"/>
          </p:nvPr>
        </p:nvSpPr>
        <p:spPr>
          <a:xfrm>
            <a:off x="4953000" y="6343650"/>
            <a:ext cx="4057650" cy="361950"/>
          </a:xfrm>
        </p:spPr>
        <p:txBody>
          <a:bodyPr>
            <a:normAutofit/>
          </a:bodyPr>
          <a:lstStyle/>
          <a:p>
            <a:pPr algn="ctr"/>
            <a:r>
              <a:rPr lang="en-US" dirty="0" smtClean="0"/>
              <a:t>ITI</a:t>
            </a:r>
            <a:endParaRPr lang="en-US" dirty="0"/>
          </a:p>
        </p:txBody>
      </p:sp>
      <p:sp>
        <p:nvSpPr>
          <p:cNvPr id="7" name="KMA1D1FEAF"/>
          <p:cNvSpPr>
            <a:spLocks noChangeArrowheads="1"/>
          </p:cNvSpPr>
          <p:nvPr>
            <p:custDataLst>
              <p:tags r:id="rId1"/>
            </p:custDataLst>
          </p:nvPr>
        </p:nvSpPr>
        <p:spPr bwMode="auto">
          <a:xfrm>
            <a:off x="7248525" y="1966805"/>
            <a:ext cx="1676400" cy="1818895"/>
          </a:xfrm>
          <a:prstGeom prst="rect">
            <a:avLst/>
          </a:prstGeom>
          <a:noFill/>
          <a:ln w="9525">
            <a:noFill/>
            <a:miter lim="800000"/>
            <a:headEnd/>
            <a:tailEnd/>
          </a:ln>
        </p:spPr>
        <p:txBody>
          <a:bodyPr wrap="square" lIns="46800" tIns="47212" rIns="46800" bIns="47212" anchor="ctr">
            <a:spAutoFit/>
          </a:bodyPr>
          <a:lstStyle/>
          <a:p>
            <a:pPr marR="0" lvl="0" defTabSz="981075" eaLnBrk="1" fontAlgn="auto" latinLnBrk="0" hangingPunct="1">
              <a:lnSpc>
                <a:spcPct val="100000"/>
              </a:lnSpc>
              <a:spcBef>
                <a:spcPct val="40000"/>
              </a:spcBef>
              <a:spcAft>
                <a:spcPts val="0"/>
              </a:spcAft>
              <a:buClr>
                <a:srgbClr val="000000"/>
              </a:buClr>
              <a:buSzTx/>
              <a:tabLst/>
              <a:defRPr/>
            </a:pPr>
            <a:r>
              <a:rPr kumimoji="0" lang="en-US" sz="1600" b="0" i="0" u="none" strike="noStrike" kern="0" cap="none" spc="0" normalizeH="0" baseline="0" noProof="0" dirty="0" smtClean="0">
                <a:ln>
                  <a:noFill/>
                </a:ln>
                <a:effectLst/>
                <a:uLnTx/>
                <a:uFillTx/>
              </a:rPr>
              <a:t>Community policing strategies initiated in August 2010 are advanced by these steps</a:t>
            </a:r>
            <a:endParaRPr kumimoji="0" lang="en-US" sz="1600" b="0" i="0" u="none" strike="noStrike" kern="0" cap="none" spc="0" normalizeH="0" baseline="0" noProof="0" dirty="0">
              <a:ln>
                <a:noFill/>
              </a:ln>
              <a:effectLst/>
              <a:uLnTx/>
              <a:uFillTx/>
            </a:endParaRPr>
          </a:p>
        </p:txBody>
      </p:sp>
      <p:sp>
        <p:nvSpPr>
          <p:cNvPr id="9" name="KMA1D1FEAF"/>
          <p:cNvSpPr>
            <a:spLocks noChangeArrowheads="1"/>
          </p:cNvSpPr>
          <p:nvPr>
            <p:custDataLst>
              <p:tags r:id="rId2"/>
            </p:custDataLst>
          </p:nvPr>
        </p:nvSpPr>
        <p:spPr bwMode="auto">
          <a:xfrm>
            <a:off x="4953000" y="2574127"/>
            <a:ext cx="2281238" cy="1277208"/>
          </a:xfrm>
          <a:prstGeom prst="rect">
            <a:avLst/>
          </a:prstGeom>
          <a:noFill/>
          <a:ln w="9525">
            <a:noFill/>
            <a:miter lim="800000"/>
            <a:headEnd/>
            <a:tailEnd/>
          </a:ln>
        </p:spPr>
        <p:txBody>
          <a:bodyPr wrap="square" lIns="46800" tIns="47212" rIns="46800" bIns="47212" anchor="ctr">
            <a:spAutoFit/>
          </a:bodyPr>
          <a:lstStyle/>
          <a:p>
            <a:pPr lvl="1">
              <a:lnSpc>
                <a:spcPct val="80000"/>
              </a:lnSpc>
            </a:pPr>
            <a:r>
              <a:rPr lang="en-US" sz="1600" kern="0" dirty="0" smtClean="0"/>
              <a:t>New Technology links </a:t>
            </a:r>
            <a:r>
              <a:rPr lang="en-US" sz="1600" kern="0" dirty="0"/>
              <a:t>NOPD resources to data driven approaches to </a:t>
            </a:r>
            <a:r>
              <a:rPr lang="en-US" sz="1600" kern="0" dirty="0" smtClean="0"/>
              <a:t>achieve hot spot </a:t>
            </a:r>
            <a:r>
              <a:rPr lang="en-US" sz="1600" kern="0" dirty="0"/>
              <a:t>policing</a:t>
            </a:r>
          </a:p>
        </p:txBody>
      </p:sp>
      <p:sp>
        <p:nvSpPr>
          <p:cNvPr id="11" name="Oval 5"/>
          <p:cNvSpPr>
            <a:spLocks noChangeArrowheads="1"/>
          </p:cNvSpPr>
          <p:nvPr/>
        </p:nvSpPr>
        <p:spPr bwMode="gray">
          <a:xfrm>
            <a:off x="6931874" y="1117280"/>
            <a:ext cx="1993051" cy="758931"/>
          </a:xfrm>
          <a:prstGeom prst="ellipse">
            <a:avLst/>
          </a:prstGeom>
          <a:solidFill>
            <a:schemeClr val="accent2">
              <a:lumMod val="60000"/>
              <a:lumOff val="40000"/>
            </a:schemeClr>
          </a:solidFill>
          <a:ln w="12700">
            <a:solidFill>
              <a:schemeClr val="accent3">
                <a:lumMod val="50000"/>
              </a:schemeClr>
            </a:solidFill>
            <a:miter lim="800000"/>
            <a:headEnd type="none" w="sm" len="sm"/>
            <a:tailEnd type="none" w="sm" len="sm"/>
          </a:ln>
        </p:spPr>
        <p:txBody>
          <a:bodyPr lIns="39270" tIns="39270" rIns="39270" bIns="39270" anchor="ctr"/>
          <a:lstStyle/>
          <a:p>
            <a:pPr marL="125413" indent="-125413" algn="ctr" defTabSz="881063" eaLnBrk="0" fontAlgn="auto" hangingPunct="0">
              <a:spcBef>
                <a:spcPts val="0"/>
              </a:spcBef>
              <a:spcAft>
                <a:spcPts val="0"/>
              </a:spcAft>
              <a:buClr>
                <a:srgbClr val="000000"/>
              </a:buClr>
            </a:pPr>
            <a:r>
              <a:rPr lang="en-US" sz="2000" kern="0" noProof="1" smtClean="0"/>
              <a:t>Community Policing</a:t>
            </a:r>
            <a:endParaRPr lang="en-US" sz="2000" kern="0" noProof="1"/>
          </a:p>
        </p:txBody>
      </p:sp>
      <p:sp>
        <p:nvSpPr>
          <p:cNvPr id="12" name="Oval 7"/>
          <p:cNvSpPr>
            <a:spLocks noChangeArrowheads="1"/>
          </p:cNvSpPr>
          <p:nvPr/>
        </p:nvSpPr>
        <p:spPr bwMode="gray">
          <a:xfrm>
            <a:off x="228600" y="2775156"/>
            <a:ext cx="2190750" cy="1206400"/>
          </a:xfrm>
          <a:prstGeom prst="ellipse">
            <a:avLst/>
          </a:prstGeom>
          <a:solidFill>
            <a:schemeClr val="accent2">
              <a:lumMod val="60000"/>
              <a:lumOff val="40000"/>
            </a:schemeClr>
          </a:solidFill>
          <a:ln w="9525">
            <a:solidFill>
              <a:schemeClr val="accent3">
                <a:lumMod val="50000"/>
              </a:schemeClr>
            </a:solidFill>
            <a:round/>
            <a:headEnd type="none" w="sm" len="sm"/>
            <a:tailEnd type="none" w="sm" len="sm"/>
          </a:ln>
        </p:spPr>
        <p:txBody>
          <a:bodyPr wrap="none" lIns="94424" tIns="47212" rIns="94424" bIns="47212" anchor="ctr"/>
          <a:lstStyle/>
          <a:p>
            <a:pPr marL="125413" marR="0" lvl="0" indent="-125413" algn="ctr" defTabSz="881063" eaLnBrk="1" fontAlgn="auto" latinLnBrk="0" hangingPunct="1">
              <a:lnSpc>
                <a:spcPct val="100000"/>
              </a:lnSpc>
              <a:spcBef>
                <a:spcPts val="0"/>
              </a:spcBef>
              <a:spcAft>
                <a:spcPts val="0"/>
              </a:spcAft>
              <a:buClr>
                <a:srgbClr val="000000"/>
              </a:buClr>
              <a:buSzTx/>
              <a:buFontTx/>
              <a:buNone/>
              <a:tabLst/>
              <a:defRPr/>
            </a:pPr>
            <a:r>
              <a:rPr lang="en-US" sz="2000" dirty="0" smtClean="0"/>
              <a:t>Create </a:t>
            </a:r>
            <a:r>
              <a:rPr lang="en-US" sz="2000" dirty="0"/>
              <a:t>P</a:t>
            </a:r>
            <a:r>
              <a:rPr lang="en-US" sz="2000" dirty="0" smtClean="0"/>
              <a:t>atrol </a:t>
            </a:r>
          </a:p>
          <a:p>
            <a:pPr marL="125413" marR="0" lvl="0" indent="-125413" algn="ctr" defTabSz="881063" eaLnBrk="1" fontAlgn="auto" latinLnBrk="0" hangingPunct="1">
              <a:lnSpc>
                <a:spcPct val="100000"/>
              </a:lnSpc>
              <a:spcBef>
                <a:spcPts val="0"/>
              </a:spcBef>
              <a:spcAft>
                <a:spcPts val="0"/>
              </a:spcAft>
              <a:buClr>
                <a:srgbClr val="000000"/>
              </a:buClr>
              <a:buSzTx/>
              <a:buFontTx/>
              <a:buNone/>
              <a:tabLst/>
              <a:defRPr/>
            </a:pPr>
            <a:r>
              <a:rPr lang="en-US" sz="2000" dirty="0"/>
              <a:t>S</a:t>
            </a:r>
            <a:r>
              <a:rPr lang="en-US" sz="2000" dirty="0" smtClean="0"/>
              <a:t>ectors </a:t>
            </a:r>
          </a:p>
          <a:p>
            <a:pPr marL="125413" marR="0" lvl="0" indent="-125413" algn="ctr" defTabSz="881063" eaLnBrk="1" fontAlgn="auto" latinLnBrk="0" hangingPunct="1">
              <a:lnSpc>
                <a:spcPct val="100000"/>
              </a:lnSpc>
              <a:spcBef>
                <a:spcPts val="0"/>
              </a:spcBef>
              <a:spcAft>
                <a:spcPts val="0"/>
              </a:spcAft>
              <a:buClr>
                <a:srgbClr val="000000"/>
              </a:buClr>
              <a:buSzTx/>
              <a:buFontTx/>
              <a:buNone/>
              <a:tabLst/>
              <a:defRPr/>
            </a:pPr>
            <a:r>
              <a:rPr lang="en-US" sz="2000" dirty="0" smtClean="0"/>
              <a:t>in </a:t>
            </a:r>
            <a:r>
              <a:rPr lang="en-US" sz="2000" dirty="0"/>
              <a:t>each </a:t>
            </a:r>
            <a:r>
              <a:rPr lang="en-US" sz="2000" dirty="0" smtClean="0"/>
              <a:t>District</a:t>
            </a:r>
            <a:endParaRPr kumimoji="0" lang="en-US" sz="2000" b="0" i="0" u="none" strike="noStrike" kern="0" cap="none" spc="0" normalizeH="0" baseline="0" noProof="0" dirty="0">
              <a:ln>
                <a:noFill/>
              </a:ln>
              <a:effectLst/>
              <a:uLnTx/>
              <a:uFillTx/>
            </a:endParaRPr>
          </a:p>
        </p:txBody>
      </p:sp>
      <p:sp>
        <p:nvSpPr>
          <p:cNvPr id="13" name="Oval 9"/>
          <p:cNvSpPr>
            <a:spLocks noChangeArrowheads="1"/>
          </p:cNvSpPr>
          <p:nvPr/>
        </p:nvSpPr>
        <p:spPr bwMode="gray">
          <a:xfrm>
            <a:off x="4953000" y="1496746"/>
            <a:ext cx="2046287" cy="940119"/>
          </a:xfrm>
          <a:prstGeom prst="ellipse">
            <a:avLst/>
          </a:prstGeom>
          <a:solidFill>
            <a:schemeClr val="accent2">
              <a:lumMod val="60000"/>
              <a:lumOff val="40000"/>
            </a:schemeClr>
          </a:solidFill>
          <a:ln w="12700">
            <a:solidFill>
              <a:schemeClr val="accent3">
                <a:lumMod val="50000"/>
              </a:schemeClr>
            </a:solidFill>
            <a:miter lim="800000"/>
            <a:headEnd type="none" w="sm" len="sm"/>
            <a:tailEnd type="none" w="sm" len="sm"/>
          </a:ln>
        </p:spPr>
        <p:txBody>
          <a:bodyPr lIns="42373" tIns="42373" rIns="42373" bIns="42373" anchor="ctr"/>
          <a:lstStyle/>
          <a:p>
            <a:pPr marL="125413" marR="0" lvl="0" indent="-125413" algn="ctr" defTabSz="881063" eaLnBrk="0" fontAlgn="auto" latinLnBrk="0" hangingPunct="0">
              <a:lnSpc>
                <a:spcPct val="100000"/>
              </a:lnSpc>
              <a:spcBef>
                <a:spcPts val="0"/>
              </a:spcBef>
              <a:spcAft>
                <a:spcPts val="0"/>
              </a:spcAft>
              <a:buClr>
                <a:srgbClr val="000000"/>
              </a:buClr>
              <a:buSzTx/>
              <a:buFontTx/>
              <a:buNone/>
              <a:tabLst/>
              <a:defRPr/>
            </a:pPr>
            <a:r>
              <a:rPr kumimoji="0" lang="en-US" sz="2000" b="0" i="0" u="none" strike="noStrike" kern="0" cap="none" spc="0" normalizeH="0" baseline="0" noProof="1" smtClean="0">
                <a:ln>
                  <a:noFill/>
                </a:ln>
                <a:effectLst/>
                <a:uLnTx/>
                <a:uFillTx/>
              </a:rPr>
              <a:t>Data Driven Policing </a:t>
            </a:r>
            <a:endParaRPr kumimoji="0" lang="en-US" sz="2000" b="0" i="0" u="none" strike="noStrike" kern="0" cap="none" spc="0" normalizeH="0" baseline="0" noProof="1">
              <a:ln>
                <a:noFill/>
              </a:ln>
              <a:effectLst/>
              <a:uLnTx/>
              <a:uFillTx/>
            </a:endParaRPr>
          </a:p>
        </p:txBody>
      </p:sp>
      <p:sp>
        <p:nvSpPr>
          <p:cNvPr id="14" name="Oval 12"/>
          <p:cNvSpPr>
            <a:spLocks noChangeArrowheads="1"/>
          </p:cNvSpPr>
          <p:nvPr/>
        </p:nvSpPr>
        <p:spPr bwMode="gray">
          <a:xfrm>
            <a:off x="2590800" y="2057399"/>
            <a:ext cx="2362200" cy="1142999"/>
          </a:xfrm>
          <a:prstGeom prst="ellipse">
            <a:avLst/>
          </a:prstGeom>
          <a:solidFill>
            <a:schemeClr val="accent2">
              <a:lumMod val="60000"/>
              <a:lumOff val="40000"/>
            </a:schemeClr>
          </a:solidFill>
          <a:ln w="12700">
            <a:solidFill>
              <a:schemeClr val="accent3">
                <a:lumMod val="50000"/>
              </a:schemeClr>
            </a:solidFill>
            <a:miter lim="800000"/>
            <a:headEnd type="none" w="sm" len="sm"/>
            <a:tailEnd type="none" w="sm" len="sm"/>
          </a:ln>
        </p:spPr>
        <p:txBody>
          <a:bodyPr lIns="39270" tIns="39270" rIns="39270" bIns="39270" anchor="ctr"/>
          <a:lstStyle/>
          <a:p>
            <a:pPr marL="125413" marR="0" lvl="0" indent="-125413" algn="ctr" defTabSz="881063" eaLnBrk="0" fontAlgn="auto" latinLnBrk="0" hangingPunct="0">
              <a:lnSpc>
                <a:spcPct val="100000"/>
              </a:lnSpc>
              <a:spcBef>
                <a:spcPts val="0"/>
              </a:spcBef>
              <a:spcAft>
                <a:spcPts val="0"/>
              </a:spcAft>
              <a:buClr>
                <a:srgbClr val="000000"/>
              </a:buClr>
              <a:buSzTx/>
              <a:buFontTx/>
              <a:buNone/>
              <a:tabLst/>
              <a:defRPr/>
            </a:pPr>
            <a:r>
              <a:rPr kumimoji="0" lang="en-US" sz="2000" b="0" i="0" u="none" strike="noStrike" kern="0" cap="none" spc="0" normalizeH="0" baseline="0" noProof="1" smtClean="0">
                <a:ln>
                  <a:noFill/>
                </a:ln>
                <a:effectLst/>
                <a:uLnTx/>
                <a:uFillTx/>
              </a:rPr>
              <a:t>Keep </a:t>
            </a:r>
            <a:r>
              <a:rPr kumimoji="0" lang="en-US" sz="2000" b="0" i="0" u="none" strike="noStrike" kern="0" cap="none" spc="0" normalizeH="0" noProof="1" smtClean="0">
                <a:ln>
                  <a:noFill/>
                </a:ln>
                <a:effectLst/>
                <a:uLnTx/>
                <a:uFillTx/>
              </a:rPr>
              <a:t>Officers in Same Neighboods</a:t>
            </a:r>
            <a:r>
              <a:rPr kumimoji="0" lang="en-US" sz="2000" b="0" i="0" u="none" strike="noStrike" kern="0" cap="none" spc="0" normalizeH="0" baseline="0" noProof="1" smtClean="0">
                <a:ln>
                  <a:noFill/>
                </a:ln>
                <a:effectLst/>
                <a:uLnTx/>
                <a:uFillTx/>
              </a:rPr>
              <a:t> </a:t>
            </a:r>
            <a:endParaRPr kumimoji="0" lang="en-US" sz="2000" b="0" i="0" u="none" strike="noStrike" kern="0" cap="none" spc="0" normalizeH="0" baseline="0" noProof="1">
              <a:ln>
                <a:noFill/>
              </a:ln>
              <a:effectLst/>
              <a:uLnTx/>
              <a:uFillTx/>
            </a:endParaRPr>
          </a:p>
        </p:txBody>
      </p:sp>
      <p:sp>
        <p:nvSpPr>
          <p:cNvPr id="15" name="KMA1D1FEAF"/>
          <p:cNvSpPr>
            <a:spLocks noChangeArrowheads="1"/>
          </p:cNvSpPr>
          <p:nvPr>
            <p:custDataLst>
              <p:tags r:id="rId3"/>
            </p:custDataLst>
          </p:nvPr>
        </p:nvSpPr>
        <p:spPr bwMode="auto">
          <a:xfrm>
            <a:off x="2514600" y="3505200"/>
            <a:ext cx="2644264" cy="2065116"/>
          </a:xfrm>
          <a:prstGeom prst="rect">
            <a:avLst/>
          </a:prstGeom>
          <a:noFill/>
          <a:ln w="9525">
            <a:noFill/>
            <a:miter lim="800000"/>
            <a:headEnd/>
            <a:tailEnd/>
          </a:ln>
        </p:spPr>
        <p:txBody>
          <a:bodyPr wrap="square" lIns="46800" tIns="47212" rIns="46800" bIns="47212" anchor="ctr">
            <a:spAutoFit/>
          </a:bodyPr>
          <a:lstStyle/>
          <a:p>
            <a:pPr lvl="1" eaLnBrk="1" hangingPunct="1">
              <a:lnSpc>
                <a:spcPct val="80000"/>
              </a:lnSpc>
            </a:pPr>
            <a:r>
              <a:rPr lang="en-US" sz="1600" dirty="0"/>
              <a:t>Patrol sector </a:t>
            </a:r>
            <a:r>
              <a:rPr lang="en-US" sz="1600" dirty="0" smtClean="0"/>
              <a:t>integrity empowered by Corona Solutions allows the </a:t>
            </a:r>
            <a:r>
              <a:rPr lang="en-US" sz="1600" dirty="0"/>
              <a:t>same sergeants and patrol officers </a:t>
            </a:r>
            <a:r>
              <a:rPr lang="en-US" sz="1600" dirty="0" smtClean="0"/>
              <a:t>to work </a:t>
            </a:r>
            <a:r>
              <a:rPr lang="en-US" sz="1600" dirty="0"/>
              <a:t>in a defined geographical area </a:t>
            </a:r>
            <a:r>
              <a:rPr lang="en-US" sz="1600" dirty="0" smtClean="0"/>
              <a:t>daily. This is critical to </a:t>
            </a:r>
            <a:r>
              <a:rPr lang="en-US" sz="1600" dirty="0"/>
              <a:t>fully implementing community policing</a:t>
            </a:r>
          </a:p>
        </p:txBody>
      </p:sp>
      <p:sp>
        <p:nvSpPr>
          <p:cNvPr id="16" name="KMA1D1FEAF"/>
          <p:cNvSpPr>
            <a:spLocks noChangeArrowheads="1"/>
          </p:cNvSpPr>
          <p:nvPr>
            <p:custDataLst>
              <p:tags r:id="rId4"/>
            </p:custDataLst>
          </p:nvPr>
        </p:nvSpPr>
        <p:spPr bwMode="auto">
          <a:xfrm>
            <a:off x="-152400" y="4209197"/>
            <a:ext cx="2752725" cy="1671162"/>
          </a:xfrm>
          <a:prstGeom prst="rect">
            <a:avLst/>
          </a:prstGeom>
          <a:noFill/>
          <a:ln w="9525">
            <a:noFill/>
            <a:miter lim="800000"/>
            <a:headEnd/>
            <a:tailEnd/>
          </a:ln>
        </p:spPr>
        <p:txBody>
          <a:bodyPr wrap="square" lIns="46800" tIns="47212" rIns="46800" bIns="47212" anchor="ctr">
            <a:spAutoFit/>
          </a:bodyPr>
          <a:lstStyle/>
          <a:p>
            <a:pPr lvl="1" eaLnBrk="1" hangingPunct="1">
              <a:lnSpc>
                <a:spcPct val="80000"/>
              </a:lnSpc>
            </a:pPr>
            <a:r>
              <a:rPr lang="en-US" sz="1600" dirty="0" smtClean="0"/>
              <a:t>Corona Solutions and Omega Crime View enhance </a:t>
            </a:r>
            <a:r>
              <a:rPr lang="en-US" sz="1600" dirty="0"/>
              <a:t>accountability of NOPD lieutenants and sergeants in supervising officer responses to crime and calls for service</a:t>
            </a:r>
          </a:p>
        </p:txBody>
      </p:sp>
    </p:spTree>
    <p:extLst>
      <p:ext uri="{BB962C8B-B14F-4D97-AF65-F5344CB8AC3E}">
        <p14:creationId xmlns:p14="http://schemas.microsoft.com/office/powerpoint/2010/main" val="3641726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Data-Driven Approaches</a:t>
            </a:r>
            <a:endParaRPr lang="en-US" dirty="0"/>
          </a:p>
        </p:txBody>
      </p:sp>
      <p:sp>
        <p:nvSpPr>
          <p:cNvPr id="3" name="Content Placeholder 2"/>
          <p:cNvSpPr>
            <a:spLocks noGrp="1"/>
          </p:cNvSpPr>
          <p:nvPr>
            <p:ph idx="1"/>
          </p:nvPr>
        </p:nvSpPr>
        <p:spPr/>
        <p:txBody>
          <a:bodyPr/>
          <a:lstStyle/>
          <a:p>
            <a:pPr>
              <a:lnSpc>
                <a:spcPct val="80000"/>
              </a:lnSpc>
            </a:pPr>
            <a:endParaRPr lang="en-US" sz="2200" dirty="0" smtClean="0"/>
          </a:p>
          <a:p>
            <a:pPr>
              <a:lnSpc>
                <a:spcPct val="80000"/>
              </a:lnSpc>
            </a:pPr>
            <a:r>
              <a:rPr lang="en-US" sz="2200" dirty="0" smtClean="0"/>
              <a:t>District </a:t>
            </a:r>
            <a:r>
              <a:rPr lang="en-US" sz="2200" dirty="0"/>
              <a:t>Based Deployment Strategy (DDACTS) is an operational model </a:t>
            </a:r>
            <a:r>
              <a:rPr lang="en-US" sz="2200" dirty="0" smtClean="0"/>
              <a:t>advanced by using Omega </a:t>
            </a:r>
            <a:r>
              <a:rPr lang="en-US" sz="2200" dirty="0"/>
              <a:t>Crime View that integrates location based crime and traffic crash data to determine the most effective methods for deploying resources</a:t>
            </a:r>
          </a:p>
          <a:p>
            <a:pPr>
              <a:lnSpc>
                <a:spcPct val="80000"/>
              </a:lnSpc>
            </a:pPr>
            <a:endParaRPr lang="en-US" sz="2200" dirty="0" smtClean="0"/>
          </a:p>
          <a:p>
            <a:pPr>
              <a:lnSpc>
                <a:spcPct val="80000"/>
              </a:lnSpc>
            </a:pPr>
            <a:r>
              <a:rPr lang="en-US" sz="2200" dirty="0" smtClean="0"/>
              <a:t>DDACTS </a:t>
            </a:r>
            <a:r>
              <a:rPr lang="en-US" sz="2200" dirty="0"/>
              <a:t>links crime and vehicle </a:t>
            </a:r>
            <a:r>
              <a:rPr lang="en-US" sz="2200" dirty="0" smtClean="0"/>
              <a:t>crash data</a:t>
            </a:r>
            <a:endParaRPr lang="en-US" sz="2200" dirty="0"/>
          </a:p>
          <a:p>
            <a:pPr>
              <a:lnSpc>
                <a:spcPct val="80000"/>
              </a:lnSpc>
            </a:pPr>
            <a:endParaRPr lang="en-US" sz="2200" dirty="0" smtClean="0"/>
          </a:p>
          <a:p>
            <a:pPr>
              <a:lnSpc>
                <a:spcPct val="80000"/>
              </a:lnSpc>
            </a:pPr>
            <a:r>
              <a:rPr lang="en-US" sz="2200" dirty="0" smtClean="0"/>
              <a:t>DDACTS </a:t>
            </a:r>
            <a:r>
              <a:rPr lang="en-US" sz="2200" dirty="0"/>
              <a:t>deploys officers to areas of major and minor crimes and auto accidents to reduce crimes and increase auto safety.</a:t>
            </a:r>
          </a:p>
          <a:p>
            <a:pPr lvl="1">
              <a:lnSpc>
                <a:spcPct val="80000"/>
              </a:lnSpc>
            </a:pPr>
            <a:endParaRPr lang="en-US" sz="200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6</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
        <p:nvSpPr>
          <p:cNvPr id="6" name="TextBox 3"/>
          <p:cNvSpPr txBox="1">
            <a:spLocks noChangeArrowheads="1"/>
          </p:cNvSpPr>
          <p:nvPr/>
        </p:nvSpPr>
        <p:spPr bwMode="auto">
          <a:xfrm>
            <a:off x="609600" y="5562600"/>
            <a:ext cx="8077200" cy="646113"/>
          </a:xfrm>
          <a:prstGeom prst="rect">
            <a:avLst/>
          </a:prstGeom>
          <a:noFill/>
          <a:ln w="9525">
            <a:noFill/>
            <a:miter lim="800000"/>
            <a:headEnd/>
            <a:tailEnd/>
          </a:ln>
        </p:spPr>
        <p:txBody>
          <a:bodyPr>
            <a:spAutoFit/>
          </a:bodyPr>
          <a:lstStyle/>
          <a:p>
            <a:r>
              <a:rPr lang="en-US" dirty="0">
                <a:latin typeface="Calibri" pitchFamily="34" charset="0"/>
              </a:rPr>
              <a:t>DDACTS is </a:t>
            </a:r>
            <a:r>
              <a:rPr lang="en-US" dirty="0" smtClean="0">
                <a:latin typeface="Calibri" pitchFamily="34" charset="0"/>
              </a:rPr>
              <a:t>supported </a:t>
            </a:r>
            <a:r>
              <a:rPr lang="en-US" dirty="0">
                <a:latin typeface="Calibri" pitchFamily="34" charset="0"/>
              </a:rPr>
              <a:t>by: National Institute of Justice; Bureau of Justice Assistance; US Dept. of Transportation - NHTSA</a:t>
            </a:r>
          </a:p>
        </p:txBody>
      </p:sp>
    </p:spTree>
    <p:extLst>
      <p:ext uri="{BB962C8B-B14F-4D97-AF65-F5344CB8AC3E}">
        <p14:creationId xmlns:p14="http://schemas.microsoft.com/office/powerpoint/2010/main" val="4115959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DDACTS Works</a:t>
            </a:r>
            <a:endParaRPr lang="en-US" dirty="0"/>
          </a:p>
        </p:txBody>
      </p:sp>
      <p:sp>
        <p:nvSpPr>
          <p:cNvPr id="3" name="Content Placeholder 2"/>
          <p:cNvSpPr>
            <a:spLocks noGrp="1"/>
          </p:cNvSpPr>
          <p:nvPr>
            <p:ph idx="1"/>
          </p:nvPr>
        </p:nvSpPr>
        <p:spPr/>
        <p:txBody>
          <a:bodyPr/>
          <a:lstStyle/>
          <a:p>
            <a:pPr lvl="1">
              <a:lnSpc>
                <a:spcPct val="80000"/>
              </a:lnSpc>
            </a:pPr>
            <a:r>
              <a:rPr lang="en-US" sz="1600" dirty="0">
                <a:solidFill>
                  <a:schemeClr val="tx1"/>
                </a:solidFill>
              </a:rPr>
              <a:t>DDACTS will be managed in the district patrol sectors and adjusted daily and within </a:t>
            </a:r>
            <a:r>
              <a:rPr lang="en-US" sz="1600" dirty="0" smtClean="0">
                <a:solidFill>
                  <a:schemeClr val="tx1"/>
                </a:solidFill>
              </a:rPr>
              <a:t>shifts</a:t>
            </a:r>
          </a:p>
          <a:p>
            <a:pPr lvl="1">
              <a:lnSpc>
                <a:spcPct val="80000"/>
              </a:lnSpc>
            </a:pPr>
            <a:endParaRPr lang="en-US" sz="1600" dirty="0" smtClean="0">
              <a:solidFill>
                <a:schemeClr val="tx1"/>
              </a:solidFill>
            </a:endParaRPr>
          </a:p>
          <a:p>
            <a:pPr lvl="1">
              <a:lnSpc>
                <a:spcPct val="80000"/>
              </a:lnSpc>
            </a:pPr>
            <a:r>
              <a:rPr lang="en-US" sz="1600" dirty="0" smtClean="0">
                <a:solidFill>
                  <a:schemeClr val="tx1"/>
                </a:solidFill>
              </a:rPr>
              <a:t>Beginning </a:t>
            </a:r>
            <a:r>
              <a:rPr lang="en-US" sz="1600" dirty="0">
                <a:solidFill>
                  <a:schemeClr val="tx1"/>
                </a:solidFill>
              </a:rPr>
              <a:t>November 13, 2011, </a:t>
            </a:r>
            <a:r>
              <a:rPr lang="en-US" sz="1600" dirty="0" smtClean="0">
                <a:solidFill>
                  <a:schemeClr val="tx1"/>
                </a:solidFill>
              </a:rPr>
              <a:t>one </a:t>
            </a:r>
            <a:r>
              <a:rPr lang="en-US" sz="1600" dirty="0">
                <a:solidFill>
                  <a:schemeClr val="tx1"/>
                </a:solidFill>
              </a:rPr>
              <a:t>unit per shift/per district </a:t>
            </a:r>
            <a:r>
              <a:rPr lang="en-US" sz="1600" dirty="0" smtClean="0">
                <a:solidFill>
                  <a:schemeClr val="tx1"/>
                </a:solidFill>
              </a:rPr>
              <a:t>is assigned directly </a:t>
            </a:r>
            <a:r>
              <a:rPr lang="en-US" sz="1600" dirty="0">
                <a:solidFill>
                  <a:schemeClr val="tx1"/>
                </a:solidFill>
              </a:rPr>
              <a:t>to the DDACTS zones to perform proactive policing and monitor this </a:t>
            </a:r>
            <a:r>
              <a:rPr lang="en-US" sz="1600" dirty="0" smtClean="0">
                <a:solidFill>
                  <a:schemeClr val="tx1"/>
                </a:solidFill>
              </a:rPr>
              <a:t>activity</a:t>
            </a:r>
          </a:p>
          <a:p>
            <a:pPr lvl="1">
              <a:lnSpc>
                <a:spcPct val="80000"/>
              </a:lnSpc>
            </a:pPr>
            <a:endParaRPr lang="en-US" sz="1600" dirty="0" smtClean="0">
              <a:solidFill>
                <a:schemeClr val="tx1"/>
              </a:solidFill>
            </a:endParaRPr>
          </a:p>
          <a:p>
            <a:pPr lvl="1">
              <a:lnSpc>
                <a:spcPct val="80000"/>
              </a:lnSpc>
            </a:pPr>
            <a:r>
              <a:rPr lang="en-US" sz="1600" dirty="0" smtClean="0">
                <a:solidFill>
                  <a:schemeClr val="tx1"/>
                </a:solidFill>
              </a:rPr>
              <a:t>Other </a:t>
            </a:r>
            <a:r>
              <a:rPr lang="en-US" sz="1600" dirty="0">
                <a:solidFill>
                  <a:schemeClr val="tx1"/>
                </a:solidFill>
              </a:rPr>
              <a:t>patrol officers not on a call for service will be directed into DDACTS areas and their proactive police activities will also be measured and verified</a:t>
            </a:r>
          </a:p>
          <a:p>
            <a:pPr lvl="1">
              <a:lnSpc>
                <a:spcPct val="80000"/>
              </a:lnSpc>
            </a:pPr>
            <a:endParaRPr lang="en-US" sz="1600" dirty="0" smtClean="0">
              <a:solidFill>
                <a:schemeClr val="tx1"/>
              </a:solidFill>
            </a:endParaRPr>
          </a:p>
          <a:p>
            <a:pPr lvl="1">
              <a:lnSpc>
                <a:spcPct val="80000"/>
              </a:lnSpc>
            </a:pPr>
            <a:r>
              <a:rPr lang="en-US" sz="1600" dirty="0" smtClean="0">
                <a:solidFill>
                  <a:schemeClr val="tx1"/>
                </a:solidFill>
              </a:rPr>
              <a:t>NOPD </a:t>
            </a:r>
            <a:r>
              <a:rPr lang="en-US" sz="1600" dirty="0">
                <a:solidFill>
                  <a:schemeClr val="tx1"/>
                </a:solidFill>
              </a:rPr>
              <a:t>will also assign community coordinating sergeants, quality-of-life, and patrol officers to periodic walking beats in DDACT zones for purposes of:</a:t>
            </a:r>
          </a:p>
          <a:p>
            <a:pPr lvl="2">
              <a:lnSpc>
                <a:spcPct val="80000"/>
              </a:lnSpc>
            </a:pPr>
            <a:r>
              <a:rPr lang="en-US" sz="1600" dirty="0">
                <a:solidFill>
                  <a:schemeClr val="tx1"/>
                </a:solidFill>
              </a:rPr>
              <a:t>Reinvigorating or creating Neighborhood Watch Groups</a:t>
            </a:r>
          </a:p>
          <a:p>
            <a:pPr lvl="2">
              <a:lnSpc>
                <a:spcPct val="80000"/>
              </a:lnSpc>
            </a:pPr>
            <a:r>
              <a:rPr lang="en-US" sz="1600" dirty="0">
                <a:solidFill>
                  <a:schemeClr val="tx1"/>
                </a:solidFill>
              </a:rPr>
              <a:t>Sharing crime prevention tips</a:t>
            </a:r>
          </a:p>
          <a:p>
            <a:pPr lvl="2">
              <a:lnSpc>
                <a:spcPct val="80000"/>
              </a:lnSpc>
            </a:pPr>
            <a:r>
              <a:rPr lang="en-US" sz="1600" dirty="0">
                <a:solidFill>
                  <a:schemeClr val="tx1"/>
                </a:solidFill>
              </a:rPr>
              <a:t>Sharing Crime Stoppers information</a:t>
            </a:r>
          </a:p>
          <a:p>
            <a:pPr lvl="2">
              <a:lnSpc>
                <a:spcPct val="80000"/>
              </a:lnSpc>
            </a:pPr>
            <a:r>
              <a:rPr lang="en-US" sz="1600" dirty="0">
                <a:solidFill>
                  <a:schemeClr val="tx1"/>
                </a:solidFill>
              </a:rPr>
              <a:t>Continuing to encourage residents to report known or suspected crime to the </a:t>
            </a:r>
            <a:r>
              <a:rPr lang="en-US" sz="1600" dirty="0" smtClean="0">
                <a:solidFill>
                  <a:schemeClr val="tx1"/>
                </a:solidFill>
              </a:rPr>
              <a:t>NOPD</a:t>
            </a:r>
          </a:p>
          <a:p>
            <a:pPr lvl="2">
              <a:lnSpc>
                <a:spcPct val="80000"/>
              </a:lnSpc>
            </a:pPr>
            <a:endParaRPr lang="en-US" sz="1600" dirty="0">
              <a:solidFill>
                <a:schemeClr val="tx1"/>
              </a:solidFill>
            </a:endParaRPr>
          </a:p>
          <a:p>
            <a:pPr lvl="1">
              <a:lnSpc>
                <a:spcPct val="80000"/>
              </a:lnSpc>
            </a:pPr>
            <a:r>
              <a:rPr lang="en-US" sz="1600" dirty="0">
                <a:solidFill>
                  <a:schemeClr val="tx1"/>
                </a:solidFill>
              </a:rPr>
              <a:t>DDACT maps are created based upon </a:t>
            </a:r>
            <a:r>
              <a:rPr lang="en-US" sz="1600" i="1" u="sng" dirty="0">
                <a:solidFill>
                  <a:schemeClr val="tx1"/>
                </a:solidFill>
              </a:rPr>
              <a:t>all</a:t>
            </a:r>
            <a:r>
              <a:rPr lang="en-US" sz="1600" i="1" dirty="0">
                <a:solidFill>
                  <a:schemeClr val="tx1"/>
                </a:solidFill>
              </a:rPr>
              <a:t> </a:t>
            </a:r>
            <a:r>
              <a:rPr lang="en-US" sz="1600" dirty="0">
                <a:solidFill>
                  <a:schemeClr val="tx1"/>
                </a:solidFill>
              </a:rPr>
              <a:t>major crime, minor crime and auto accidents, then clustered into geographic areas linked in time and place by the events themselves</a:t>
            </a:r>
          </a:p>
          <a:p>
            <a:pPr lvl="1">
              <a:lnSpc>
                <a:spcPct val="80000"/>
              </a:lnSpc>
            </a:pPr>
            <a:endParaRPr lang="en-US" sz="1600" dirty="0" smtClean="0">
              <a:solidFill>
                <a:schemeClr val="tx1"/>
              </a:solidFill>
            </a:endParaRPr>
          </a:p>
          <a:p>
            <a:pPr lvl="1">
              <a:lnSpc>
                <a:spcPct val="80000"/>
              </a:lnSpc>
            </a:pPr>
            <a:r>
              <a:rPr lang="en-US" sz="1600" dirty="0" smtClean="0">
                <a:solidFill>
                  <a:schemeClr val="tx1"/>
                </a:solidFill>
              </a:rPr>
              <a:t>DDACT </a:t>
            </a:r>
            <a:r>
              <a:rPr lang="en-US" sz="1600" dirty="0">
                <a:solidFill>
                  <a:schemeClr val="tx1"/>
                </a:solidFill>
              </a:rPr>
              <a:t>maps are also created based on times of police shifts and updated every two </a:t>
            </a:r>
            <a:r>
              <a:rPr lang="en-US" sz="1600" dirty="0" smtClean="0">
                <a:solidFill>
                  <a:schemeClr val="tx1"/>
                </a:solidFill>
              </a:rPr>
              <a:t>weeks or more frequently as needed</a:t>
            </a:r>
            <a:endParaRPr lang="en-US" sz="160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7</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
        <p:nvSpPr>
          <p:cNvPr id="6" name="Oval 8"/>
          <p:cNvSpPr>
            <a:spLocks noChangeArrowheads="1"/>
          </p:cNvSpPr>
          <p:nvPr/>
        </p:nvSpPr>
        <p:spPr bwMode="auto">
          <a:xfrm>
            <a:off x="533400" y="9144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rPr>
              <a:t>1</a:t>
            </a:r>
          </a:p>
        </p:txBody>
      </p:sp>
      <p:sp>
        <p:nvSpPr>
          <p:cNvPr id="7" name="Oval 8"/>
          <p:cNvSpPr>
            <a:spLocks noChangeArrowheads="1"/>
          </p:cNvSpPr>
          <p:nvPr/>
        </p:nvSpPr>
        <p:spPr bwMode="auto">
          <a:xfrm>
            <a:off x="533400" y="15240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2</a:t>
            </a:r>
            <a:endParaRPr kumimoji="0" lang="en-US" sz="1600" b="1" i="0" u="none" strike="noStrike" kern="0" cap="none" spc="0" normalizeH="0" baseline="0" noProof="0" dirty="0">
              <a:ln>
                <a:noFill/>
              </a:ln>
              <a:solidFill>
                <a:sysClr val="windowText" lastClr="000000"/>
              </a:solidFill>
              <a:effectLst/>
              <a:uLnTx/>
              <a:uFillTx/>
            </a:endParaRPr>
          </a:p>
        </p:txBody>
      </p:sp>
      <p:sp>
        <p:nvSpPr>
          <p:cNvPr id="8" name="Oval 8"/>
          <p:cNvSpPr>
            <a:spLocks noChangeArrowheads="1"/>
          </p:cNvSpPr>
          <p:nvPr/>
        </p:nvSpPr>
        <p:spPr bwMode="auto">
          <a:xfrm>
            <a:off x="518319" y="22098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3</a:t>
            </a:r>
            <a:endParaRPr kumimoji="0" lang="en-US" sz="1600" b="1" i="0" u="none" strike="noStrike" kern="0" cap="none" spc="0" normalizeH="0" baseline="0" noProof="0" dirty="0">
              <a:ln>
                <a:noFill/>
              </a:ln>
              <a:solidFill>
                <a:sysClr val="windowText" lastClr="000000"/>
              </a:solidFill>
              <a:effectLst/>
              <a:uLnTx/>
              <a:uFillTx/>
            </a:endParaRPr>
          </a:p>
        </p:txBody>
      </p:sp>
      <p:sp>
        <p:nvSpPr>
          <p:cNvPr id="9" name="Oval 8"/>
          <p:cNvSpPr>
            <a:spLocks noChangeArrowheads="1"/>
          </p:cNvSpPr>
          <p:nvPr/>
        </p:nvSpPr>
        <p:spPr bwMode="auto">
          <a:xfrm>
            <a:off x="533400" y="28956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4</a:t>
            </a:r>
            <a:endParaRPr kumimoji="0" lang="en-US" sz="1600" b="1" i="0" u="none" strike="noStrike" kern="0" cap="none" spc="0" normalizeH="0" baseline="0" noProof="0" dirty="0">
              <a:ln>
                <a:noFill/>
              </a:ln>
              <a:solidFill>
                <a:sysClr val="windowText" lastClr="000000"/>
              </a:solidFill>
              <a:effectLst/>
              <a:uLnTx/>
              <a:uFillTx/>
            </a:endParaRPr>
          </a:p>
        </p:txBody>
      </p:sp>
      <p:sp>
        <p:nvSpPr>
          <p:cNvPr id="10" name="Oval 9"/>
          <p:cNvSpPr>
            <a:spLocks noChangeArrowheads="1"/>
          </p:cNvSpPr>
          <p:nvPr/>
        </p:nvSpPr>
        <p:spPr bwMode="auto">
          <a:xfrm>
            <a:off x="533400" y="48006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5</a:t>
            </a:r>
            <a:endParaRPr kumimoji="0" lang="en-US" sz="1600" b="1" i="0" u="none" strike="noStrike" kern="0" cap="none" spc="0" normalizeH="0" baseline="0" noProof="0" dirty="0">
              <a:ln>
                <a:noFill/>
              </a:ln>
              <a:solidFill>
                <a:sysClr val="windowText" lastClr="000000"/>
              </a:solidFill>
              <a:effectLst/>
              <a:uLnTx/>
              <a:uFillTx/>
            </a:endParaRPr>
          </a:p>
        </p:txBody>
      </p:sp>
      <p:sp>
        <p:nvSpPr>
          <p:cNvPr id="11" name="Oval 10"/>
          <p:cNvSpPr>
            <a:spLocks noChangeArrowheads="1"/>
          </p:cNvSpPr>
          <p:nvPr/>
        </p:nvSpPr>
        <p:spPr bwMode="auto">
          <a:xfrm>
            <a:off x="518319" y="54864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6</a:t>
            </a:r>
            <a:endParaRPr kumimoji="0" lang="en-US" sz="16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734662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609600"/>
          </a:xfrm>
        </p:spPr>
        <p:txBody>
          <a:bodyPr rtlCol="0">
            <a:normAutofit fontScale="90000"/>
          </a:bodyPr>
          <a:lstStyle/>
          <a:p>
            <a:pPr eaLnBrk="1" fontAlgn="auto" hangingPunct="1">
              <a:spcAft>
                <a:spcPts val="0"/>
              </a:spcAft>
              <a:defRPr/>
            </a:pPr>
            <a:r>
              <a:rPr lang="en-US" dirty="0" smtClean="0"/>
              <a:t>The Difference of DDACTS mapping using </a:t>
            </a:r>
            <a:r>
              <a:rPr lang="en-US" i="1" dirty="0" smtClean="0"/>
              <a:t>Omega Crime View </a:t>
            </a:r>
            <a:r>
              <a:rPr lang="en-US" dirty="0" smtClean="0"/>
              <a:t>Analysis</a:t>
            </a:r>
            <a:endParaRPr lang="en-US" dirty="0"/>
          </a:p>
        </p:txBody>
      </p:sp>
      <p:pic>
        <p:nvPicPr>
          <p:cNvPr id="27650" name="Picture 2"/>
          <p:cNvPicPr>
            <a:picLocks noGrp="1" noChangeAspect="1" noChangeArrowheads="1"/>
          </p:cNvPicPr>
          <p:nvPr>
            <p:ph sz="half" idx="1"/>
          </p:nvPr>
        </p:nvPicPr>
        <p:blipFill>
          <a:blip r:embed="rId2"/>
          <a:srcRect/>
          <a:stretch>
            <a:fillRect/>
          </a:stretch>
        </p:blipFill>
        <p:spPr>
          <a:xfrm>
            <a:off x="274212" y="1371600"/>
            <a:ext cx="4393038" cy="4191000"/>
          </a:xfrm>
        </p:spPr>
      </p:pic>
      <p:sp>
        <p:nvSpPr>
          <p:cNvPr id="3" name="Slide Number Placeholder 2"/>
          <p:cNvSpPr>
            <a:spLocks noGrp="1"/>
          </p:cNvSpPr>
          <p:nvPr>
            <p:ph type="sldNum" sz="quarter" idx="12"/>
          </p:nvPr>
        </p:nvSpPr>
        <p:spPr/>
        <p:txBody>
          <a:bodyPr/>
          <a:lstStyle/>
          <a:p>
            <a:pPr>
              <a:defRPr/>
            </a:pPr>
            <a:fld id="{440D307C-2CF9-443A-A42D-A6B9DE75A9C1}" type="slidenum">
              <a:rPr lang="en-US"/>
              <a:pPr>
                <a:defRPr/>
              </a:pPr>
              <a:t>8</a:t>
            </a:fld>
            <a:endParaRPr lang="en-US"/>
          </a:p>
        </p:txBody>
      </p:sp>
      <p:pic>
        <p:nvPicPr>
          <p:cNvPr id="1026"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572000" y="2590800"/>
            <a:ext cx="4295495" cy="3822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utoShape 63"/>
          <p:cNvSpPr>
            <a:spLocks noChangeArrowheads="1"/>
          </p:cNvSpPr>
          <p:nvPr/>
        </p:nvSpPr>
        <p:spPr bwMode="blackWhite">
          <a:xfrm>
            <a:off x="5334000" y="2438400"/>
            <a:ext cx="609600" cy="702382"/>
          </a:xfrm>
          <a:prstGeom prst="downArrow">
            <a:avLst>
              <a:gd name="adj1" fmla="val 50000"/>
              <a:gd name="adj2" fmla="val 50014"/>
            </a:avLst>
          </a:prstGeom>
          <a:solidFill>
            <a:srgbClr val="FFE433"/>
          </a:solidFill>
          <a:ln w="19050">
            <a:solidFill>
              <a:schemeClr val="bg1">
                <a:lumMod val="10000"/>
              </a:schemeClr>
            </a:solidFill>
            <a:miter lim="800000"/>
            <a:headEnd/>
            <a:tailEnd/>
          </a:ln>
          <a:effectLst/>
        </p:spPr>
        <p:txBody>
          <a:bodyPr wrap="none" lIns="88019" tIns="44010" rIns="88019" bIns="44010" anchor="ctr"/>
          <a:lstStyle/>
          <a:p>
            <a:pPr algn="ctr" defTabSz="820886"/>
            <a:endParaRPr lang="en-US" altLang="zh-CN" sz="1100" dirty="0">
              <a:solidFill>
                <a:srgbClr val="000000"/>
              </a:solidFill>
              <a:latin typeface="Arial" pitchFamily="34" charset="0"/>
              <a:ea typeface="SimSun"/>
              <a:cs typeface="SimSun"/>
            </a:endParaRPr>
          </a:p>
        </p:txBody>
      </p:sp>
      <p:sp>
        <p:nvSpPr>
          <p:cNvPr id="4" name="TextBox 3"/>
          <p:cNvSpPr txBox="1"/>
          <p:nvPr/>
        </p:nvSpPr>
        <p:spPr>
          <a:xfrm>
            <a:off x="4648200" y="1523999"/>
            <a:ext cx="4191000" cy="646331"/>
          </a:xfrm>
          <a:prstGeom prst="rect">
            <a:avLst/>
          </a:prstGeom>
          <a:noFill/>
        </p:spPr>
        <p:txBody>
          <a:bodyPr wrap="square" rtlCol="0">
            <a:spAutoFit/>
          </a:bodyPr>
          <a:lstStyle/>
          <a:p>
            <a:r>
              <a:rPr lang="en-US" dirty="0" smtClean="0"/>
              <a:t>This is how accurately we can define areas for high intensity patrol now</a:t>
            </a:r>
            <a:endParaRPr lang="en-US" dirty="0"/>
          </a:p>
        </p:txBody>
      </p:sp>
    </p:spTree>
    <p:extLst>
      <p:ext uri="{BB962C8B-B14F-4D97-AF65-F5344CB8AC3E}">
        <p14:creationId xmlns:p14="http://schemas.microsoft.com/office/powerpoint/2010/main" val="2376871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067800" cy="609600"/>
          </a:xfrm>
        </p:spPr>
        <p:txBody>
          <a:bodyPr/>
          <a:lstStyle/>
          <a:p>
            <a:r>
              <a:rPr lang="en-US" sz="3200" dirty="0" smtClean="0"/>
              <a:t>How Omega Crime View will be Used </a:t>
            </a:r>
            <a:br>
              <a:rPr lang="en-US" sz="3200" dirty="0" smtClean="0"/>
            </a:br>
            <a:r>
              <a:rPr lang="en-US" sz="3200" dirty="0" smtClean="0"/>
              <a:t>Against Homicides, Shootings, Guns and Drugs</a:t>
            </a:r>
            <a:endParaRPr lang="en-US" sz="3200" dirty="0"/>
          </a:p>
        </p:txBody>
      </p:sp>
      <p:sp>
        <p:nvSpPr>
          <p:cNvPr id="3" name="Content Placeholder 2"/>
          <p:cNvSpPr>
            <a:spLocks noGrp="1"/>
          </p:cNvSpPr>
          <p:nvPr>
            <p:ph idx="1"/>
          </p:nvPr>
        </p:nvSpPr>
        <p:spPr>
          <a:xfrm>
            <a:off x="152400" y="1524000"/>
            <a:ext cx="8839200" cy="5257800"/>
          </a:xfrm>
        </p:spPr>
        <p:txBody>
          <a:bodyPr/>
          <a:lstStyle/>
          <a:p>
            <a:pPr>
              <a:lnSpc>
                <a:spcPct val="80000"/>
              </a:lnSpc>
            </a:pPr>
            <a:r>
              <a:rPr lang="en-US" sz="2000" dirty="0"/>
              <a:t>Omega Crime View will be used to create a second deployment strategy specifically targeting homicides, shootings, guns and drugs</a:t>
            </a:r>
          </a:p>
          <a:p>
            <a:pPr>
              <a:lnSpc>
                <a:spcPct val="80000"/>
              </a:lnSpc>
            </a:pPr>
            <a:endParaRPr lang="en-US" sz="2000" dirty="0"/>
          </a:p>
          <a:p>
            <a:pPr>
              <a:lnSpc>
                <a:spcPct val="80000"/>
              </a:lnSpc>
            </a:pPr>
            <a:r>
              <a:rPr lang="en-US" sz="2000" dirty="0"/>
              <a:t>The same mapping and crime analysis technology used, EXCEPT these maps focus on homicides, shootings, guns and drugs then clustered into geographic areas linked in time and place by the events themselves </a:t>
            </a:r>
          </a:p>
          <a:p>
            <a:pPr>
              <a:lnSpc>
                <a:spcPct val="80000"/>
              </a:lnSpc>
            </a:pPr>
            <a:endParaRPr lang="en-US" sz="2000" dirty="0"/>
          </a:p>
          <a:p>
            <a:pPr>
              <a:lnSpc>
                <a:spcPct val="80000"/>
              </a:lnSpc>
            </a:pPr>
            <a:r>
              <a:rPr lang="en-US" sz="2000" dirty="0"/>
              <a:t>NOPD’s Special Operations Division and District Task Force officers will be deployed DAILY into these specific areas</a:t>
            </a:r>
          </a:p>
          <a:p>
            <a:pPr>
              <a:lnSpc>
                <a:spcPct val="80000"/>
              </a:lnSpc>
            </a:pPr>
            <a:endParaRPr lang="en-US" sz="2000" dirty="0"/>
          </a:p>
          <a:p>
            <a:pPr>
              <a:lnSpc>
                <a:spcPct val="80000"/>
              </a:lnSpc>
            </a:pPr>
            <a:r>
              <a:rPr lang="en-US" sz="2000" dirty="0"/>
              <a:t>Proactive policing efforts will be monitored, measured and verified</a:t>
            </a:r>
          </a:p>
          <a:p>
            <a:pPr>
              <a:lnSpc>
                <a:spcPct val="80000"/>
              </a:lnSpc>
            </a:pPr>
            <a:endParaRPr lang="en-US" sz="2000" dirty="0"/>
          </a:p>
          <a:p>
            <a:pPr>
              <a:lnSpc>
                <a:spcPct val="80000"/>
              </a:lnSpc>
            </a:pPr>
            <a:r>
              <a:rPr lang="en-US" sz="2000" dirty="0"/>
              <a:t>Maps will be updated every two weeks or more frequently as needed</a:t>
            </a: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9</a:t>
            </a:fld>
            <a:endParaRPr lang="en-US" dirty="0"/>
          </a:p>
        </p:txBody>
      </p:sp>
      <p:sp>
        <p:nvSpPr>
          <p:cNvPr id="5" name="Text Placeholder 4"/>
          <p:cNvSpPr>
            <a:spLocks noGrp="1"/>
          </p:cNvSpPr>
          <p:nvPr>
            <p:ph type="body" sz="quarter" idx="11"/>
          </p:nvPr>
        </p:nvSpPr>
        <p:spPr/>
        <p:txBody>
          <a:bodyPr/>
          <a:lstStyle/>
          <a:p>
            <a:r>
              <a:rPr lang="en-US" dirty="0" smtClean="0"/>
              <a:t>Police Department</a:t>
            </a:r>
            <a:endParaRPr lang="en-US" dirty="0"/>
          </a:p>
        </p:txBody>
      </p:sp>
      <p:sp>
        <p:nvSpPr>
          <p:cNvPr id="6" name="Oval 8"/>
          <p:cNvSpPr>
            <a:spLocks noChangeArrowheads="1"/>
          </p:cNvSpPr>
          <p:nvPr/>
        </p:nvSpPr>
        <p:spPr bwMode="auto">
          <a:xfrm>
            <a:off x="137319" y="15240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rPr>
              <a:t>1</a:t>
            </a:r>
          </a:p>
        </p:txBody>
      </p:sp>
      <p:sp>
        <p:nvSpPr>
          <p:cNvPr id="7" name="Oval 8"/>
          <p:cNvSpPr>
            <a:spLocks noChangeArrowheads="1"/>
          </p:cNvSpPr>
          <p:nvPr/>
        </p:nvSpPr>
        <p:spPr bwMode="auto">
          <a:xfrm>
            <a:off x="137319" y="2371725"/>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2</a:t>
            </a:r>
            <a:endParaRPr kumimoji="0" lang="en-US" sz="1600" b="1" i="0" u="none" strike="noStrike" kern="0" cap="none" spc="0" normalizeH="0" baseline="0" noProof="0" dirty="0">
              <a:ln>
                <a:noFill/>
              </a:ln>
              <a:solidFill>
                <a:sysClr val="windowText" lastClr="000000"/>
              </a:solidFill>
              <a:effectLst/>
              <a:uLnTx/>
              <a:uFillTx/>
            </a:endParaRPr>
          </a:p>
        </p:txBody>
      </p:sp>
      <p:sp>
        <p:nvSpPr>
          <p:cNvPr id="8" name="Oval 8"/>
          <p:cNvSpPr>
            <a:spLocks noChangeArrowheads="1"/>
          </p:cNvSpPr>
          <p:nvPr/>
        </p:nvSpPr>
        <p:spPr bwMode="auto">
          <a:xfrm>
            <a:off x="137319" y="3495675"/>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3</a:t>
            </a:r>
            <a:endParaRPr kumimoji="0" lang="en-US" sz="1600" b="1" i="0" u="none" strike="noStrike" kern="0" cap="none" spc="0" normalizeH="0" baseline="0" noProof="0" dirty="0">
              <a:ln>
                <a:noFill/>
              </a:ln>
              <a:solidFill>
                <a:sysClr val="windowText" lastClr="000000"/>
              </a:solidFill>
              <a:effectLst/>
              <a:uLnTx/>
              <a:uFillTx/>
            </a:endParaRPr>
          </a:p>
        </p:txBody>
      </p:sp>
      <p:sp>
        <p:nvSpPr>
          <p:cNvPr id="9" name="Oval 8"/>
          <p:cNvSpPr>
            <a:spLocks noChangeArrowheads="1"/>
          </p:cNvSpPr>
          <p:nvPr/>
        </p:nvSpPr>
        <p:spPr bwMode="auto">
          <a:xfrm>
            <a:off x="137319" y="43053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4</a:t>
            </a:r>
            <a:endParaRPr kumimoji="0" lang="en-US" sz="1600" b="1" i="0" u="none" strike="noStrike" kern="0" cap="none" spc="0" normalizeH="0" baseline="0" noProof="0" dirty="0">
              <a:ln>
                <a:noFill/>
              </a:ln>
              <a:solidFill>
                <a:sysClr val="windowText" lastClr="000000"/>
              </a:solidFill>
              <a:effectLst/>
              <a:uLnTx/>
              <a:uFillTx/>
            </a:endParaRPr>
          </a:p>
        </p:txBody>
      </p:sp>
      <p:sp>
        <p:nvSpPr>
          <p:cNvPr id="10" name="Oval 9"/>
          <p:cNvSpPr>
            <a:spLocks noChangeArrowheads="1"/>
          </p:cNvSpPr>
          <p:nvPr/>
        </p:nvSpPr>
        <p:spPr bwMode="auto">
          <a:xfrm>
            <a:off x="137319" y="4876800"/>
            <a:ext cx="334962" cy="381000"/>
          </a:xfrm>
          <a:prstGeom prst="ellipse">
            <a:avLst/>
          </a:prstGeom>
          <a:solidFill>
            <a:schemeClr val="accent4"/>
          </a:solidFill>
          <a:ln w="19050" algn="ctr">
            <a:solidFill>
              <a:srgbClr val="000000"/>
            </a:solidFill>
            <a:round/>
            <a:headEnd/>
            <a:tailEnd/>
          </a:ln>
        </p:spPr>
        <p:txBody>
          <a:bodyPr lIns="46798" tIns="46798" rIns="46798" bIns="46798"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5</a:t>
            </a:r>
            <a:endParaRPr kumimoji="0" lang="en-US" sz="16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6061101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ACKUPNAME" val="KMA1D1FEAF:R001:C001"/>
  <p:tag name="LEFT" val="41"/>
  <p:tag name="PRIORNAME" val="KMA1D1FEAF"/>
  <p:tag name="AUTHOR" val="KMA"/>
  <p:tag name="NUMBEROFROWS" val=" 1"/>
  <p:tag name="NUMBEROFCOLUMNS" val=" 1"/>
  <p:tag name="TABLEVERSION" val="3.00"/>
  <p:tag name="TABLEINFO" val="RW:R001;LK=False|RW:R001;ST=1|RW:R001;RH=1|CL:C001;LK=False|CL:C001;ST=1|CL:C001;CW=1"/>
  <p:tag name="BAINBULLET" val="True"/>
</p:tagLst>
</file>

<file path=ppt/tags/tag2.xml><?xml version="1.0" encoding="utf-8"?>
<p:tagLst xmlns:a="http://schemas.openxmlformats.org/drawingml/2006/main" xmlns:r="http://schemas.openxmlformats.org/officeDocument/2006/relationships" xmlns:p="http://schemas.openxmlformats.org/presentationml/2006/main">
  <p:tag name="BACKUPNAME" val="KMA1D1FEAF:R001:C001"/>
  <p:tag name="LEFT" val="41"/>
  <p:tag name="PRIORNAME" val="KMA1D1FEAF"/>
  <p:tag name="AUTHOR" val="KMA"/>
  <p:tag name="NUMBEROFROWS" val=" 1"/>
  <p:tag name="NUMBEROFCOLUMNS" val=" 1"/>
  <p:tag name="TABLEVERSION" val="3.00"/>
  <p:tag name="TABLEINFO" val="RW:R001;LK=False|RW:R001;ST=1|RW:R001;RH=1|CL:C001;LK=False|CL:C001;ST=1|CL:C001;CW=1"/>
  <p:tag name="BAINBULLET" val="True"/>
</p:tagLst>
</file>

<file path=ppt/tags/tag3.xml><?xml version="1.0" encoding="utf-8"?>
<p:tagLst xmlns:a="http://schemas.openxmlformats.org/drawingml/2006/main" xmlns:r="http://schemas.openxmlformats.org/officeDocument/2006/relationships" xmlns:p="http://schemas.openxmlformats.org/presentationml/2006/main">
  <p:tag name="BACKUPNAME" val="KMA1D1FEAF:R001:C001"/>
  <p:tag name="LEFT" val="41"/>
  <p:tag name="PRIORNAME" val="KMA1D1FEAF"/>
  <p:tag name="AUTHOR" val="KMA"/>
  <p:tag name="NUMBEROFROWS" val=" 1"/>
  <p:tag name="NUMBEROFCOLUMNS" val=" 1"/>
  <p:tag name="TABLEVERSION" val="3.00"/>
  <p:tag name="TABLEINFO" val="RW:R001;LK=False|RW:R001;ST=1|RW:R001;RH=1|CL:C001;LK=False|CL:C001;ST=1|CL:C001;CW=1"/>
  <p:tag name="BAINBULLET" val="True"/>
</p:tagLst>
</file>

<file path=ppt/tags/tag4.xml><?xml version="1.0" encoding="utf-8"?>
<p:tagLst xmlns:a="http://schemas.openxmlformats.org/drawingml/2006/main" xmlns:r="http://schemas.openxmlformats.org/officeDocument/2006/relationships" xmlns:p="http://schemas.openxmlformats.org/presentationml/2006/main">
  <p:tag name="BACKUPNAME" val="KMA1D1FEAF:R001:C001"/>
  <p:tag name="LEFT" val="41"/>
  <p:tag name="PRIORNAME" val="KMA1D1FEAF"/>
  <p:tag name="AUTHOR" val="KMA"/>
  <p:tag name="NUMBEROFROWS" val=" 1"/>
  <p:tag name="NUMBEROFCOLUMNS" val=" 1"/>
  <p:tag name="TABLEVERSION" val="3.00"/>
  <p:tag name="TABLEINFO" val="RW:R001;LK=False|RW:R001;ST=1|RW:R001;RH=1|CL:C001;LK=False|CL:C001;ST=1|CL:C001;CW=1"/>
  <p:tag name="BAINBULLET" val="True"/>
</p:tagLst>
</file>

<file path=ppt/tags/tag5.xml><?xml version="1.0" encoding="utf-8"?>
<p:tagLst xmlns:a="http://schemas.openxmlformats.org/drawingml/2006/main" xmlns:r="http://schemas.openxmlformats.org/officeDocument/2006/relationships" xmlns:p="http://schemas.openxmlformats.org/presentationml/2006/main">
  <p:tag name="TABLENAME" val="KMATable9"/>
  <p:tag name="HEADERROWTYPE" val="TextBoxHeader"/>
</p:tagLst>
</file>

<file path=ppt/theme/theme1.xml><?xml version="1.0" encoding="utf-8"?>
<a:theme xmlns:a="http://schemas.openxmlformats.org/drawingml/2006/main" name="NOPD 123011 Draft v1">
  <a:themeElements>
    <a:clrScheme name="test">
      <a:dk1>
        <a:srgbClr val="032145"/>
      </a:dk1>
      <a:lt1>
        <a:srgbClr val="FDFDFD"/>
      </a:lt1>
      <a:dk2>
        <a:srgbClr val="415F83"/>
      </a:dk2>
      <a:lt2>
        <a:srgbClr val="DCDCDC"/>
      </a:lt2>
      <a:accent1>
        <a:srgbClr val="E3ED7F"/>
      </a:accent1>
      <a:accent2>
        <a:srgbClr val="6BB1E4"/>
      </a:accent2>
      <a:accent3>
        <a:srgbClr val="415F83"/>
      </a:accent3>
      <a:accent4>
        <a:srgbClr val="FBCA3D"/>
      </a:accent4>
      <a:accent5>
        <a:srgbClr val="3EA473"/>
      </a:accent5>
      <a:accent6>
        <a:srgbClr val="AD0808"/>
      </a:accent6>
      <a:hlink>
        <a:srgbClr val="2200C1"/>
      </a:hlink>
      <a:folHlink>
        <a:srgbClr val="5519B3"/>
      </a:folHlink>
    </a:clrScheme>
    <a:fontScheme name="OPA Slide Maste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PA 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PA 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PA 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PA 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PA 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PA 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PA 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PA 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PA 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PA 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PA 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PA 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NOPD 123011 Draft v1</Template>
  <TotalTime>75</TotalTime>
  <Words>1810</Words>
  <Application>Microsoft Office PowerPoint</Application>
  <PresentationFormat>On-screen Show (4:3)</PresentationFormat>
  <Paragraphs>266</Paragraphs>
  <Slides>22</Slides>
  <Notes>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NOPD 123011 Draft v1</vt:lpstr>
      <vt:lpstr>2012 Enhancements of NOPD Crime-Fighting Strategy</vt:lpstr>
      <vt:lpstr>Crime-Fighting Strategy</vt:lpstr>
      <vt:lpstr>Laser Focus on Hotspots</vt:lpstr>
      <vt:lpstr>New Technology Enables Smarter,  Targeted Crime Fighting</vt:lpstr>
      <vt:lpstr>New Technology Enables  Community Policing</vt:lpstr>
      <vt:lpstr>Data-Driven Approaches</vt:lpstr>
      <vt:lpstr>How DDACTS Works</vt:lpstr>
      <vt:lpstr>The Difference of DDACTS mapping using Omega Crime View Analysis</vt:lpstr>
      <vt:lpstr>How Omega Crime View will be Used  Against Homicides, Shootings, Guns and Drugs</vt:lpstr>
      <vt:lpstr>New Data Driven Violent Crime Trends: Homicides, Shootings, Guns and Drugs</vt:lpstr>
      <vt:lpstr>Crime-Fighting Strategy</vt:lpstr>
      <vt:lpstr>Leverage All Resources</vt:lpstr>
      <vt:lpstr>Federal Partnerships</vt:lpstr>
      <vt:lpstr>PowerPoint Presentation</vt:lpstr>
      <vt:lpstr>PowerPoint Presentation</vt:lpstr>
      <vt:lpstr>PowerPoint Presentation</vt:lpstr>
      <vt:lpstr>Bureau of Justice Administration Comments on our 65 Point Plan</vt:lpstr>
      <vt:lpstr>Operational Improvements</vt:lpstr>
      <vt:lpstr>Crime-Fighting Strategy</vt:lpstr>
      <vt:lpstr>Develop Professional Workforce</vt:lpstr>
      <vt:lpstr>Develop Professional Workforce</vt:lpstr>
      <vt:lpstr>Strategy 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Crime-Fighting Strategy</dc:title>
  <dc:creator>Devona Dolliole</dc:creator>
  <cp:keywords>template</cp:keywords>
  <cp:lastModifiedBy>Ronal W. Serpas</cp:lastModifiedBy>
  <cp:revision>19</cp:revision>
  <dcterms:created xsi:type="dcterms:W3CDTF">2011-12-30T21:37:24Z</dcterms:created>
  <dcterms:modified xsi:type="dcterms:W3CDTF">2012-01-02T20:56:36Z</dcterms:modified>
</cp:coreProperties>
</file>