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89" r:id="rId5"/>
    <p:sldId id="290" r:id="rId6"/>
    <p:sldId id="291" r:id="rId7"/>
    <p:sldId id="292" r:id="rId8"/>
    <p:sldId id="293" r:id="rId9"/>
    <p:sldId id="294" r:id="rId10"/>
    <p:sldId id="296" r:id="rId11"/>
    <p:sldId id="270" r:id="rId12"/>
    <p:sldId id="287" r:id="rId13"/>
    <p:sldId id="288" r:id="rId14"/>
    <p:sldId id="282" r:id="rId15"/>
    <p:sldId id="283" r:id="rId16"/>
    <p:sldId id="284" r:id="rId17"/>
    <p:sldId id="285" r:id="rId18"/>
    <p:sldId id="262" r:id="rId19"/>
    <p:sldId id="259" r:id="rId20"/>
    <p:sldId id="263" r:id="rId21"/>
    <p:sldId id="264" r:id="rId22"/>
    <p:sldId id="279" r:id="rId23"/>
    <p:sldId id="280" r:id="rId24"/>
    <p:sldId id="281" r:id="rId25"/>
    <p:sldId id="277" r:id="rId26"/>
    <p:sldId id="298" r:id="rId27"/>
    <p:sldId id="300"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A. Husser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D1FC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618" autoAdjust="0"/>
    <p:restoredTop sz="97632" autoAdjust="0"/>
  </p:normalViewPr>
  <p:slideViewPr>
    <p:cSldViewPr>
      <p:cViewPr>
        <p:scale>
          <a:sx n="100" d="100"/>
          <a:sy n="100" d="100"/>
        </p:scale>
        <p:origin x="-1140" y="-3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webmail.cityofno.com/exchange/dmderuise/Inbox/FW:%20Training%20Comparison.EML/Training%20Comparison%202009%20to%20Aug%202011.xls/C58EA28C-18C0-4a97-9AF2-036E93DDAFB3/Training%20Comparison%202009%20to%20Aug%202011.xls?attach=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Diane%20Deruise\Desktop\Training%20Comparison%202009%20to%20Aug%2020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'[Chart in Microsoft Office PowerPoint]Sheet1'!$B$14</c:f>
              <c:strCache>
                <c:ptCount val="1"/>
                <c:pt idx="0">
                  <c:v>2010</c:v>
                </c:pt>
              </c:strCache>
            </c:strRef>
          </c:tx>
          <c:spPr>
            <a:solidFill>
              <a:srgbClr val="0D1FC9"/>
            </a:solidFill>
          </c:spPr>
          <c:dLbls>
            <c:dLbl>
              <c:idx val="0"/>
              <c:layout>
                <c:manualLayout>
                  <c:x val="9.0702947845805008E-3"/>
                  <c:y val="4.8611111111111133E-2"/>
                </c:manualLayout>
              </c:layout>
              <c:tx>
                <c:rich>
                  <a:bodyPr/>
                  <a:lstStyle/>
                  <a:p>
                    <a:r>
                      <a:rPr lang="en-US" sz="1400" dirty="0"/>
                      <a:t>51</a:t>
                    </a:r>
                  </a:p>
                </c:rich>
              </c:tx>
              <c:showVal val="1"/>
            </c:dLbl>
            <c:showVal val="1"/>
          </c:dLbls>
          <c:cat>
            <c:strRef>
              <c:f>'[Chart in Microsoft Office PowerPoint]Sheet1'!$A$15</c:f>
              <c:strCache>
                <c:ptCount val="1"/>
                <c:pt idx="0">
                  <c:v>IBIS HITS</c:v>
                </c:pt>
              </c:strCache>
            </c:strRef>
          </c:cat>
          <c:val>
            <c:numRef>
              <c:f>'[Chart in Microsoft Office PowerPoint]Sheet1'!$B$15</c:f>
              <c:numCache>
                <c:formatCode>General</c:formatCode>
                <c:ptCount val="1"/>
                <c:pt idx="0">
                  <c:v>51</c:v>
                </c:pt>
              </c:numCache>
            </c:numRef>
          </c:val>
        </c:ser>
        <c:ser>
          <c:idx val="1"/>
          <c:order val="1"/>
          <c:tx>
            <c:strRef>
              <c:f>'[Chart in Microsoft Office PowerPoint]Sheet1'!$C$14</c:f>
              <c:strCache>
                <c:ptCount val="1"/>
                <c:pt idx="0">
                  <c:v>2011</c:v>
                </c:pt>
              </c:strCache>
            </c:strRef>
          </c:tx>
          <c:spPr>
            <a:solidFill>
              <a:srgbClr val="FFFF00"/>
            </a:solidFill>
            <a:ln>
              <a:solidFill>
                <a:schemeClr val="accent1"/>
              </a:solidFill>
            </a:ln>
          </c:spPr>
          <c:dLbls>
            <c:dLbl>
              <c:idx val="0"/>
              <c:layout>
                <c:manualLayout>
                  <c:x val="9.0702947845804228E-3"/>
                  <c:y val="0.15277777777777779"/>
                </c:manualLayout>
              </c:layout>
              <c:showVal val="1"/>
            </c:dLbl>
            <c:txPr>
              <a:bodyPr/>
              <a:lstStyle/>
              <a:p>
                <a:pPr>
                  <a:defRPr sz="1400" baseline="0"/>
                </a:pPr>
                <a:endParaRPr lang="en-US"/>
              </a:p>
            </c:txPr>
            <c:showVal val="1"/>
          </c:dLbls>
          <c:cat>
            <c:strRef>
              <c:f>'[Chart in Microsoft Office PowerPoint]Sheet1'!$A$15</c:f>
              <c:strCache>
                <c:ptCount val="1"/>
                <c:pt idx="0">
                  <c:v>IBIS HITS</c:v>
                </c:pt>
              </c:strCache>
            </c:strRef>
          </c:cat>
          <c:val>
            <c:numRef>
              <c:f>'[Chart in Microsoft Office PowerPoint]Sheet1'!$C$15</c:f>
              <c:numCache>
                <c:formatCode>General</c:formatCode>
                <c:ptCount val="1"/>
                <c:pt idx="0">
                  <c:v>201</c:v>
                </c:pt>
              </c:numCache>
            </c:numRef>
          </c:val>
        </c:ser>
        <c:axId val="78521088"/>
        <c:axId val="78522624"/>
      </c:barChart>
      <c:catAx>
        <c:axId val="78521088"/>
        <c:scaling>
          <c:orientation val="minMax"/>
        </c:scaling>
        <c:axPos val="b"/>
        <c:numFmt formatCode="General" sourceLinked="1"/>
        <c:tickLblPos val="nextTo"/>
        <c:txPr>
          <a:bodyPr/>
          <a:lstStyle/>
          <a:p>
            <a:pPr>
              <a:defRPr sz="1600" b="1"/>
            </a:pPr>
            <a:endParaRPr lang="en-US"/>
          </a:p>
        </c:txPr>
        <c:crossAx val="78522624"/>
        <c:crosses val="autoZero"/>
        <c:auto val="1"/>
        <c:lblAlgn val="ctr"/>
        <c:lblOffset val="100"/>
      </c:catAx>
      <c:valAx>
        <c:axId val="78522624"/>
        <c:scaling>
          <c:orientation val="minMax"/>
        </c:scaling>
        <c:axPos val="l"/>
        <c:majorGridlines/>
        <c:numFmt formatCode="General" sourceLinked="1"/>
        <c:tickLblPos val="nextTo"/>
        <c:txPr>
          <a:bodyPr/>
          <a:lstStyle/>
          <a:p>
            <a:pPr>
              <a:defRPr sz="1200" baseline="0"/>
            </a:pPr>
            <a:endParaRPr lang="en-US"/>
          </a:p>
        </c:txPr>
        <c:crossAx val="78521088"/>
        <c:crosses val="autoZero"/>
        <c:crossBetween val="between"/>
      </c:valAx>
    </c:plotArea>
    <c:legend>
      <c:legendPos val="b"/>
      <c:layout>
        <c:manualLayout>
          <c:xMode val="edge"/>
          <c:yMode val="edge"/>
          <c:x val="0.35043369578802652"/>
          <c:y val="0.79822725284339502"/>
          <c:w val="0.38246612030639032"/>
          <c:h val="0.13927274715660545"/>
        </c:manualLayout>
      </c:layout>
      <c:txPr>
        <a:bodyPr/>
        <a:lstStyle/>
        <a:p>
          <a:pPr>
            <a:defRPr sz="1200"/>
          </a:pPr>
          <a:endParaRPr lang="en-US"/>
        </a:p>
      </c:txPr>
    </c:legend>
    <c:plotVisOnly val="1"/>
    <c:dispBlanksAs val="gap"/>
  </c:chart>
  <c:spPr>
    <a:gradFill>
      <a:gsLst>
        <a:gs pos="0">
          <a:srgbClr val="FFEFD1"/>
        </a:gs>
        <a:gs pos="64999">
          <a:srgbClr val="F0EBD5"/>
        </a:gs>
        <a:gs pos="100000">
          <a:srgbClr val="D1C39F"/>
        </a:gs>
      </a:gsLst>
      <a:lin ang="5400000" scaled="0"/>
    </a:gra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'[Chart in Microsoft Office PowerPoint]Sheet1'!$B$12</c:f>
              <c:strCache>
                <c:ptCount val="1"/>
                <c:pt idx="0">
                  <c:v>2010</c:v>
                </c:pt>
              </c:strCache>
            </c:strRef>
          </c:tx>
          <c:spPr>
            <a:solidFill>
              <a:srgbClr val="0D1FC9"/>
            </a:solidFill>
          </c:spPr>
          <c:dLbls>
            <c:txPr>
              <a:bodyPr/>
              <a:lstStyle/>
              <a:p>
                <a:pPr>
                  <a:defRPr sz="1400" baseline="0"/>
                </a:pPr>
                <a:endParaRPr lang="en-US"/>
              </a:p>
            </c:txPr>
            <c:showVal val="1"/>
          </c:dLbls>
          <c:cat>
            <c:strRef>
              <c:f>'[Chart in Microsoft Office PowerPoint]Sheet1'!$A$13</c:f>
              <c:strCache>
                <c:ptCount val="1"/>
                <c:pt idx="0">
                  <c:v>FIREARMS CASES</c:v>
                </c:pt>
              </c:strCache>
            </c:strRef>
          </c:cat>
          <c:val>
            <c:numRef>
              <c:f>'[Chart in Microsoft Office PowerPoint]Sheet1'!$B$13</c:f>
              <c:numCache>
                <c:formatCode>General</c:formatCode>
                <c:ptCount val="1"/>
                <c:pt idx="0">
                  <c:v>123</c:v>
                </c:pt>
              </c:numCache>
            </c:numRef>
          </c:val>
        </c:ser>
        <c:ser>
          <c:idx val="1"/>
          <c:order val="1"/>
          <c:tx>
            <c:strRef>
              <c:f>'[Chart in Microsoft Office PowerPoint]Sheet1'!$C$12</c:f>
              <c:strCache>
                <c:ptCount val="1"/>
                <c:pt idx="0">
                  <c:v>2011</c:v>
                </c:pt>
              </c:strCache>
            </c:strRef>
          </c:tx>
          <c:spPr>
            <a:solidFill>
              <a:srgbClr val="FFC000"/>
            </a:solidFill>
            <a:ln>
              <a:solidFill>
                <a:srgbClr val="4F81BD"/>
              </a:solidFill>
            </a:ln>
          </c:spPr>
          <c:dLbls>
            <c:dLbl>
              <c:idx val="0"/>
              <c:layout>
                <c:manualLayout>
                  <c:x val="0"/>
                  <c:y val="0.17361111111111124"/>
                </c:manualLayout>
              </c:layout>
              <c:showVal val="1"/>
            </c:dLbl>
            <c:txPr>
              <a:bodyPr/>
              <a:lstStyle/>
              <a:p>
                <a:pPr>
                  <a:defRPr sz="1400" baseline="0"/>
                </a:pPr>
                <a:endParaRPr lang="en-US"/>
              </a:p>
            </c:txPr>
            <c:showVal val="1"/>
          </c:dLbls>
          <c:cat>
            <c:strRef>
              <c:f>'[Chart in Microsoft Office PowerPoint]Sheet1'!$A$13</c:f>
              <c:strCache>
                <c:ptCount val="1"/>
                <c:pt idx="0">
                  <c:v>FIREARMS CASES</c:v>
                </c:pt>
              </c:strCache>
            </c:strRef>
          </c:cat>
          <c:val>
            <c:numRef>
              <c:f>'[Chart in Microsoft Office PowerPoint]Sheet1'!$C$13</c:f>
              <c:numCache>
                <c:formatCode>General</c:formatCode>
                <c:ptCount val="1"/>
                <c:pt idx="0">
                  <c:v>686</c:v>
                </c:pt>
              </c:numCache>
            </c:numRef>
          </c:val>
        </c:ser>
        <c:axId val="78543872"/>
        <c:axId val="78570240"/>
      </c:barChart>
      <c:catAx>
        <c:axId val="78543872"/>
        <c:scaling>
          <c:orientation val="minMax"/>
        </c:scaling>
        <c:axPos val="b"/>
        <c:tickLblPos val="nextTo"/>
        <c:txPr>
          <a:bodyPr/>
          <a:lstStyle/>
          <a:p>
            <a:pPr>
              <a:defRPr sz="1200" b="1" i="0" baseline="0"/>
            </a:pPr>
            <a:endParaRPr lang="en-US"/>
          </a:p>
        </c:txPr>
        <c:crossAx val="78570240"/>
        <c:crosses val="autoZero"/>
        <c:auto val="1"/>
        <c:lblAlgn val="ctr"/>
        <c:lblOffset val="100"/>
      </c:catAx>
      <c:valAx>
        <c:axId val="78570240"/>
        <c:scaling>
          <c:orientation val="minMax"/>
        </c:scaling>
        <c:axPos val="l"/>
        <c:majorGridlines/>
        <c:numFmt formatCode="General" sourceLinked="1"/>
        <c:tickLblPos val="nextTo"/>
        <c:txPr>
          <a:bodyPr/>
          <a:lstStyle/>
          <a:p>
            <a:pPr>
              <a:defRPr sz="1200" baseline="0"/>
            </a:pPr>
            <a:endParaRPr lang="en-US"/>
          </a:p>
        </c:txPr>
        <c:crossAx val="78543872"/>
        <c:crosses val="autoZero"/>
        <c:crossBetween val="between"/>
      </c:valAx>
      <c:spPr>
        <a:ln>
          <a:solidFill>
            <a:schemeClr val="accent1"/>
          </a:solidFill>
        </a:ln>
      </c:spPr>
    </c:plotArea>
    <c:legend>
      <c:legendPos val="b"/>
      <c:layout>
        <c:manualLayout>
          <c:xMode val="edge"/>
          <c:yMode val="edge"/>
          <c:x val="0.30180349833893155"/>
          <c:y val="0.79222933070866142"/>
          <c:w val="0.48963272947524933"/>
          <c:h val="0.15915955818022756"/>
        </c:manualLayout>
      </c:layout>
      <c:txPr>
        <a:bodyPr/>
        <a:lstStyle/>
        <a:p>
          <a:pPr>
            <a:defRPr sz="1200" baseline="0"/>
          </a:pPr>
          <a:endParaRPr lang="en-US"/>
        </a:p>
      </c:txPr>
    </c:legend>
    <c:plotVisOnly val="1"/>
    <c:dispBlanksAs val="gap"/>
  </c:chart>
  <c:spPr>
    <a:gradFill flip="none" rotWithShape="1">
      <a:gsLst>
        <a:gs pos="0">
          <a:srgbClr val="FFEFD1"/>
        </a:gs>
        <a:gs pos="64999">
          <a:srgbClr val="F0EBD5"/>
        </a:gs>
        <a:gs pos="100000">
          <a:srgbClr val="D1C39F"/>
        </a:gs>
      </a:gsLst>
      <a:lin ang="5400000" scaled="0"/>
      <a:tileRect/>
    </a:gradFill>
    <a:ln w="1270">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roundedCorners val="1"/>
  <c:chart>
    <c:title>
      <c:tx>
        <c:rich>
          <a:bodyPr/>
          <a:lstStyle/>
          <a:p>
            <a:pPr>
              <a:defRPr sz="1425" b="1" i="0" u="none" strike="noStrike" baseline="0">
                <a:solidFill>
                  <a:srgbClr val="FFFFFF"/>
                </a:solidFill>
                <a:latin typeface="Arial"/>
                <a:ea typeface="Arial"/>
                <a:cs typeface="Arial"/>
              </a:defRPr>
            </a:pPr>
            <a:r>
              <a:rPr lang="en-US"/>
              <a:t>Training Comparison by Officer Participation</a:t>
            </a:r>
          </a:p>
        </c:rich>
      </c:tx>
      <c:layout>
        <c:manualLayout>
          <c:xMode val="edge"/>
          <c:yMode val="edge"/>
          <c:x val="0.22193876064381787"/>
          <c:y val="4.2166681412014552E-2"/>
        </c:manualLayout>
      </c:layout>
      <c:spPr>
        <a:noFill/>
        <a:ln w="25400">
          <a:noFill/>
        </a:ln>
      </c:spPr>
    </c:title>
    <c:view3D>
      <c:hPercent val="44"/>
      <c:depthPercent val="100"/>
      <c:rAngAx val="1"/>
    </c:view3D>
    <c:floor>
      <c:spPr>
        <a:solidFill>
          <a:srgbClr val="FFFFFF"/>
        </a:solidFill>
        <a:ln w="25400">
          <a:solidFill>
            <a:srgbClr val="000000"/>
          </a:solidFill>
          <a:prstDash val="solid"/>
        </a:ln>
      </c:spPr>
    </c:floor>
    <c:sideWall>
      <c:spPr>
        <a:noFill/>
        <a:ln w="25400">
          <a:solidFill>
            <a:srgbClr val="FFFFFF"/>
          </a:solidFill>
          <a:prstDash val="solid"/>
        </a:ln>
      </c:spPr>
    </c:sideWall>
    <c:backWall>
      <c:spPr>
        <a:noFill/>
        <a:ln w="25400">
          <a:solidFill>
            <a:srgbClr val="FFFFFF"/>
          </a:solidFill>
          <a:prstDash val="solid"/>
        </a:ln>
      </c:spPr>
    </c:backWall>
    <c:plotArea>
      <c:layout>
        <c:manualLayout>
          <c:layoutTarget val="inner"/>
          <c:xMode val="edge"/>
          <c:yMode val="edge"/>
          <c:x val="0.22059237667905637"/>
          <c:y val="0.1611422743498217"/>
          <c:w val="0.76066336785881572"/>
          <c:h val="0.57521672616012254"/>
        </c:manualLayout>
      </c:layout>
      <c:bar3DChart>
        <c:barDir val="col"/>
        <c:grouping val="clustered"/>
        <c:ser>
          <c:idx val="2"/>
          <c:order val="0"/>
          <c:tx>
            <c:strRef>
              <c:f>'[Training Comparison 2009 to Aug 2011.xls]Totals'!$A$9</c:f>
              <c:strCache>
                <c:ptCount val="1"/>
                <c:pt idx="0">
                  <c:v># of Officers </c:v>
                </c:pt>
              </c:strCache>
            </c:strRef>
          </c:tx>
          <c:spPr>
            <a:solidFill>
              <a:srgbClr val="FFFF00"/>
            </a:solidFill>
            <a:ln w="12700">
              <a:solidFill>
                <a:srgbClr val="000000"/>
              </a:solidFill>
              <a:prstDash val="solid"/>
            </a:ln>
          </c:spPr>
          <c:cat>
            <c:strRef>
              <c:f>'[Training Comparison 2009 to Aug 2011.xls]Totals'!$B$3:$E$6</c:f>
              <c:strCache>
                <c:ptCount val="4"/>
                <c:pt idx="0">
                  <c:v>2009</c:v>
                </c:pt>
                <c:pt idx="1">
                  <c:v>Jan thru Apr 2010</c:v>
                </c:pt>
                <c:pt idx="2">
                  <c:v>*May thru Dec 2010</c:v>
                </c:pt>
                <c:pt idx="3">
                  <c:v>*Jan thru Aug 2011</c:v>
                </c:pt>
              </c:strCache>
            </c:strRef>
          </c:cat>
          <c:val>
            <c:numRef>
              <c:f>'[Training Comparison 2009 to Aug 2011.xls]Totals'!$B$9:$E$9</c:f>
              <c:numCache>
                <c:formatCode>0</c:formatCode>
                <c:ptCount val="4"/>
                <c:pt idx="0">
                  <c:v>50</c:v>
                </c:pt>
                <c:pt idx="1">
                  <c:v>62</c:v>
                </c:pt>
                <c:pt idx="2" formatCode="#,##0">
                  <c:v>923</c:v>
                </c:pt>
                <c:pt idx="3" formatCode="#,##0">
                  <c:v>5327</c:v>
                </c:pt>
              </c:numCache>
            </c:numRef>
          </c:val>
        </c:ser>
        <c:shape val="box"/>
        <c:axId val="70810240"/>
        <c:axId val="70820224"/>
        <c:axId val="0"/>
      </c:bar3DChart>
      <c:catAx>
        <c:axId val="70810240"/>
        <c:scaling>
          <c:orientation val="minMax"/>
        </c:scaling>
        <c:axPos val="b"/>
        <c:numFmt formatCode="General" sourceLinked="1"/>
        <c:tickLblPos val="low"/>
        <c:spPr>
          <a:ln w="3175">
            <a:solidFill>
              <a:srgbClr val="000000"/>
            </a:solidFill>
            <a:prstDash val="solid"/>
          </a:ln>
        </c:spPr>
        <c:txPr>
          <a:bodyPr rot="0" vert="horz"/>
          <a:lstStyle/>
          <a:p>
            <a:pPr>
              <a:defRPr sz="1425" b="0" i="0" u="none" strike="noStrike" baseline="0">
                <a:solidFill>
                  <a:srgbClr val="000000"/>
                </a:solidFill>
                <a:latin typeface="Arial"/>
                <a:ea typeface="Arial"/>
                <a:cs typeface="Arial"/>
              </a:defRPr>
            </a:pPr>
            <a:endParaRPr lang="en-US"/>
          </a:p>
        </c:txPr>
        <c:crossAx val="70820224"/>
        <c:crosses val="autoZero"/>
        <c:auto val="1"/>
        <c:lblAlgn val="ctr"/>
        <c:lblOffset val="100"/>
        <c:tickLblSkip val="1"/>
        <c:tickMarkSkip val="1"/>
      </c:catAx>
      <c:valAx>
        <c:axId val="70820224"/>
        <c:scaling>
          <c:orientation val="minMax"/>
        </c:scaling>
        <c:axPos val="l"/>
        <c:majorGridlines>
          <c:spPr>
            <a:ln w="38100">
              <a:solidFill>
                <a:srgbClr val="FFFFFF"/>
              </a:solidFill>
              <a:prstDash val="solid"/>
            </a:ln>
          </c:spPr>
        </c:majorGridlines>
        <c:numFmt formatCode="0" sourceLinked="1"/>
        <c:tickLblPos val="nextTo"/>
        <c:spPr>
          <a:ln w="25400">
            <a:solidFill>
              <a:srgbClr val="FFFFFF"/>
            </a:solidFill>
            <a:prstDash val="solid"/>
          </a:ln>
        </c:spPr>
        <c:txPr>
          <a:bodyPr rot="0" vert="horz"/>
          <a:lstStyle/>
          <a:p>
            <a:pPr>
              <a:defRPr sz="1425" b="1" i="1" u="none" strike="noStrike" baseline="0">
                <a:solidFill>
                  <a:srgbClr val="FFFFCC"/>
                </a:solidFill>
                <a:latin typeface="Arial"/>
                <a:ea typeface="Arial"/>
                <a:cs typeface="Arial"/>
              </a:defRPr>
            </a:pPr>
            <a:endParaRPr lang="en-US"/>
          </a:p>
        </c:txPr>
        <c:crossAx val="70810240"/>
        <c:crosses val="autoZero"/>
        <c:crossBetween val="between"/>
      </c:valAx>
      <c:dTable>
        <c:showHorzBorder val="1"/>
        <c:showVertBorder val="1"/>
        <c:showOutline val="1"/>
        <c:showKeys val="1"/>
        <c:spPr>
          <a:ln w="25400">
            <a:solidFill>
              <a:srgbClr val="FFFFFF"/>
            </a:solidFill>
            <a:prstDash val="solid"/>
          </a:ln>
        </c:spPr>
        <c:txPr>
          <a:bodyPr/>
          <a:lstStyle/>
          <a:p>
            <a:pPr rtl="0">
              <a:defRPr sz="1425" b="1" i="1" u="none" strike="noStrike" baseline="0">
                <a:solidFill>
                  <a:srgbClr val="FFFFCC"/>
                </a:solidFill>
                <a:latin typeface="Arial"/>
                <a:ea typeface="Arial"/>
                <a:cs typeface="Arial"/>
              </a:defRPr>
            </a:pPr>
            <a:endParaRPr lang="en-US"/>
          </a:p>
        </c:txPr>
      </c:dTable>
      <c:spPr>
        <a:noFill/>
        <a:ln w="25400">
          <a:noFill/>
        </a:ln>
      </c:spPr>
    </c:plotArea>
    <c:plotVisOnly val="1"/>
    <c:dispBlanksAs val="gap"/>
  </c:chart>
  <c:spPr>
    <a:gradFill rotWithShape="0">
      <a:gsLst>
        <a:gs pos="0">
          <a:srgbClr val="0000FF"/>
        </a:gs>
        <a:gs pos="100000">
          <a:srgbClr val="0000FF">
            <a:gamma/>
            <a:shade val="46275"/>
            <a:invGamma/>
          </a:srgbClr>
        </a:gs>
      </a:gsLst>
      <a:lin ang="2700000" scaled="1"/>
    </a:gradFill>
    <a:ln w="3175">
      <a:solidFill>
        <a:srgbClr val="000000"/>
      </a:solidFill>
      <a:prstDash val="solid"/>
    </a:ln>
  </c:spPr>
  <c:txPr>
    <a:bodyPr/>
    <a:lstStyle/>
    <a:p>
      <a:pPr>
        <a:defRPr sz="1425" b="0" i="0" u="none" strike="noStrike" baseline="0">
          <a:solidFill>
            <a:srgbClr val="000000"/>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roundedCorners val="1"/>
  <c:chart>
    <c:title>
      <c:tx>
        <c:rich>
          <a:bodyPr/>
          <a:lstStyle/>
          <a:p>
            <a:pPr>
              <a:defRPr sz="1600" b="1" i="0" u="none" strike="noStrike" baseline="0">
                <a:solidFill>
                  <a:srgbClr val="0000FF"/>
                </a:solidFill>
                <a:latin typeface="Arial"/>
                <a:ea typeface="Arial"/>
                <a:cs typeface="Arial"/>
              </a:defRPr>
            </a:pPr>
            <a:r>
              <a:rPr lang="en-US"/>
              <a:t> Comparison by Hours Provided</a:t>
            </a:r>
          </a:p>
        </c:rich>
      </c:tx>
      <c:layout>
        <c:manualLayout>
          <c:xMode val="edge"/>
          <c:yMode val="edge"/>
          <c:x val="0.2326737242985206"/>
          <c:y val="3.2567133582915665E-2"/>
        </c:manualLayout>
      </c:layout>
      <c:spPr>
        <a:noFill/>
        <a:ln w="25400">
          <a:noFill/>
        </a:ln>
      </c:spPr>
    </c:title>
    <c:view3D>
      <c:hPercent val="54"/>
      <c:depthPercent val="100"/>
      <c:rAngAx val="1"/>
    </c:view3D>
    <c:floor>
      <c:spPr>
        <a:solidFill>
          <a:srgbClr val="FFCC99"/>
        </a:solidFill>
        <a:ln w="3175">
          <a:solidFill>
            <a:srgbClr val="000000"/>
          </a:solidFill>
          <a:prstDash val="solid"/>
        </a:ln>
      </c:spPr>
    </c:floor>
    <c:sideWall>
      <c:spPr>
        <a:noFill/>
        <a:ln w="38100">
          <a:solidFill>
            <a:srgbClr val="0000FF"/>
          </a:solidFill>
          <a:prstDash val="solid"/>
        </a:ln>
      </c:spPr>
    </c:sideWall>
    <c:backWall>
      <c:spPr>
        <a:noFill/>
        <a:ln w="38100">
          <a:solidFill>
            <a:srgbClr val="0000FF"/>
          </a:solidFill>
          <a:prstDash val="solid"/>
        </a:ln>
      </c:spPr>
    </c:backWall>
    <c:plotArea>
      <c:layout>
        <c:manualLayout>
          <c:layoutTarget val="inner"/>
          <c:xMode val="edge"/>
          <c:yMode val="edge"/>
          <c:x val="0.24504998622929425"/>
          <c:y val="0.16858280913509241"/>
          <c:w val="0.7314370801086485"/>
          <c:h val="0.61685982433522535"/>
        </c:manualLayout>
      </c:layout>
      <c:bar3DChart>
        <c:barDir val="col"/>
        <c:grouping val="clustered"/>
        <c:varyColors val="1"/>
        <c:ser>
          <c:idx val="0"/>
          <c:order val="0"/>
          <c:tx>
            <c:strRef>
              <c:f>Totals!$A$8</c:f>
              <c:strCache>
                <c:ptCount val="1"/>
                <c:pt idx="0">
                  <c:v>Training Hours:</c:v>
                </c:pt>
              </c:strCache>
            </c:strRef>
          </c:tx>
          <c:spPr>
            <a:solidFill>
              <a:srgbClr val="993300"/>
            </a:solidFill>
            <a:ln w="12700">
              <a:solidFill>
                <a:srgbClr val="000000"/>
              </a:solidFill>
              <a:prstDash val="solid"/>
            </a:ln>
          </c:spPr>
          <c:invertIfNegative val="1"/>
          <c:dPt>
            <c:idx val="0"/>
            <c:invertIfNegative val="1"/>
          </c:dPt>
          <c:dPt>
            <c:idx val="1"/>
            <c:invertIfNegative val="1"/>
          </c:dPt>
          <c:dPt>
            <c:idx val="2"/>
            <c:invertIfNegative val="1"/>
          </c:dPt>
          <c:dPt>
            <c:idx val="3"/>
            <c:invertIfNegative val="1"/>
          </c:dPt>
          <c:cat>
            <c:strRef>
              <c:f>Totals!$B$3:$E$6</c:f>
              <c:strCache>
                <c:ptCount val="4"/>
                <c:pt idx="0">
                  <c:v>2009</c:v>
                </c:pt>
                <c:pt idx="1">
                  <c:v>Jan thru Apr 2010</c:v>
                </c:pt>
                <c:pt idx="2">
                  <c:v>*May thru Dec 2010</c:v>
                </c:pt>
                <c:pt idx="3">
                  <c:v>*Jan thru Aug 2011</c:v>
                </c:pt>
              </c:strCache>
            </c:strRef>
          </c:cat>
          <c:val>
            <c:numRef>
              <c:f>Totals!$B$8:$E$8</c:f>
              <c:numCache>
                <c:formatCode>#,##0</c:formatCode>
                <c:ptCount val="4"/>
                <c:pt idx="0" formatCode="0">
                  <c:v>474</c:v>
                </c:pt>
                <c:pt idx="1">
                  <c:v>1226</c:v>
                </c:pt>
                <c:pt idx="2">
                  <c:v>20085</c:v>
                </c:pt>
                <c:pt idx="3">
                  <c:v>49596</c:v>
                </c:pt>
              </c:numCache>
            </c:numRef>
          </c:val>
          <c:shape val="cylinder"/>
          <c:extLst>
            <c:ext xmlns:c14="http://schemas.microsoft.com/office/drawing/2007/8/2/chart" uri="{6F2FDCE9-48DA-4B69-8628-5D25D57E5C99}">
              <c14:invertSolidFillFmt>
                <c14:spPr xmlns:c14="http://schemas.microsoft.com/office/drawing/2007/8/2/chart">
                  <a:solidFill>
                    <a:srgbClr val="FFFFFF"/>
                  </a:solidFill>
                  <a:ln w="12700">
                    <a:solidFill>
                      <a:srgbClr val="000000"/>
                    </a:solidFill>
                    <a:prstDash val="solid"/>
                  </a:ln>
                </c14:spPr>
              </c14:invertSolidFillFmt>
            </c:ext>
          </c:extLst>
        </c:ser>
        <c:shape val="box"/>
        <c:axId val="78799232"/>
        <c:axId val="78800768"/>
        <c:axId val="0"/>
      </c:bar3DChart>
      <c:catAx>
        <c:axId val="78799232"/>
        <c:scaling>
          <c:orientation val="minMax"/>
        </c:scaling>
        <c:axPos val="b"/>
        <c:numFmt formatCode="General" sourceLinked="1"/>
        <c:tickLblPos val="low"/>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78800768"/>
        <c:crosses val="autoZero"/>
        <c:auto val="1"/>
        <c:lblAlgn val="ctr"/>
        <c:lblOffset val="100"/>
        <c:tickLblSkip val="1"/>
        <c:tickMarkSkip val="1"/>
      </c:catAx>
      <c:valAx>
        <c:axId val="78800768"/>
        <c:scaling>
          <c:orientation val="minMax"/>
        </c:scaling>
        <c:axPos val="l"/>
        <c:majorGridlines>
          <c:spPr>
            <a:ln w="38100">
              <a:solidFill>
                <a:srgbClr val="0000FF"/>
              </a:solidFill>
              <a:prstDash val="solid"/>
            </a:ln>
          </c:spPr>
        </c:majorGridlines>
        <c:numFmt formatCode="0" sourceLinked="1"/>
        <c:tickLblPos val="nextTo"/>
        <c:spPr>
          <a:ln w="38100">
            <a:solidFill>
              <a:srgbClr val="0000FF"/>
            </a:solidFill>
            <a:prstDash val="solid"/>
          </a:ln>
        </c:spPr>
        <c:txPr>
          <a:bodyPr rot="0" vert="horz"/>
          <a:lstStyle/>
          <a:p>
            <a:pPr>
              <a:defRPr sz="1200" b="1" i="1" u="none" strike="noStrike" baseline="0">
                <a:solidFill>
                  <a:srgbClr val="0000FF"/>
                </a:solidFill>
                <a:latin typeface="Arial"/>
                <a:ea typeface="Arial"/>
                <a:cs typeface="Arial"/>
              </a:defRPr>
            </a:pPr>
            <a:endParaRPr lang="en-US"/>
          </a:p>
        </c:txPr>
        <c:crossAx val="78799232"/>
        <c:crosses val="autoZero"/>
        <c:crossBetween val="between"/>
      </c:valAx>
      <c:dTable>
        <c:showHorzBorder val="1"/>
        <c:showVertBorder val="1"/>
        <c:showOutline val="1"/>
        <c:showKeys val="1"/>
        <c:spPr>
          <a:ln w="38100">
            <a:solidFill>
              <a:srgbClr val="0000FF"/>
            </a:solidFill>
            <a:prstDash val="solid"/>
          </a:ln>
        </c:spPr>
        <c:txPr>
          <a:bodyPr/>
          <a:lstStyle/>
          <a:p>
            <a:pPr rtl="0">
              <a:defRPr sz="1200" b="1" i="0" u="none" strike="noStrike" baseline="0">
                <a:solidFill>
                  <a:srgbClr val="0000FF"/>
                </a:solidFill>
                <a:latin typeface="Arial"/>
                <a:ea typeface="Arial"/>
                <a:cs typeface="Arial"/>
              </a:defRPr>
            </a:pPr>
            <a:endParaRPr lang="en-US"/>
          </a:p>
        </c:txPr>
      </c:dTable>
      <c:spPr>
        <a:noFill/>
        <a:ln w="25400">
          <a:noFill/>
        </a:ln>
      </c:spPr>
    </c:plotArea>
    <c:plotVisOnly val="1"/>
    <c:dispBlanksAs val="gap"/>
  </c:chart>
  <c:spPr>
    <a:solidFill>
      <a:srgbClr val="FFFFCC"/>
    </a:solidFill>
    <a:ln w="38100">
      <a:solidFill>
        <a:srgbClr val="3366FF"/>
      </a:solidFill>
      <a:prstDash val="solid"/>
    </a:ln>
  </c:spPr>
  <c:txPr>
    <a:bodyPr/>
    <a:lstStyle/>
    <a:p>
      <a:pPr>
        <a:defRPr sz="12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56916357-12BA-4103-884F-82CB5306EE66}" type="datetimeFigureOut">
              <a:rPr lang="en-US"/>
              <a:pPr>
                <a:defRPr/>
              </a:pPr>
              <a:t>10/31/2011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EE112173-7321-4556-A0F0-E0AE1F7F8CFD}" type="slidenum">
              <a:rPr lang="en-US"/>
              <a:pPr>
                <a:defRPr/>
              </a:pPr>
              <a:t>‹#›</a:t>
            </a:fld>
            <a:endParaRPr lang="en-US"/>
          </a:p>
        </p:txBody>
      </p:sp>
    </p:spTree>
    <p:extLst>
      <p:ext uri="{BB962C8B-B14F-4D97-AF65-F5344CB8AC3E}">
        <p14:creationId xmlns="" xmlns:p14="http://schemas.microsoft.com/office/powerpoint/2010/main" val="34986711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538C71-5DC6-46AD-99D3-E0EC63D2BEE5}" type="slidenum">
              <a:rPr lang="en-US"/>
              <a:pPr fontAlgn="base">
                <a:spcBef>
                  <a:spcPct val="0"/>
                </a:spcBef>
                <a:spcAft>
                  <a:spcPct val="0"/>
                </a:spcAft>
                <a:defRPr/>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361C9B-842A-45AE-8C41-9B924C2DA9B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1780A4-6398-412F-B66A-A246F6FB75D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0BE7D1-E2DF-4C88-8757-048B3870F56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blip>
          <a:stretch>
            <a:fillRect/>
          </a:stretch>
        </p:blipFill>
        <p:spPr>
          <a:xfrm>
            <a:off x="2852498" y="285258"/>
            <a:ext cx="3439005" cy="3524742"/>
          </a:xfrm>
          <a:prstGeom prst="roundRect">
            <a:avLst>
              <a:gd name="adj" fmla="val 8594"/>
            </a:avLst>
          </a:prstGeom>
          <a:solidFill>
            <a:srgbClr val="FFFFFF">
              <a:shade val="85000"/>
            </a:srgbClr>
          </a:solidFill>
          <a:ln>
            <a:noFill/>
          </a:ln>
          <a:effectLst>
            <a:reflection stA="50000" endPos="25000" dir="5400000" sy="-100000" algn="bl" rotWithShape="0"/>
          </a:effectLst>
        </p:spPr>
      </p:pic>
      <p:sp>
        <p:nvSpPr>
          <p:cNvPr id="7" name="TextBox 4"/>
          <p:cNvSpPr txBox="1"/>
          <p:nvPr userDrawn="1"/>
        </p:nvSpPr>
        <p:spPr>
          <a:xfrm>
            <a:off x="1828800" y="3833813"/>
            <a:ext cx="5486400" cy="738187"/>
          </a:xfrm>
          <a:prstGeom prst="rect">
            <a:avLst/>
          </a:prstGeom>
          <a:noFill/>
        </p:spPr>
        <p:txBody>
          <a:bodyPr anchor="ctr">
            <a:spAutoFit/>
          </a:bodyPr>
          <a:lstStyle/>
          <a:p>
            <a:pPr algn="ctr" fontAlgn="auto">
              <a:spcBef>
                <a:spcPts val="0"/>
              </a:spcBef>
              <a:spcAft>
                <a:spcPts val="0"/>
              </a:spcAft>
              <a:defRPr/>
            </a:pPr>
            <a:r>
              <a:rPr lang="en-US" sz="4200" kern="2400" spc="100" dirty="0">
                <a:solidFill>
                  <a:srgbClr val="032145"/>
                </a:solidFill>
                <a:latin typeface="Garamond" pitchFamily="18" charset="0"/>
              </a:rPr>
              <a:t>C</a:t>
            </a:r>
            <a:r>
              <a:rPr lang="en-US" sz="3200" kern="2400" spc="100" dirty="0">
                <a:solidFill>
                  <a:srgbClr val="032145"/>
                </a:solidFill>
                <a:latin typeface="Garamond" pitchFamily="18" charset="0"/>
              </a:rPr>
              <a:t>ITY</a:t>
            </a:r>
            <a:r>
              <a:rPr lang="en-US" sz="3600" kern="2400" spc="100" dirty="0">
                <a:solidFill>
                  <a:srgbClr val="032145"/>
                </a:solidFill>
                <a:latin typeface="Garamond" pitchFamily="18" charset="0"/>
              </a:rPr>
              <a:t> </a:t>
            </a:r>
            <a:r>
              <a:rPr lang="en-US" sz="3200" kern="2400" spc="100" dirty="0">
                <a:solidFill>
                  <a:srgbClr val="032145"/>
                </a:solidFill>
                <a:latin typeface="Garamond" pitchFamily="18" charset="0"/>
              </a:rPr>
              <a:t>OF</a:t>
            </a:r>
            <a:r>
              <a:rPr lang="en-US" sz="3600" kern="2400" spc="100" dirty="0">
                <a:solidFill>
                  <a:srgbClr val="032145"/>
                </a:solidFill>
                <a:latin typeface="Garamond" pitchFamily="18" charset="0"/>
              </a:rPr>
              <a:t> </a:t>
            </a:r>
            <a:r>
              <a:rPr lang="en-US" sz="4200" kern="2400" spc="100" dirty="0">
                <a:solidFill>
                  <a:srgbClr val="032145"/>
                </a:solidFill>
                <a:latin typeface="Garamond" pitchFamily="18" charset="0"/>
              </a:rPr>
              <a:t>N</a:t>
            </a:r>
            <a:r>
              <a:rPr lang="en-US" sz="3200" kern="2400" spc="100" dirty="0">
                <a:solidFill>
                  <a:srgbClr val="032145"/>
                </a:solidFill>
                <a:latin typeface="Garamond" pitchFamily="18" charset="0"/>
              </a:rPr>
              <a:t>EW</a:t>
            </a:r>
            <a:r>
              <a:rPr lang="en-US" sz="3600" kern="2400" spc="100" dirty="0">
                <a:solidFill>
                  <a:srgbClr val="032145"/>
                </a:solidFill>
                <a:latin typeface="Garamond" pitchFamily="18" charset="0"/>
              </a:rPr>
              <a:t> </a:t>
            </a:r>
            <a:r>
              <a:rPr lang="en-US" sz="4200" kern="2400" spc="100" dirty="0">
                <a:solidFill>
                  <a:srgbClr val="032145"/>
                </a:solidFill>
                <a:latin typeface="Garamond" pitchFamily="18" charset="0"/>
              </a:rPr>
              <a:t>O</a:t>
            </a:r>
            <a:r>
              <a:rPr lang="en-US" sz="3200" kern="2400" spc="100" dirty="0">
                <a:solidFill>
                  <a:srgbClr val="032145"/>
                </a:solidFill>
                <a:latin typeface="Garamond" pitchFamily="18" charset="0"/>
              </a:rPr>
              <a:t>RLEANS</a:t>
            </a:r>
          </a:p>
        </p:txBody>
      </p:sp>
      <p:sp>
        <p:nvSpPr>
          <p:cNvPr id="48131" name="Rectangle 3"/>
          <p:cNvSpPr>
            <a:spLocks noGrp="1" noChangeArrowheads="1"/>
          </p:cNvSpPr>
          <p:nvPr>
            <p:ph type="subTitle" idx="1"/>
          </p:nvPr>
        </p:nvSpPr>
        <p:spPr>
          <a:xfrm>
            <a:off x="457200" y="5334000"/>
            <a:ext cx="8229600" cy="457200"/>
          </a:xfrm>
        </p:spPr>
        <p:txBody>
          <a:bodyPr anchor="ctr"/>
          <a:lstStyle>
            <a:lvl1pPr marL="0" indent="0" algn="ctr">
              <a:buFontTx/>
              <a:buNone/>
              <a:defRPr sz="2200" b="1" i="1">
                <a:solidFill>
                  <a:srgbClr val="506882"/>
                </a:solidFill>
                <a:latin typeface="Tahoma" pitchFamily="34" charset="0"/>
                <a:ea typeface="Tahoma" pitchFamily="34" charset="0"/>
                <a:cs typeface="Tahoma" pitchFamily="34" charset="0"/>
              </a:defRPr>
            </a:lvl1pPr>
          </a:lstStyle>
          <a:p>
            <a:pPr lvl="0"/>
            <a:r>
              <a:rPr lang="en-US" noProof="0" smtClean="0"/>
              <a:t>Click to edit Master subtitle style</a:t>
            </a:r>
            <a:endParaRPr lang="en-US" noProof="0" dirty="0" smtClean="0"/>
          </a:p>
        </p:txBody>
      </p:sp>
      <p:sp>
        <p:nvSpPr>
          <p:cNvPr id="4" name="Text Placeholder 3"/>
          <p:cNvSpPr>
            <a:spLocks noGrp="1"/>
          </p:cNvSpPr>
          <p:nvPr>
            <p:ph type="body" sz="quarter" idx="10"/>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Click to edit Master text styles</a:t>
            </a:r>
          </a:p>
        </p:txBody>
      </p:sp>
      <p:sp>
        <p:nvSpPr>
          <p:cNvPr id="6" name="Title 5"/>
          <p:cNvSpPr>
            <a:spLocks noGrp="1"/>
          </p:cNvSpPr>
          <p:nvPr>
            <p:ph type="title"/>
          </p:nvPr>
        </p:nvSpPr>
        <p:spPr>
          <a:xfrm>
            <a:off x="152400" y="4610100"/>
            <a:ext cx="8839200" cy="609600"/>
          </a:xfrm>
        </p:spPr>
        <p:txBody>
          <a:bodyPr/>
          <a:lstStyle>
            <a:lvl1pPr>
              <a:defRPr sz="3400">
                <a:latin typeface="Tahoma" pitchFamily="34" charset="0"/>
                <a:ea typeface="Tahoma" pitchFamily="34" charset="0"/>
                <a:cs typeface="Tahoma" pitchFamily="34" charset="0"/>
              </a:defRPr>
            </a:lvl1pPr>
          </a:lstStyle>
          <a:p>
            <a:r>
              <a:rPr lang="en-US" smtClean="0"/>
              <a:t>Click to edit Master title style</a:t>
            </a:r>
            <a:endParaRPr lang="en-US"/>
          </a:p>
        </p:txBody>
      </p:sp>
      <p:sp>
        <p:nvSpPr>
          <p:cNvPr id="8" name="Rectangle 4"/>
          <p:cNvSpPr>
            <a:spLocks noGrp="1" noChangeArrowheads="1"/>
          </p:cNvSpPr>
          <p:nvPr>
            <p:ph type="dt" sz="half" idx="11"/>
          </p:nvPr>
        </p:nvSpPr>
        <p:spPr bwMode="auto">
          <a:xfrm>
            <a:off x="152400" y="6324600"/>
            <a:ext cx="1095375" cy="381000"/>
          </a:xfrm>
          <a:extLst/>
        </p:spPr>
        <p:txBody>
          <a:bodyPr wrap="square" numCol="1" anchor="b" anchorCtr="0" compatLnSpc="1">
            <a:prstTxWarp prst="textNoShape">
              <a:avLst/>
            </a:prstTxWarp>
          </a:bodyPr>
          <a:lstStyle>
            <a:lvl1pPr>
              <a:defRPr sz="1400" b="1">
                <a:solidFill>
                  <a:srgbClr val="506882"/>
                </a:solidFill>
                <a:latin typeface="Garamond" pitchFamily="18" charset="0"/>
                <a:cs typeface="Aparajita" pitchFamily="34" charset="0"/>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3"/>
          <p:cNvSpPr>
            <a:spLocks noGrp="1"/>
          </p:cNvSpPr>
          <p:nvPr>
            <p:ph type="body" sz="quarter" idx="1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Click to edit Master text styles</a:t>
            </a:r>
          </a:p>
        </p:txBody>
      </p:sp>
      <p:sp>
        <p:nvSpPr>
          <p:cNvPr id="4" name="Slide Number Placeholder 2"/>
          <p:cNvSpPr>
            <a:spLocks noGrp="1"/>
          </p:cNvSpPr>
          <p:nvPr>
            <p:ph type="sldNum" sz="quarter" idx="12"/>
          </p:nvPr>
        </p:nvSpPr>
        <p:spPr/>
        <p:txBody>
          <a:bodyPr/>
          <a:lstStyle>
            <a:lvl1pPr>
              <a:defRPr/>
            </a:lvl1pPr>
          </a:lstStyle>
          <a:p>
            <a:pPr>
              <a:defRPr/>
            </a:pPr>
            <a:fld id="{4CE6473F-5EB5-4CE4-8883-4E45FE140A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224FDD-5D29-4211-856D-556E9AC65DE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19B1E6-72CE-4D2F-8872-8A3FD6C827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EC83D1-6465-49A1-8AAB-9C514EEDB62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F4D0D85-2C5D-47A9-92BC-692E1BE5CB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65E3B33-BA16-4889-8E71-0DAC4D7C7D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768D7F8-A140-4DAE-BB63-8613D3E9B46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3158DA-A43A-4BCD-A9B6-B7280B1762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40D7F0-83E1-4450-AFBD-BAEDA991EA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3CDEE9A-0B7C-4809-A35E-32F9054E9D8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 id="2147483663"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www.fbi.gov/about-us/cjis/ucr/crime-in-the-u.s/2010/crime-in-the-u.s.-2010"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www.fbi.gov/about-us/cjis/ucr/crime-in-the-u.s/2010/crime-in-the-u.s.-2010"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www.fbi.gov/about-us/cjis/ucr/crime-in-the-u.s/2010/crime-in-the-u.s.-2010"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www.fbi.gov/about-us/cjis/ucr/crime-in-the-u.s/2010/crime-in-the-u.s.-2010"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ubtitle 1"/>
          <p:cNvSpPr>
            <a:spLocks noGrp="1"/>
          </p:cNvSpPr>
          <p:nvPr>
            <p:ph type="subTitle" idx="1"/>
          </p:nvPr>
        </p:nvSpPr>
        <p:spPr/>
        <p:txBody>
          <a:bodyPr/>
          <a:lstStyle/>
          <a:p>
            <a:pPr eaLnBrk="1" hangingPunct="1"/>
            <a:r>
              <a:rPr lang="en-US" smtClean="0"/>
              <a:t>November 2, 2011</a:t>
            </a:r>
          </a:p>
        </p:txBody>
      </p:sp>
      <p:sp>
        <p:nvSpPr>
          <p:cNvPr id="16386" name="Title 4"/>
          <p:cNvSpPr>
            <a:spLocks noGrp="1"/>
          </p:cNvSpPr>
          <p:nvPr>
            <p:ph type="title"/>
          </p:nvPr>
        </p:nvSpPr>
        <p:spPr/>
        <p:txBody>
          <a:bodyPr/>
          <a:lstStyle/>
          <a:p>
            <a:pPr eaLnBrk="1" hangingPunct="1"/>
            <a:r>
              <a:rPr lang="en-US" smtClean="0"/>
              <a:t>2012 Proposed Budget - Police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7010400" y="6492875"/>
            <a:ext cx="2133600" cy="365125"/>
          </a:xfrm>
        </p:spPr>
        <p:txBody>
          <a:bodyPr/>
          <a:lstStyle/>
          <a:p>
            <a:pPr>
              <a:defRPr/>
            </a:pPr>
            <a:r>
              <a:rPr lang="en-US" dirty="0" smtClean="0">
                <a:solidFill>
                  <a:schemeClr val="tx1"/>
                </a:solidFill>
              </a:rPr>
              <a:t>Police             </a:t>
            </a:r>
            <a:fld id="{4370DD1F-F44B-492D-B01E-589505975E73}" type="slidenum">
              <a:rPr lang="en-US" smtClean="0">
                <a:solidFill>
                  <a:schemeClr val="tx1"/>
                </a:solidFill>
              </a:rPr>
              <a:pPr>
                <a:defRPr/>
              </a:pPr>
              <a:t>10</a:t>
            </a:fld>
            <a:endParaRPr lang="en-US" dirty="0">
              <a:solidFill>
                <a:schemeClr val="tx1"/>
              </a:solidFill>
            </a:endParaRPr>
          </a:p>
        </p:txBody>
      </p:sp>
      <p:sp>
        <p:nvSpPr>
          <p:cNvPr id="6" name="Title 1"/>
          <p:cNvSpPr txBox="1">
            <a:spLocks/>
          </p:cNvSpPr>
          <p:nvPr/>
        </p:nvSpPr>
        <p:spPr>
          <a:xfrm>
            <a:off x="381000" y="0"/>
            <a:ext cx="8610600" cy="609600"/>
          </a:xfrm>
          <a:prstGeom prst="rect">
            <a:avLst/>
          </a:prstGeom>
          <a:solidFill>
            <a:schemeClr val="accent1"/>
          </a:solidFill>
        </p:spPr>
        <p:txBody>
          <a:bodyPr anchor="ctr">
            <a:normAutofit/>
          </a:bodyPr>
          <a:lstStyle/>
          <a:p>
            <a:pPr algn="ctr" fontAlgn="auto">
              <a:spcAft>
                <a:spcPts val="0"/>
              </a:spcAft>
              <a:defRPr/>
            </a:pPr>
            <a:r>
              <a:rPr lang="en-US" sz="2800" b="1" dirty="0">
                <a:solidFill>
                  <a:schemeClr val="bg1"/>
                </a:solidFill>
                <a:latin typeface="+mj-lt"/>
                <a:ea typeface="+mj-ea"/>
                <a:cs typeface="+mj-cs"/>
              </a:rPr>
              <a:t>2011 – A Year of Rebuilding NOPD Infrastructure  cont.</a:t>
            </a:r>
          </a:p>
        </p:txBody>
      </p:sp>
      <p:sp>
        <p:nvSpPr>
          <p:cNvPr id="35843" name="TextBox 6"/>
          <p:cNvSpPr txBox="1">
            <a:spLocks noChangeArrowheads="1"/>
          </p:cNvSpPr>
          <p:nvPr/>
        </p:nvSpPr>
        <p:spPr bwMode="auto">
          <a:xfrm>
            <a:off x="457200" y="685800"/>
            <a:ext cx="8077200" cy="1631216"/>
          </a:xfrm>
          <a:prstGeom prst="rect">
            <a:avLst/>
          </a:prstGeom>
          <a:noFill/>
          <a:ln w="9525">
            <a:noFill/>
            <a:miter lim="800000"/>
            <a:headEnd/>
            <a:tailEnd/>
          </a:ln>
        </p:spPr>
        <p:txBody>
          <a:bodyPr wrap="square">
            <a:spAutoFit/>
          </a:bodyPr>
          <a:lstStyle/>
          <a:p>
            <a:pPr>
              <a:buFont typeface="Arial" charset="0"/>
              <a:buChar char="•"/>
              <a:tabLst>
                <a:tab pos="461963" algn="l"/>
              </a:tabLst>
            </a:pPr>
            <a:r>
              <a:rPr lang="en-US" sz="2000" dirty="0" smtClean="0">
                <a:latin typeface="Calibri" pitchFamily="34" charset="0"/>
              </a:rPr>
              <a:t>      </a:t>
            </a:r>
            <a:r>
              <a:rPr lang="en-US" sz="1600" dirty="0" smtClean="0">
                <a:latin typeface="Calibri" pitchFamily="34" charset="0"/>
              </a:rPr>
              <a:t>Our Compliance Unit, Integrity Control Officers, and Platoon Supervisors have made a call back or personal visit to over 3,400 persons who have called for police assistance.  These efforts review the officer’s behavior, professionalism, compliance with policy and procedure and accurate reporting of crime information.  </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Our officers have increased summons and reduced physical </a:t>
            </a:r>
            <a:r>
              <a:rPr lang="en-US" sz="1600" dirty="0" smtClean="0">
                <a:latin typeface="Calibri" pitchFamily="34" charset="0"/>
              </a:rPr>
              <a:t>arrest (see data below).</a:t>
            </a:r>
            <a:endParaRPr lang="en-US" sz="1600" dirty="0" smtClean="0">
              <a:latin typeface="Calibri" pitchFamily="34" charset="0"/>
            </a:endParaRPr>
          </a:p>
          <a:p>
            <a:pPr>
              <a:buFont typeface="Arial" charset="0"/>
              <a:buChar char="•"/>
              <a:tabLst>
                <a:tab pos="461963" algn="l"/>
              </a:tabLst>
            </a:pPr>
            <a:endParaRPr lang="en-US" sz="1600" dirty="0" smtClean="0">
              <a:latin typeface="Calibri"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812641660"/>
              </p:ext>
            </p:extLst>
          </p:nvPr>
        </p:nvGraphicFramePr>
        <p:xfrm>
          <a:off x="152400" y="2133600"/>
          <a:ext cx="4162424" cy="4427702"/>
        </p:xfrm>
        <a:graphic>
          <a:graphicData uri="http://schemas.openxmlformats.org/drawingml/2006/table">
            <a:tbl>
              <a:tblPr/>
              <a:tblGrid>
                <a:gridCol w="779669"/>
                <a:gridCol w="301807"/>
                <a:gridCol w="364683"/>
                <a:gridCol w="333245"/>
                <a:gridCol w="352109"/>
                <a:gridCol w="360492"/>
                <a:gridCol w="320670"/>
                <a:gridCol w="75452"/>
                <a:gridCol w="871887"/>
                <a:gridCol w="402410"/>
              </a:tblGrid>
              <a:tr h="118582">
                <a:tc gridSpan="5">
                  <a:txBody>
                    <a:bodyPr/>
                    <a:lstStyle/>
                    <a:p>
                      <a:pPr algn="l" fontAlgn="b"/>
                      <a:r>
                        <a:rPr lang="en-US" sz="700" b="0" i="0" u="none" strike="noStrike" dirty="0">
                          <a:solidFill>
                            <a:srgbClr val="000000"/>
                          </a:solidFill>
                          <a:effectLst/>
                          <a:latin typeface="Calibri"/>
                        </a:rPr>
                        <a:t>NOPD 24 month Arrest / Summons  Comparison</a:t>
                      </a:r>
                    </a:p>
                  </a:txBody>
                  <a:tcPr marL="5847" marR="5847" marT="584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NOPD Summons data</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r>
              <a:tr h="198882">
                <a:tc>
                  <a:txBody>
                    <a:bodyPr/>
                    <a:lstStyle/>
                    <a:p>
                      <a:pPr algn="ctr" fontAlgn="b"/>
                      <a:r>
                        <a:rPr lang="en-US" sz="600" b="1" i="0" u="none" strike="noStrike">
                          <a:solidFill>
                            <a:srgbClr val="FFFFFF"/>
                          </a:solidFill>
                          <a:effectLst/>
                          <a:latin typeface="Arial"/>
                        </a:rPr>
                        <a:t>May 09 thru Apr 10</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State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Narcotic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City</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Traffic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Juvenile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Total</a:t>
                      </a:r>
                    </a:p>
                  </a:txBody>
                  <a:tcPr marL="5847" marR="5847" marT="5847" marB="0" anchor="b">
                    <a:lnL>
                      <a:noFill/>
                    </a:lnL>
                    <a:lnR>
                      <a:noFill/>
                    </a:lnR>
                    <a:lnT>
                      <a:noFill/>
                    </a:lnT>
                    <a:lnB>
                      <a:noFill/>
                    </a:lnB>
                    <a:solidFill>
                      <a:srgbClr val="993366"/>
                    </a:solidFill>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600" b="1" i="0" u="none" strike="noStrike" dirty="0">
                          <a:solidFill>
                            <a:srgbClr val="FFFFFF"/>
                          </a:solidFill>
                          <a:effectLst/>
                          <a:latin typeface="Arial"/>
                        </a:rPr>
                        <a:t>May 09 thru Apr 10</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Summons</a:t>
                      </a:r>
                    </a:p>
                  </a:txBody>
                  <a:tcPr marL="5847" marR="5847" marT="5847" marB="0" anchor="b">
                    <a:lnL>
                      <a:noFill/>
                    </a:lnL>
                    <a:lnR>
                      <a:noFill/>
                    </a:lnR>
                    <a:lnT>
                      <a:noFill/>
                    </a:lnT>
                    <a:lnB>
                      <a:noFill/>
                    </a:lnB>
                    <a:solidFill>
                      <a:srgbClr val="993366"/>
                    </a:solidFill>
                  </a:tcPr>
                </a:tc>
              </a:tr>
              <a:tr h="118582">
                <a:tc>
                  <a:txBody>
                    <a:bodyPr/>
                    <a:lstStyle/>
                    <a:p>
                      <a:pPr algn="ctr" fontAlgn="b"/>
                      <a:r>
                        <a:rPr lang="en-US" sz="700" b="0" i="0" u="none" strike="noStrike">
                          <a:solidFill>
                            <a:srgbClr val="000000"/>
                          </a:solidFill>
                          <a:effectLst/>
                          <a:latin typeface="Calibri"/>
                        </a:rPr>
                        <a:t>Oct-09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3774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466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1673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631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230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6774</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Oct-09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800</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Nov-09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3799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510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1496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685</a:t>
                      </a:r>
                    </a:p>
                  </a:txBody>
                  <a:tcPr marL="5847" marR="5847" marT="5847"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223</a:t>
                      </a:r>
                    </a:p>
                  </a:txBody>
                  <a:tcPr marL="5847" marR="5847" marT="5847"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6713</a:t>
                      </a:r>
                    </a:p>
                  </a:txBody>
                  <a:tcPr marL="5847" marR="5847" marT="5847"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dirty="0">
                          <a:solidFill>
                            <a:srgbClr val="000000"/>
                          </a:solidFill>
                          <a:effectLst/>
                          <a:latin typeface="Calibri"/>
                        </a:rPr>
                        <a:t>Nov-09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733</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Dec-09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2932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395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1282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489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187</a:t>
                      </a:r>
                    </a:p>
                  </a:txBody>
                  <a:tcPr marL="5847" marR="5847" marT="5847"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5285</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Dec-09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635</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Jan-10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3290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351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1338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493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160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5632</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Jan-10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640</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Feb-10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2427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327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1323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347</a:t>
                      </a:r>
                    </a:p>
                  </a:txBody>
                  <a:tcPr marL="5847" marR="5847" marT="5847"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123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4547</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Feb-10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462</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Mar-10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3314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416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1352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1324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233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6639</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Mar-10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748</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Apr-10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3641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437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1270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1167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342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6857</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Apr-10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718</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May-10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3890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488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1313</a:t>
                      </a:r>
                    </a:p>
                  </a:txBody>
                  <a:tcPr marL="5847" marR="5847" marT="5847" marB="0" anchor="b">
                    <a:lnL>
                      <a:noFill/>
                    </a:lnL>
                    <a:lnR>
                      <a:noFill/>
                    </a:lnR>
                    <a:lnT>
                      <a:noFill/>
                    </a:lnT>
                    <a:lnB>
                      <a:noFill/>
                    </a:lnB>
                  </a:tcPr>
                </a:tc>
                <a:tc>
                  <a:txBody>
                    <a:bodyPr/>
                    <a:lstStyle/>
                    <a:p>
                      <a:pPr algn="r" fontAlgn="b"/>
                      <a:r>
                        <a:rPr lang="en-US" sz="700" b="0" i="0" u="none" strike="noStrike" dirty="0">
                          <a:solidFill>
                            <a:srgbClr val="000000"/>
                          </a:solidFill>
                          <a:effectLst/>
                          <a:latin typeface="Calibri"/>
                        </a:rPr>
                        <a:t>1183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230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7104</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May-10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658</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Jun-10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3768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413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1124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1220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341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6866</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Jun-10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698</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Jul-10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3463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417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993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1072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440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6385</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Jul-10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836</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Aug-10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3171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424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947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936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5722</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Aug-10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691</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Sep-10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2711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360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970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835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337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5213</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Sep-10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843</a:t>
                      </a:r>
                    </a:p>
                  </a:txBody>
                  <a:tcPr marL="5847" marR="5847" marT="5847" marB="0" anchor="b">
                    <a:lnL>
                      <a:noFill/>
                    </a:lnL>
                    <a:lnR>
                      <a:noFill/>
                    </a:lnR>
                    <a:lnT>
                      <a:noFill/>
                    </a:lnT>
                    <a:lnB>
                      <a:noFill/>
                    </a:lnB>
                  </a:tcPr>
                </a:tc>
              </a:tr>
              <a:tr h="196089">
                <a:tc>
                  <a:txBody>
                    <a:bodyPr/>
                    <a:lstStyle/>
                    <a:p>
                      <a:pPr algn="ctr" fontAlgn="b"/>
                      <a:r>
                        <a:rPr lang="en-US" sz="600" b="1" i="0" u="none" strike="noStrike">
                          <a:solidFill>
                            <a:srgbClr val="000000"/>
                          </a:solidFill>
                          <a:effectLst/>
                          <a:latin typeface="Arial"/>
                        </a:rPr>
                        <a:t>Total</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40180</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5004</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15081</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10382</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3090</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73737</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600" b="1" i="0" u="none" strike="noStrike">
                          <a:solidFill>
                            <a:srgbClr val="000000"/>
                          </a:solidFill>
                          <a:effectLst/>
                          <a:latin typeface="Arial"/>
                        </a:rPr>
                        <a:t>Total</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8462</a:t>
                      </a:r>
                    </a:p>
                  </a:txBody>
                  <a:tcPr marL="5847" marR="5847" marT="5847" marB="0" anchor="b">
                    <a:lnL>
                      <a:noFill/>
                    </a:lnL>
                    <a:lnR>
                      <a:noFill/>
                    </a:lnR>
                    <a:lnT>
                      <a:noFill/>
                    </a:lnT>
                    <a:lnB>
                      <a:noFill/>
                    </a:lnB>
                  </a:tcPr>
                </a:tc>
              </a:tr>
              <a:tr h="118582">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r>
              <a:tr h="118582">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r>
              <a:tr h="198882">
                <a:tc>
                  <a:txBody>
                    <a:bodyPr/>
                    <a:lstStyle/>
                    <a:p>
                      <a:pPr algn="ctr" fontAlgn="b"/>
                      <a:r>
                        <a:rPr lang="en-US" sz="600" b="1" i="0" u="none" strike="noStrike">
                          <a:solidFill>
                            <a:srgbClr val="FFFFFF"/>
                          </a:solidFill>
                          <a:effectLst/>
                          <a:latin typeface="Arial"/>
                        </a:rPr>
                        <a:t>May 10 thru Apr 11</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State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Narcotic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City</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Traffic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Juvenile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Total</a:t>
                      </a:r>
                    </a:p>
                  </a:txBody>
                  <a:tcPr marL="5847" marR="5847" marT="5847" marB="0" anchor="b">
                    <a:lnL>
                      <a:noFill/>
                    </a:lnL>
                    <a:lnR>
                      <a:noFill/>
                    </a:lnR>
                    <a:lnT>
                      <a:noFill/>
                    </a:lnT>
                    <a:lnB>
                      <a:noFill/>
                    </a:lnB>
                    <a:solidFill>
                      <a:srgbClr val="993366"/>
                    </a:solidFill>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600" b="1" i="0" u="none" strike="noStrike">
                          <a:solidFill>
                            <a:srgbClr val="FFFFFF"/>
                          </a:solidFill>
                          <a:effectLst/>
                          <a:latin typeface="Arial"/>
                        </a:rPr>
                        <a:t>May 10 thru Apr 11</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Summons</a:t>
                      </a:r>
                    </a:p>
                  </a:txBody>
                  <a:tcPr marL="5847" marR="5847" marT="5847" marB="0" anchor="b">
                    <a:lnL>
                      <a:noFill/>
                    </a:lnL>
                    <a:lnR>
                      <a:noFill/>
                    </a:lnR>
                    <a:lnT>
                      <a:noFill/>
                    </a:lnT>
                    <a:lnB>
                      <a:noFill/>
                    </a:lnB>
                    <a:solidFill>
                      <a:srgbClr val="993366"/>
                    </a:solidFill>
                  </a:tcPr>
                </a:tc>
              </a:tr>
              <a:tr h="118582">
                <a:tc>
                  <a:txBody>
                    <a:bodyPr/>
                    <a:lstStyle/>
                    <a:p>
                      <a:pPr algn="ctr" fontAlgn="b"/>
                      <a:r>
                        <a:rPr lang="en-US" sz="700" b="0" i="0" u="none" strike="noStrike">
                          <a:solidFill>
                            <a:srgbClr val="000000"/>
                          </a:solidFill>
                          <a:effectLst/>
                          <a:latin typeface="Calibri"/>
                        </a:rPr>
                        <a:t>Oct-10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3127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362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1065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933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285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5772</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Oct-10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643</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Nov-10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1785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337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887</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776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329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4114</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Nov-10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765</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Dec-10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1476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308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738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669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229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3420</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Dec-10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836</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Jan-11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1795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356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809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946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175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4081</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Jan-11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877</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Feb-11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1829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294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852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839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4010</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Feb-11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931</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Mar-11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1694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252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1106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674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203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3929</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Mar-11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1057</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Apr-11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1936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264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845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943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4187</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Apr-11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1019</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May-11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1939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775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804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162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3920</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May-11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808</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Jun-11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2173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861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795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4269</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Jun-11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806</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Jul-11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2193</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896</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770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238</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4338</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Jul-11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783</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Aug-11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2435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232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932</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849</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241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4689</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Aug-11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824</a:t>
                      </a:r>
                    </a:p>
                  </a:txBody>
                  <a:tcPr marL="5847" marR="5847" marT="5847" marB="0" anchor="b">
                    <a:lnL>
                      <a:noFill/>
                    </a:lnL>
                    <a:lnR>
                      <a:noFill/>
                    </a:lnR>
                    <a:lnT>
                      <a:noFill/>
                    </a:lnT>
                    <a:lnB>
                      <a:noFill/>
                    </a:lnB>
                  </a:tcPr>
                </a:tc>
              </a:tr>
              <a:tr h="118582">
                <a:tc>
                  <a:txBody>
                    <a:bodyPr/>
                    <a:lstStyle/>
                    <a:p>
                      <a:pPr algn="ctr" fontAlgn="b"/>
                      <a:r>
                        <a:rPr lang="en-US" sz="700" b="0" i="0" u="none" strike="noStrike">
                          <a:solidFill>
                            <a:srgbClr val="000000"/>
                          </a:solidFill>
                          <a:effectLst/>
                          <a:latin typeface="Calibri"/>
                        </a:rPr>
                        <a:t>Sep-11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2025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255</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814</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791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190</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4075</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700" b="0" i="0" u="none" strike="noStrike">
                          <a:solidFill>
                            <a:srgbClr val="000000"/>
                          </a:solidFill>
                          <a:effectLst/>
                          <a:latin typeface="Calibri"/>
                        </a:rPr>
                        <a:t>Sep-11</a:t>
                      </a:r>
                    </a:p>
                  </a:txBody>
                  <a:tcPr marL="5847" marR="5847" marT="5847" marB="0" anchor="b">
                    <a:lnL>
                      <a:noFill/>
                    </a:lnL>
                    <a:lnR>
                      <a:noFill/>
                    </a:lnR>
                    <a:lnT>
                      <a:noFill/>
                    </a:lnT>
                    <a:lnB>
                      <a:noFill/>
                    </a:lnB>
                  </a:tcPr>
                </a:tc>
                <a:tc>
                  <a:txBody>
                    <a:bodyPr/>
                    <a:lstStyle/>
                    <a:p>
                      <a:pPr algn="r" fontAlgn="b"/>
                      <a:r>
                        <a:rPr lang="en-US" sz="700" b="0" i="0" u="none" strike="noStrike">
                          <a:solidFill>
                            <a:srgbClr val="000000"/>
                          </a:solidFill>
                          <a:effectLst/>
                          <a:latin typeface="Calibri"/>
                        </a:rPr>
                        <a:t>710</a:t>
                      </a:r>
                    </a:p>
                  </a:txBody>
                  <a:tcPr marL="5847" marR="5847" marT="5847" marB="0" anchor="b">
                    <a:lnL>
                      <a:noFill/>
                    </a:lnL>
                    <a:lnR>
                      <a:noFill/>
                    </a:lnR>
                    <a:lnT>
                      <a:noFill/>
                    </a:lnT>
                    <a:lnB>
                      <a:noFill/>
                    </a:lnB>
                  </a:tcPr>
                </a:tc>
              </a:tr>
              <a:tr h="196089">
                <a:tc>
                  <a:txBody>
                    <a:bodyPr/>
                    <a:lstStyle/>
                    <a:p>
                      <a:pPr algn="ctr" fontAlgn="b"/>
                      <a:r>
                        <a:rPr lang="en-US" sz="600" b="1" i="0" u="none" strike="noStrike">
                          <a:solidFill>
                            <a:srgbClr val="000000"/>
                          </a:solidFill>
                          <a:effectLst/>
                          <a:latin typeface="Arial"/>
                        </a:rPr>
                        <a:t>Total</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24407</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3385</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10580</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9789</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2643</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50804</a:t>
                      </a: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600" b="1" i="0" u="none" strike="noStrike">
                          <a:solidFill>
                            <a:srgbClr val="000000"/>
                          </a:solidFill>
                          <a:effectLst/>
                          <a:latin typeface="Arial"/>
                        </a:rPr>
                        <a:t>Total</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10059</a:t>
                      </a:r>
                    </a:p>
                  </a:txBody>
                  <a:tcPr marL="5847" marR="5847" marT="5847" marB="0" anchor="b">
                    <a:lnL>
                      <a:noFill/>
                    </a:lnL>
                    <a:lnR>
                      <a:noFill/>
                    </a:lnR>
                    <a:lnT>
                      <a:noFill/>
                    </a:lnT>
                    <a:lnB>
                      <a:noFill/>
                    </a:lnB>
                  </a:tcPr>
                </a:tc>
              </a:tr>
              <a:tr h="118582">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r>
              <a:tr h="198882">
                <a:tc>
                  <a:txBody>
                    <a:bodyPr/>
                    <a:lstStyle/>
                    <a:p>
                      <a:pPr algn="ctr" fontAlgn="b"/>
                      <a:r>
                        <a:rPr lang="en-US" sz="600" b="1" i="0" u="none" strike="noStrike">
                          <a:solidFill>
                            <a:srgbClr val="FFFFFF"/>
                          </a:solidFill>
                          <a:effectLst/>
                          <a:latin typeface="Arial"/>
                        </a:rPr>
                        <a:t>% Difference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State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Narcotic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City</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Traffic</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Juvenile</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Total</a:t>
                      </a:r>
                    </a:p>
                  </a:txBody>
                  <a:tcPr marL="5847" marR="5847" marT="5847" marB="0" anchor="b">
                    <a:lnL>
                      <a:noFill/>
                    </a:lnL>
                    <a:lnR>
                      <a:noFill/>
                    </a:lnR>
                    <a:lnT>
                      <a:noFill/>
                    </a:lnT>
                    <a:lnB>
                      <a:noFill/>
                    </a:lnB>
                    <a:solidFill>
                      <a:srgbClr val="993366"/>
                    </a:solidFill>
                  </a:tcPr>
                </a:tc>
                <a:tc>
                  <a:txBody>
                    <a:bodyPr/>
                    <a:lstStyle/>
                    <a:p>
                      <a:pPr algn="l"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r>
                        <a:rPr lang="en-US" sz="600" b="1" i="0" u="none" strike="noStrike">
                          <a:solidFill>
                            <a:srgbClr val="FFFFFF"/>
                          </a:solidFill>
                          <a:effectLst/>
                          <a:latin typeface="Arial"/>
                        </a:rPr>
                        <a:t> </a:t>
                      </a:r>
                    </a:p>
                  </a:txBody>
                  <a:tcPr marL="5847" marR="5847" marT="5847" marB="0" anchor="b">
                    <a:lnL>
                      <a:noFill/>
                    </a:lnL>
                    <a:lnR>
                      <a:noFill/>
                    </a:lnR>
                    <a:lnT>
                      <a:noFill/>
                    </a:lnT>
                    <a:lnB>
                      <a:noFill/>
                    </a:lnB>
                    <a:solidFill>
                      <a:srgbClr val="993366"/>
                    </a:solidFill>
                  </a:tcPr>
                </a:tc>
                <a:tc>
                  <a:txBody>
                    <a:bodyPr/>
                    <a:lstStyle/>
                    <a:p>
                      <a:pPr algn="ctr" fontAlgn="b"/>
                      <a:r>
                        <a:rPr lang="en-US" sz="600" b="1" i="0" u="none" strike="noStrike">
                          <a:solidFill>
                            <a:srgbClr val="FFFFFF"/>
                          </a:solidFill>
                          <a:effectLst/>
                          <a:latin typeface="Arial"/>
                        </a:rPr>
                        <a:t>Summons</a:t>
                      </a:r>
                    </a:p>
                  </a:txBody>
                  <a:tcPr marL="5847" marR="5847" marT="5847" marB="0" anchor="b">
                    <a:lnL>
                      <a:noFill/>
                    </a:lnL>
                    <a:lnR>
                      <a:noFill/>
                    </a:lnR>
                    <a:lnT>
                      <a:noFill/>
                    </a:lnT>
                    <a:lnB>
                      <a:noFill/>
                    </a:lnB>
                    <a:solidFill>
                      <a:srgbClr val="993366"/>
                    </a:solidFill>
                  </a:tcPr>
                </a:tc>
              </a:tr>
              <a:tr h="118582">
                <a:tc>
                  <a:txBody>
                    <a:bodyPr/>
                    <a:lstStyle/>
                    <a:p>
                      <a:pPr algn="ctr" fontAlgn="b"/>
                      <a:endParaRPr lang="en-US" sz="700" b="0"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-39.3%</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-32.4%</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-29.8%</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-5.7%</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-14.5%</a:t>
                      </a:r>
                    </a:p>
                  </a:txBody>
                  <a:tcPr marL="5847" marR="5847" marT="5847" marB="0" anchor="b">
                    <a:lnL>
                      <a:noFill/>
                    </a:lnL>
                    <a:lnR>
                      <a:noFill/>
                    </a:lnR>
                    <a:lnT>
                      <a:noFill/>
                    </a:lnT>
                    <a:lnB>
                      <a:noFill/>
                    </a:lnB>
                  </a:tcPr>
                </a:tc>
                <a:tc>
                  <a:txBody>
                    <a:bodyPr/>
                    <a:lstStyle/>
                    <a:p>
                      <a:pPr algn="r" fontAlgn="b"/>
                      <a:r>
                        <a:rPr lang="en-US" sz="700" b="1" i="0" u="none" strike="noStrike">
                          <a:solidFill>
                            <a:srgbClr val="000000"/>
                          </a:solidFill>
                          <a:effectLst/>
                          <a:latin typeface="Calibri"/>
                        </a:rPr>
                        <a:t>-31.1%</a:t>
                      </a:r>
                    </a:p>
                  </a:txBody>
                  <a:tcPr marL="5847" marR="5847" marT="5847" marB="0" anchor="b">
                    <a:lnL>
                      <a:noFill/>
                    </a:lnL>
                    <a:lnR>
                      <a:noFill/>
                    </a:lnR>
                    <a:lnT>
                      <a:noFill/>
                    </a:lnT>
                    <a:lnB>
                      <a:noFill/>
                    </a:lnB>
                  </a:tcPr>
                </a:tc>
                <a:tc>
                  <a:txBody>
                    <a:bodyPr/>
                    <a:lstStyle/>
                    <a:p>
                      <a:pPr algn="l" fontAlgn="b"/>
                      <a:endParaRPr lang="en-US" sz="700" b="1"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ctr" fontAlgn="b"/>
                      <a:endParaRPr lang="en-US" sz="700" b="1" i="0" u="none" strike="noStrike">
                        <a:solidFill>
                          <a:srgbClr val="000000"/>
                        </a:solidFill>
                        <a:effectLst/>
                        <a:latin typeface="Calibri"/>
                      </a:endParaRPr>
                    </a:p>
                  </a:txBody>
                  <a:tcPr marL="5847" marR="5847" marT="5847" marB="0" anchor="b">
                    <a:lnL>
                      <a:noFill/>
                    </a:lnL>
                    <a:lnR>
                      <a:noFill/>
                    </a:lnR>
                    <a:lnT>
                      <a:noFill/>
                    </a:lnT>
                    <a:lnB>
                      <a:noFill/>
                    </a:lnB>
                  </a:tcPr>
                </a:tc>
                <a:tc>
                  <a:txBody>
                    <a:bodyPr/>
                    <a:lstStyle/>
                    <a:p>
                      <a:pPr algn="r" fontAlgn="b"/>
                      <a:r>
                        <a:rPr lang="en-US" sz="700" b="1" i="0" u="none" strike="noStrike" dirty="0">
                          <a:solidFill>
                            <a:srgbClr val="000000"/>
                          </a:solidFill>
                          <a:effectLst/>
                          <a:latin typeface="Calibri"/>
                        </a:rPr>
                        <a:t>18.9%</a:t>
                      </a:r>
                    </a:p>
                  </a:txBody>
                  <a:tcPr marL="5847" marR="5847" marT="5847" marB="0" anchor="b">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1102672809"/>
              </p:ext>
            </p:extLst>
          </p:nvPr>
        </p:nvGraphicFramePr>
        <p:xfrm>
          <a:off x="4419600" y="2057400"/>
          <a:ext cx="4524372" cy="4551834"/>
        </p:xfrm>
        <a:graphic>
          <a:graphicData uri="http://schemas.openxmlformats.org/drawingml/2006/table">
            <a:tbl>
              <a:tblPr>
                <a:tableStyleId>{5C22544A-7EE6-4342-B048-85BDC9FD1C3A}</a:tableStyleId>
              </a:tblPr>
              <a:tblGrid>
                <a:gridCol w="105896"/>
                <a:gridCol w="417446"/>
                <a:gridCol w="363730"/>
                <a:gridCol w="363730"/>
                <a:gridCol w="363730"/>
                <a:gridCol w="363730"/>
                <a:gridCol w="363730"/>
                <a:gridCol w="363730"/>
                <a:gridCol w="363730"/>
                <a:gridCol w="363730"/>
                <a:gridCol w="363730"/>
                <a:gridCol w="363730"/>
                <a:gridCol w="363730"/>
              </a:tblGrid>
              <a:tr h="184597">
                <a:tc>
                  <a:txBody>
                    <a:bodyPr/>
                    <a:lstStyle/>
                    <a:p>
                      <a:pPr algn="ctr" fontAlgn="b"/>
                      <a:endParaRPr lang="en-US" sz="600" b="0" i="0" u="none" strike="noStrike" dirty="0">
                        <a:effectLst/>
                        <a:latin typeface="Calibri"/>
                      </a:endParaRPr>
                    </a:p>
                  </a:txBody>
                  <a:tcPr marL="4815" marR="4815" marT="4815" marB="0" anchor="b"/>
                </a:tc>
                <a:tc gridSpan="2">
                  <a:txBody>
                    <a:bodyPr/>
                    <a:lstStyle/>
                    <a:p>
                      <a:pPr algn="l" fontAlgn="b"/>
                      <a:r>
                        <a:rPr lang="en-US" sz="600" u="none" strike="noStrike">
                          <a:effectLst/>
                        </a:rPr>
                        <a:t>24 month UCR Comparison</a:t>
                      </a:r>
                      <a:endParaRPr lang="en-US" sz="600" b="1" i="0" u="none" strike="noStrike">
                        <a:effectLst/>
                        <a:latin typeface="Calibri"/>
                      </a:endParaRPr>
                    </a:p>
                  </a:txBody>
                  <a:tcPr marL="4815" marR="4815" marT="4815" marB="0" anchor="b"/>
                </a:tc>
                <a:tc hMerge="1">
                  <a:txBody>
                    <a:bodyPr/>
                    <a:lstStyle/>
                    <a:p>
                      <a:endParaRPr lang="en-US"/>
                    </a:p>
                  </a:txBody>
                  <a:tcPr/>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dirty="0">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dirty="0">
                        <a:effectLst/>
                        <a:latin typeface="Calibri"/>
                      </a:endParaRPr>
                    </a:p>
                  </a:txBody>
                  <a:tcPr marL="4815" marR="4815" marT="4815" marB="0" anchor="b"/>
                </a:tc>
                <a:tc>
                  <a:txBody>
                    <a:bodyPr/>
                    <a:lstStyle/>
                    <a:p>
                      <a:pPr algn="ctr" fontAlgn="b"/>
                      <a:endParaRPr lang="en-US" sz="600" b="0" i="0" u="none" strike="noStrike" dirty="0">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r>
              <a:tr h="184680">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Month</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Murder</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Rape</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Armed Robbery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Simple Robbery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Aggravated Assault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Person Crimes</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Burglary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Theft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Auto Theft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Property Crimes</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Total Crimes</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Oct-09</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61</a:t>
                      </a:r>
                      <a:endParaRPr lang="en-US" sz="600" b="1" i="0" u="none" strike="noStrike">
                        <a:effectLst/>
                        <a:latin typeface="Calibri"/>
                      </a:endParaRPr>
                    </a:p>
                  </a:txBody>
                  <a:tcPr marL="4815" marR="4815" marT="4815" marB="0" anchor="b"/>
                </a:tc>
                <a:tc>
                  <a:txBody>
                    <a:bodyPr/>
                    <a:lstStyle/>
                    <a:p>
                      <a:pPr algn="ctr" fontAlgn="b"/>
                      <a:r>
                        <a:rPr lang="en-US" sz="600" u="none" strike="noStrike" dirty="0">
                          <a:effectLst/>
                        </a:rPr>
                        <a:t>22</a:t>
                      </a:r>
                      <a:endParaRPr lang="en-US" sz="600" b="1" i="0" u="none" strike="noStrike" dirty="0">
                        <a:effectLst/>
                        <a:latin typeface="Calibri"/>
                      </a:endParaRPr>
                    </a:p>
                  </a:txBody>
                  <a:tcPr marL="4815" marR="4815" marT="4815" marB="0" anchor="b"/>
                </a:tc>
                <a:tc>
                  <a:txBody>
                    <a:bodyPr/>
                    <a:lstStyle/>
                    <a:p>
                      <a:pPr algn="ctr" fontAlgn="b"/>
                      <a:r>
                        <a:rPr lang="en-US" sz="600" u="none" strike="noStrike">
                          <a:effectLst/>
                        </a:rPr>
                        <a:t>92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288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1005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1196</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dirty="0">
                          <a:effectLst/>
                        </a:rPr>
                        <a:t>Nov-09</a:t>
                      </a:r>
                      <a:endParaRPr lang="en-US" sz="600" b="0" i="0" u="none" strike="noStrike" dirty="0">
                        <a:effectLst/>
                        <a:latin typeface="Calibri"/>
                      </a:endParaRPr>
                    </a:p>
                  </a:txBody>
                  <a:tcPr marL="4815" marR="4815" marT="4815" marB="0" anchor="b"/>
                </a:tc>
                <a:tc>
                  <a:txBody>
                    <a:bodyPr/>
                    <a:lstStyle/>
                    <a:p>
                      <a:pPr algn="ctr" fontAlgn="b"/>
                      <a:r>
                        <a:rPr lang="en-US" sz="600" u="none" strike="noStrike">
                          <a:effectLst/>
                        </a:rPr>
                        <a:t>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304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481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1006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1208</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Dec-09</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371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531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1080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1290</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Jan-10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87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470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1016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1208</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Feb-10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365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818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1025</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Mar-10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26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229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300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573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182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1055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1284</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Apr-10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20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256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261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497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937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1193</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May-10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294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559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1285</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Jun-10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304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546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1042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1259</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Jul-10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645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1233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1470</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Aug-10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346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569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1148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1364</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Sep-10</a:t>
                      </a:r>
                      <a:endParaRPr lang="en-US" sz="600" b="0" i="0" u="none" strike="noStrike">
                        <a:effectLst/>
                        <a:latin typeface="Calibri"/>
                      </a:endParaRPr>
                    </a:p>
                  </a:txBody>
                  <a:tcPr marL="4815" marR="4815" marT="4815" marB="0" anchor="b"/>
                </a:tc>
                <a:tc>
                  <a:txBody>
                    <a:bodyPr/>
                    <a:lstStyle/>
                    <a:p>
                      <a:pPr algn="ctr" fontAlgn="b"/>
                      <a:r>
                        <a:rPr lang="en-US" sz="600" u="sng" strike="noStrike">
                          <a:effectLst/>
                        </a:rPr>
                        <a:t>12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14</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40</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22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102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190</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349</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568</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186</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1103</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1293</a:t>
                      </a:r>
                      <a:endParaRPr lang="en-US" sz="600" b="1" i="0" u="sng" strike="noStrike">
                        <a:effectLst/>
                        <a:latin typeface="Calibri"/>
                      </a:endParaRPr>
                    </a:p>
                  </a:txBody>
                  <a:tcPr marL="4815" marR="4815" marT="4815" marB="0" anchor="b"/>
                </a:tc>
              </a:tr>
              <a:tr h="189416">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Total</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167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730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1328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2582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3753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6318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2422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12493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15075</a:t>
                      </a:r>
                      <a:endParaRPr lang="en-US" sz="600" b="1" i="0" u="none" strike="noStrike">
                        <a:effectLst/>
                        <a:latin typeface="Calibri"/>
                      </a:endParaRPr>
                    </a:p>
                  </a:txBody>
                  <a:tcPr marL="4815" marR="4815" marT="4815" marB="0" anchor="b"/>
                </a:tc>
              </a:tr>
              <a:tr h="165739">
                <a:tc>
                  <a:txBody>
                    <a:bodyPr/>
                    <a:lstStyle/>
                    <a:p>
                      <a:pPr algn="ctr" fontAlgn="b"/>
                      <a:endParaRPr lang="en-US" sz="600" b="0" i="0" u="none" strike="noStrike">
                        <a:effectLst/>
                        <a:latin typeface="Calibri"/>
                      </a:endParaRPr>
                    </a:p>
                  </a:txBody>
                  <a:tcPr marL="4815" marR="4815" marT="4815" marB="0" anchor="b"/>
                </a:tc>
                <a:tc>
                  <a:txBody>
                    <a:bodyPr/>
                    <a:lstStyle/>
                    <a:p>
                      <a:pPr algn="l"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r>
              <a:tr h="184680">
                <a:tc>
                  <a:txBody>
                    <a:bodyPr/>
                    <a:lstStyle/>
                    <a:p>
                      <a:pPr algn="ctr" fontAlgn="b"/>
                      <a:r>
                        <a:rPr lang="en-US" sz="600" u="none" strike="noStrike">
                          <a:effectLst/>
                        </a:rPr>
                        <a:t> </a:t>
                      </a:r>
                      <a:endParaRPr lang="en-US" sz="600" b="1" i="0" u="none" strike="noStrike">
                        <a:effectLst/>
                        <a:latin typeface="Calibri"/>
                      </a:endParaRPr>
                    </a:p>
                  </a:txBody>
                  <a:tcPr marL="4815" marR="4815" marT="4815" marB="0" anchor="b"/>
                </a:tc>
                <a:tc>
                  <a:txBody>
                    <a:bodyPr/>
                    <a:lstStyle/>
                    <a:p>
                      <a:pPr algn="l" fontAlgn="b"/>
                      <a:r>
                        <a:rPr lang="en-US" sz="600" u="none" strike="noStrike">
                          <a:effectLst/>
                        </a:rPr>
                        <a:t>Month</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Murder</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Rape</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Armed Robbery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Simple Robbery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Aggravated Assault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Person Crimes</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Burglary</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Theft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Auto Theft</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Property Crimes</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Total Crimes</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Oct-10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603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1115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1332</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Nov-10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265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499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968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1166</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Dec-10</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88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329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646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185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1160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1359</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Jan-11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313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532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161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1006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1183</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Feb-11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153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229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790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943</a:t>
                      </a:r>
                      <a:endParaRPr lang="en-US" sz="600" b="1" i="0" u="none" strike="noStrike">
                        <a:effectLst/>
                        <a:latin typeface="Calibri"/>
                      </a:endParaRPr>
                    </a:p>
                  </a:txBody>
                  <a:tcPr marL="4815" marR="4815" marT="4815" marB="0" anchor="b"/>
                </a:tc>
              </a:tr>
              <a:tr h="132591">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Mar-11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22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285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645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1140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1340</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Apr-11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45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116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385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676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1240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1448</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May-11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93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305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377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781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1398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1703</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Jun-11</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58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226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340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670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191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1201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1427</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Jul-11</a:t>
                      </a:r>
                      <a:endParaRPr lang="en-US" sz="600" b="1" i="1" u="none" strike="noStrike">
                        <a:effectLst/>
                        <a:latin typeface="Calibri"/>
                      </a:endParaRPr>
                    </a:p>
                  </a:txBody>
                  <a:tcPr marL="4815" marR="4815" marT="4815" marB="0" anchor="b"/>
                </a:tc>
                <a:tc>
                  <a:txBody>
                    <a:bodyPr/>
                    <a:lstStyle/>
                    <a:p>
                      <a:pPr algn="ctr" fontAlgn="b"/>
                      <a:r>
                        <a:rPr lang="en-US" sz="600" u="none" strike="noStrike">
                          <a:effectLst/>
                        </a:rPr>
                        <a:t>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273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357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675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1523</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Aug-11</a:t>
                      </a:r>
                      <a:endParaRPr lang="en-US" sz="600" b="1" i="1" u="none" strike="noStrike">
                        <a:effectLst/>
                        <a:latin typeface="Calibri"/>
                      </a:endParaRPr>
                    </a:p>
                  </a:txBody>
                  <a:tcPr marL="4815" marR="4815" marT="4815" marB="0" anchor="b"/>
                </a:tc>
                <a:tc>
                  <a:txBody>
                    <a:bodyPr/>
                    <a:lstStyle/>
                    <a:p>
                      <a:pPr algn="ctr" fontAlgn="b"/>
                      <a:r>
                        <a:rPr lang="en-US" sz="600" u="none" strike="noStrike">
                          <a:effectLst/>
                        </a:rPr>
                        <a:t>17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64</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132</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247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349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653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213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1215</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1462</a:t>
                      </a:r>
                      <a:endParaRPr lang="en-US" sz="600" b="1" i="0" u="none" strike="noStrike">
                        <a:effectLst/>
                        <a:latin typeface="Calibri"/>
                      </a:endParaRPr>
                    </a:p>
                  </a:txBody>
                  <a:tcPr marL="4815" marR="4815" marT="4815" marB="0" anchor="b"/>
                </a:tc>
              </a:tr>
              <a:tr h="132591">
                <a:tc>
                  <a:txBody>
                    <a:bodyPr/>
                    <a:lstStyle/>
                    <a:p>
                      <a:pPr algn="ctr" fontAlgn="b"/>
                      <a:endParaRPr lang="en-US" sz="600" b="0" i="0" u="none" strike="noStrike">
                        <a:effectLst/>
                        <a:latin typeface="Calibri"/>
                      </a:endParaRPr>
                    </a:p>
                  </a:txBody>
                  <a:tcPr marL="4815" marR="4815" marT="4815" marB="0" anchor="b"/>
                </a:tc>
                <a:tc>
                  <a:txBody>
                    <a:bodyPr/>
                    <a:lstStyle/>
                    <a:p>
                      <a:pPr algn="l" fontAlgn="b"/>
                      <a:r>
                        <a:rPr lang="en-US" sz="600" u="none" strike="noStrike">
                          <a:effectLst/>
                        </a:rPr>
                        <a:t>Sep-11</a:t>
                      </a:r>
                      <a:endParaRPr lang="en-US" sz="600" b="1" i="1" u="none" strike="noStrike">
                        <a:effectLst/>
                        <a:latin typeface="Calibri"/>
                      </a:endParaRPr>
                    </a:p>
                  </a:txBody>
                  <a:tcPr marL="4815" marR="4815" marT="4815" marB="0" anchor="b"/>
                </a:tc>
                <a:tc>
                  <a:txBody>
                    <a:bodyPr/>
                    <a:lstStyle/>
                    <a:p>
                      <a:pPr algn="ctr" fontAlgn="b"/>
                      <a:r>
                        <a:rPr lang="en-US" sz="600" u="sng" strike="noStrike">
                          <a:effectLst/>
                        </a:rPr>
                        <a:t>12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17</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70</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15</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101</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215</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283</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662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222</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1167</a:t>
                      </a:r>
                      <a:endParaRPr lang="en-US" sz="600" b="1" i="0" u="sng" strike="noStrike">
                        <a:effectLst/>
                        <a:latin typeface="Calibri"/>
                      </a:endParaRPr>
                    </a:p>
                  </a:txBody>
                  <a:tcPr marL="4815" marR="4815" marT="4815" marB="0" anchor="b"/>
                </a:tc>
                <a:tc>
                  <a:txBody>
                    <a:bodyPr/>
                    <a:lstStyle/>
                    <a:p>
                      <a:pPr algn="ctr" fontAlgn="b"/>
                      <a:r>
                        <a:rPr lang="en-US" sz="600" u="sng" strike="noStrike">
                          <a:effectLst/>
                        </a:rPr>
                        <a:t>1382</a:t>
                      </a:r>
                      <a:endParaRPr lang="en-US" sz="600" b="1" i="0" u="sng" strike="noStrike">
                        <a:effectLst/>
                        <a:latin typeface="Calibri"/>
                      </a:endParaRPr>
                    </a:p>
                  </a:txBody>
                  <a:tcPr marL="4815" marR="4815" marT="4815" marB="0" anchor="b"/>
                </a:tc>
              </a:tr>
              <a:tr h="189416">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Total</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180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179</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700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226</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1333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2618</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3823</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7460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2367</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13650</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16268</a:t>
                      </a:r>
                      <a:endParaRPr lang="en-US" sz="600" b="1" i="0" u="none" strike="noStrike">
                        <a:effectLst/>
                        <a:latin typeface="Calibri"/>
                      </a:endParaRPr>
                    </a:p>
                  </a:txBody>
                  <a:tcPr marL="4815" marR="4815" marT="4815" marB="0" anchor="b"/>
                </a:tc>
              </a:tr>
              <a:tr h="94708">
                <a:tc>
                  <a:txBody>
                    <a:bodyPr/>
                    <a:lstStyle/>
                    <a:p>
                      <a:pPr algn="ctr" fontAlgn="b"/>
                      <a:endParaRPr lang="en-US" sz="600" b="0" i="0" u="none" strike="noStrike">
                        <a:effectLst/>
                        <a:latin typeface="Calibri"/>
                      </a:endParaRPr>
                    </a:p>
                  </a:txBody>
                  <a:tcPr marL="4815" marR="4815" marT="4815" marB="0" anchor="b"/>
                </a:tc>
                <a:tc>
                  <a:txBody>
                    <a:bodyPr/>
                    <a:lstStyle/>
                    <a:p>
                      <a:pPr algn="l"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 </a:t>
                      </a:r>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 </a:t>
                      </a:r>
                      <a:endParaRPr lang="en-US" sz="600" b="0" i="0" u="none" strike="noStrike">
                        <a:effectLst/>
                        <a:latin typeface="Calibri"/>
                      </a:endParaRPr>
                    </a:p>
                  </a:txBody>
                  <a:tcPr marL="4815" marR="4815" marT="4815" marB="0" anchor="b"/>
                </a:tc>
                <a:tc>
                  <a:txBody>
                    <a:bodyPr/>
                    <a:lstStyle/>
                    <a:p>
                      <a:pPr algn="ctr" fontAlgn="b"/>
                      <a:r>
                        <a:rPr lang="en-US" sz="600" u="none" strike="noStrike">
                          <a:effectLst/>
                        </a:rPr>
                        <a:t> </a:t>
                      </a:r>
                      <a:endParaRPr lang="en-US" sz="600" b="0" i="0" u="none" strike="noStrike">
                        <a:effectLst/>
                        <a:latin typeface="Calibri"/>
                      </a:endParaRPr>
                    </a:p>
                  </a:txBody>
                  <a:tcPr marL="4815" marR="4815" marT="4815" marB="0" anchor="b"/>
                </a:tc>
              </a:tr>
              <a:tr h="165739">
                <a:tc>
                  <a:txBody>
                    <a:bodyPr/>
                    <a:lstStyle/>
                    <a:p>
                      <a:pPr algn="ctr" fontAlgn="b"/>
                      <a:endParaRPr lang="en-US" sz="600" b="1" i="0" u="none" strike="noStrike">
                        <a:effectLst/>
                        <a:latin typeface="Calibri"/>
                      </a:endParaRPr>
                    </a:p>
                  </a:txBody>
                  <a:tcPr marL="4815" marR="4815" marT="4815" marB="0" anchor="b"/>
                </a:tc>
                <a:tc>
                  <a:txBody>
                    <a:bodyPr/>
                    <a:lstStyle/>
                    <a:p>
                      <a:pPr algn="l" fontAlgn="b"/>
                      <a:r>
                        <a:rPr lang="en-US" sz="600" u="none" strike="noStrike">
                          <a:effectLst/>
                        </a:rPr>
                        <a:t>% Difference</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7.78%</a:t>
                      </a:r>
                      <a:endParaRPr lang="en-US" sz="600" b="1" i="0" u="none" strike="noStrike">
                        <a:solidFill>
                          <a:srgbClr val="FF0000"/>
                        </a:solidFill>
                        <a:effectLst/>
                        <a:latin typeface="Calibri"/>
                      </a:endParaRPr>
                    </a:p>
                  </a:txBody>
                  <a:tcPr marL="4815" marR="4815" marT="4815" marB="0" anchor="b"/>
                </a:tc>
                <a:tc>
                  <a:txBody>
                    <a:bodyPr/>
                    <a:lstStyle/>
                    <a:p>
                      <a:pPr algn="ctr" fontAlgn="b"/>
                      <a:r>
                        <a:rPr lang="en-US" sz="600" u="none" strike="noStrike">
                          <a:effectLst/>
                        </a:rPr>
                        <a:t>61.26%</a:t>
                      </a:r>
                      <a:endParaRPr lang="en-US" sz="600" b="1" i="0" u="none" strike="noStrike">
                        <a:solidFill>
                          <a:srgbClr val="FF0000"/>
                        </a:solidFill>
                        <a:effectLst/>
                        <a:latin typeface="Calibri"/>
                      </a:endParaRPr>
                    </a:p>
                  </a:txBody>
                  <a:tcPr marL="4815" marR="4815" marT="4815" marB="0" anchor="b"/>
                </a:tc>
                <a:tc>
                  <a:txBody>
                    <a:bodyPr/>
                    <a:lstStyle/>
                    <a:p>
                      <a:pPr algn="ctr" fontAlgn="b"/>
                      <a:r>
                        <a:rPr lang="en-US" sz="600" u="none" strike="noStrike">
                          <a:effectLst/>
                        </a:rPr>
                        <a:t>-4.11%</a:t>
                      </a:r>
                      <a:endParaRPr lang="en-US" sz="600" b="1" i="0" u="none" strike="noStrike">
                        <a:effectLst/>
                        <a:latin typeface="Calibri"/>
                      </a:endParaRPr>
                    </a:p>
                  </a:txBody>
                  <a:tcPr marL="4815" marR="4815" marT="4815" marB="0" anchor="b"/>
                </a:tc>
                <a:tc>
                  <a:txBody>
                    <a:bodyPr/>
                    <a:lstStyle/>
                    <a:p>
                      <a:pPr algn="ctr" fontAlgn="b"/>
                      <a:r>
                        <a:rPr lang="en-US" sz="600" u="none" strike="noStrike">
                          <a:effectLst/>
                        </a:rPr>
                        <a:t>-8.13%</a:t>
                      </a:r>
                      <a:endParaRPr lang="en-US" sz="600" b="1" i="0" u="none" strike="noStrike">
                        <a:effectLst/>
                        <a:latin typeface="Calibri"/>
                      </a:endParaRPr>
                    </a:p>
                  </a:txBody>
                  <a:tcPr marL="4815" marR="4815" marT="4815" marB="0" anchor="b"/>
                </a:tc>
                <a:tc>
                  <a:txBody>
                    <a:bodyPr/>
                    <a:lstStyle/>
                    <a:p>
                      <a:pPr algn="ctr" fontAlgn="b"/>
                      <a:r>
                        <a:rPr lang="en-US" sz="600" u="none" strike="noStrike" dirty="0">
                          <a:effectLst/>
                        </a:rPr>
                        <a:t>0.38%</a:t>
                      </a:r>
                      <a:endParaRPr lang="en-US" sz="600" b="1" i="0" u="none" strike="noStrike" dirty="0">
                        <a:solidFill>
                          <a:srgbClr val="FF0000"/>
                        </a:solidFill>
                        <a:effectLst/>
                        <a:latin typeface="Calibri"/>
                      </a:endParaRPr>
                    </a:p>
                  </a:txBody>
                  <a:tcPr marL="4815" marR="4815" marT="4815" marB="0" anchor="b"/>
                </a:tc>
                <a:tc>
                  <a:txBody>
                    <a:bodyPr/>
                    <a:lstStyle/>
                    <a:p>
                      <a:pPr algn="ctr" fontAlgn="b"/>
                      <a:r>
                        <a:rPr lang="en-US" sz="600" u="none" strike="noStrike">
                          <a:effectLst/>
                        </a:rPr>
                        <a:t>1.39%</a:t>
                      </a:r>
                      <a:endParaRPr lang="en-US" sz="600" b="1" i="0" u="none" strike="noStrike">
                        <a:solidFill>
                          <a:srgbClr val="FF0000"/>
                        </a:solidFill>
                        <a:effectLst/>
                        <a:latin typeface="Calibri"/>
                      </a:endParaRPr>
                    </a:p>
                  </a:txBody>
                  <a:tcPr marL="4815" marR="4815" marT="4815" marB="0" anchor="b"/>
                </a:tc>
                <a:tc>
                  <a:txBody>
                    <a:bodyPr/>
                    <a:lstStyle/>
                    <a:p>
                      <a:pPr algn="ctr" fontAlgn="b"/>
                      <a:r>
                        <a:rPr lang="en-US" sz="600" u="none" strike="noStrike">
                          <a:effectLst/>
                        </a:rPr>
                        <a:t>1.87%</a:t>
                      </a:r>
                      <a:endParaRPr lang="en-US" sz="600" b="1" i="0" u="none" strike="noStrike">
                        <a:solidFill>
                          <a:srgbClr val="FF0000"/>
                        </a:solidFill>
                        <a:effectLst/>
                        <a:latin typeface="Calibri"/>
                      </a:endParaRPr>
                    </a:p>
                  </a:txBody>
                  <a:tcPr marL="4815" marR="4815" marT="4815" marB="0" anchor="b"/>
                </a:tc>
                <a:tc>
                  <a:txBody>
                    <a:bodyPr/>
                    <a:lstStyle/>
                    <a:p>
                      <a:pPr algn="ctr" fontAlgn="b"/>
                      <a:r>
                        <a:rPr lang="en-US" sz="600" u="none" strike="noStrike">
                          <a:effectLst/>
                        </a:rPr>
                        <a:t>18.08%</a:t>
                      </a:r>
                      <a:endParaRPr lang="en-US" sz="600" b="1" i="0" u="none" strike="noStrike">
                        <a:solidFill>
                          <a:srgbClr val="FF0000"/>
                        </a:solidFill>
                        <a:effectLst/>
                        <a:latin typeface="Calibri"/>
                      </a:endParaRPr>
                    </a:p>
                  </a:txBody>
                  <a:tcPr marL="4815" marR="4815" marT="4815" marB="0" anchor="b"/>
                </a:tc>
                <a:tc>
                  <a:txBody>
                    <a:bodyPr/>
                    <a:lstStyle/>
                    <a:p>
                      <a:pPr algn="ctr" fontAlgn="b"/>
                      <a:r>
                        <a:rPr lang="en-US" sz="600" u="none" strike="noStrike" dirty="0">
                          <a:effectLst/>
                        </a:rPr>
                        <a:t>-2.27%</a:t>
                      </a:r>
                      <a:endParaRPr lang="en-US" sz="600" b="1" i="0" u="none" strike="noStrike" dirty="0">
                        <a:effectLst/>
                        <a:latin typeface="Calibri"/>
                      </a:endParaRPr>
                    </a:p>
                  </a:txBody>
                  <a:tcPr marL="4815" marR="4815" marT="4815" marB="0" anchor="b"/>
                </a:tc>
                <a:tc>
                  <a:txBody>
                    <a:bodyPr/>
                    <a:lstStyle/>
                    <a:p>
                      <a:pPr algn="ctr" fontAlgn="b"/>
                      <a:r>
                        <a:rPr lang="en-US" sz="600" u="none" strike="noStrike" dirty="0">
                          <a:effectLst/>
                        </a:rPr>
                        <a:t>9.26%</a:t>
                      </a:r>
                      <a:endParaRPr lang="en-US" sz="600" b="1" i="0" u="none" strike="noStrike" dirty="0">
                        <a:solidFill>
                          <a:srgbClr val="FF0000"/>
                        </a:solidFill>
                        <a:effectLst/>
                        <a:latin typeface="Calibri"/>
                      </a:endParaRPr>
                    </a:p>
                  </a:txBody>
                  <a:tcPr marL="4815" marR="4815" marT="4815" marB="0" anchor="b"/>
                </a:tc>
                <a:tc>
                  <a:txBody>
                    <a:bodyPr/>
                    <a:lstStyle/>
                    <a:p>
                      <a:pPr algn="ctr" fontAlgn="b"/>
                      <a:r>
                        <a:rPr lang="en-US" sz="600" u="none" strike="noStrike" dirty="0">
                          <a:effectLst/>
                        </a:rPr>
                        <a:t>7.91%</a:t>
                      </a:r>
                      <a:endParaRPr lang="en-US" sz="600" b="1" i="0" u="none" strike="noStrike" dirty="0">
                        <a:solidFill>
                          <a:srgbClr val="FF0000"/>
                        </a:solidFill>
                        <a:effectLst/>
                        <a:latin typeface="Calibri"/>
                      </a:endParaRPr>
                    </a:p>
                  </a:txBody>
                  <a:tcPr marL="4815" marR="4815" marT="4815" marB="0" anchor="b"/>
                </a:tc>
              </a:tr>
            </a:tbl>
          </a:graphicData>
        </a:graphic>
      </p:graphicFrame>
    </p:spTree>
    <p:extLst>
      <p:ext uri="{BB962C8B-B14F-4D97-AF65-F5344CB8AC3E}">
        <p14:creationId xmlns="" xmlns:p14="http://schemas.microsoft.com/office/powerpoint/2010/main" val="3791833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715962"/>
          </a:xfrm>
          <a:solidFill>
            <a:schemeClr val="accent1"/>
          </a:solidFill>
          <a:ln>
            <a:solidFill>
              <a:schemeClr val="accent1"/>
            </a:solidFill>
          </a:ln>
        </p:spPr>
        <p:txBody>
          <a:bodyPr rtlCol="0">
            <a:normAutofit fontScale="90000"/>
          </a:bodyPr>
          <a:lstStyle/>
          <a:p>
            <a:pPr eaLnBrk="1" fontAlgn="auto" hangingPunct="1">
              <a:spcAft>
                <a:spcPts val="0"/>
              </a:spcAft>
              <a:defRPr/>
            </a:pPr>
            <a:r>
              <a:rPr lang="en-US" b="1" dirty="0" smtClean="0">
                <a:solidFill>
                  <a:schemeClr val="bg1"/>
                </a:solidFill>
              </a:rPr>
              <a:t>Comparing NOLA to the Nation</a:t>
            </a:r>
            <a:endParaRPr lang="en-US" b="1" dirty="0">
              <a:solidFill>
                <a:schemeClr val="bg1"/>
              </a:solidFill>
            </a:endParaRP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46470ADF-1D95-412A-A4DC-1A561E22586E}" type="slidenum">
              <a:rPr lang="en-US" smtClean="0">
                <a:solidFill>
                  <a:schemeClr val="tx1"/>
                </a:solidFill>
              </a:rPr>
              <a:pPr>
                <a:defRPr/>
              </a:pPr>
              <a:t>11</a:t>
            </a:fld>
            <a:endParaRPr lang="en-US" dirty="0">
              <a:solidFill>
                <a:schemeClr val="tx1"/>
              </a:solidFill>
            </a:endParaRPr>
          </a:p>
        </p:txBody>
      </p:sp>
      <p:sp>
        <p:nvSpPr>
          <p:cNvPr id="29699" name="TextBox 4"/>
          <p:cNvSpPr txBox="1">
            <a:spLocks noChangeArrowheads="1"/>
          </p:cNvSpPr>
          <p:nvPr/>
        </p:nvSpPr>
        <p:spPr bwMode="auto">
          <a:xfrm>
            <a:off x="619125" y="1143000"/>
            <a:ext cx="7848600" cy="4401205"/>
          </a:xfrm>
          <a:prstGeom prst="rect">
            <a:avLst/>
          </a:prstGeom>
          <a:noFill/>
          <a:ln w="9525">
            <a:noFill/>
            <a:miter lim="800000"/>
            <a:headEnd/>
            <a:tailEnd/>
          </a:ln>
        </p:spPr>
        <p:txBody>
          <a:bodyPr wrap="square">
            <a:spAutoFit/>
          </a:bodyPr>
          <a:lstStyle/>
          <a:p>
            <a:r>
              <a:rPr lang="en-US" sz="2000" dirty="0">
                <a:latin typeface="Calibri" pitchFamily="34" charset="0"/>
              </a:rPr>
              <a:t>“We believe that </a:t>
            </a:r>
            <a:r>
              <a:rPr lang="en-US" sz="2000" dirty="0" smtClean="0">
                <a:latin typeface="Calibri" pitchFamily="34" charset="0"/>
              </a:rPr>
              <a:t>New Orleans has </a:t>
            </a:r>
            <a:r>
              <a:rPr lang="en-US" sz="2000" dirty="0">
                <a:latin typeface="Calibri" pitchFamily="34" charset="0"/>
              </a:rPr>
              <a:t>too much crime and dedicate ourselves daily to fighting crime in collaboration with </a:t>
            </a:r>
            <a:r>
              <a:rPr lang="en-US" sz="2000" dirty="0" smtClean="0">
                <a:latin typeface="Calibri" pitchFamily="34" charset="0"/>
              </a:rPr>
              <a:t>the people of this great city,” </a:t>
            </a:r>
            <a:r>
              <a:rPr lang="en-US" sz="2000" dirty="0" smtClean="0">
                <a:latin typeface="Calibri" pitchFamily="34" charset="0"/>
              </a:rPr>
              <a:t> -- Superintendent </a:t>
            </a:r>
            <a:r>
              <a:rPr lang="en-US" sz="2000" dirty="0" smtClean="0">
                <a:latin typeface="Calibri" pitchFamily="34" charset="0"/>
              </a:rPr>
              <a:t>Ronal Serpas</a:t>
            </a:r>
            <a:endParaRPr lang="en-US" sz="2000" dirty="0">
              <a:latin typeface="Calibri" pitchFamily="34" charset="0"/>
            </a:endParaRPr>
          </a:p>
          <a:p>
            <a:endParaRPr lang="en-US" sz="2000" dirty="0" smtClean="0">
              <a:latin typeface="Calibri" pitchFamily="34" charset="0"/>
            </a:endParaRPr>
          </a:p>
          <a:p>
            <a:r>
              <a:rPr lang="en-US" sz="2000" dirty="0" smtClean="0">
                <a:latin typeface="Calibri" pitchFamily="34" charset="0"/>
              </a:rPr>
              <a:t>“When comparing New Orleans to national data as reported by Gallup surveys* and New Orleans Crime Coalition surveys, our rate of crime victimization is substantially lower, and our rate of reporting crime, is substantially  higher than the nation</a:t>
            </a:r>
            <a:r>
              <a:rPr lang="en-US" sz="2000" dirty="0" smtClean="0">
                <a:latin typeface="Calibri" pitchFamily="34" charset="0"/>
              </a:rPr>
              <a:t>,” - -Superintendent </a:t>
            </a:r>
            <a:r>
              <a:rPr lang="en-US" sz="2000" dirty="0" smtClean="0">
                <a:latin typeface="Calibri" pitchFamily="34" charset="0"/>
              </a:rPr>
              <a:t>Ronal Serpas </a:t>
            </a:r>
          </a:p>
          <a:p>
            <a:endParaRPr lang="en-US" sz="2000" dirty="0">
              <a:latin typeface="Calibri" pitchFamily="34" charset="0"/>
            </a:endParaRPr>
          </a:p>
          <a:p>
            <a:r>
              <a:rPr lang="en-US" sz="2000" dirty="0">
                <a:latin typeface="Calibri" pitchFamily="34" charset="0"/>
              </a:rPr>
              <a:t>“The rate of murder in our city is our biggest challenge, but we should also know how </a:t>
            </a:r>
            <a:r>
              <a:rPr lang="en-US" sz="2000" dirty="0" smtClean="0">
                <a:latin typeface="Calibri" pitchFamily="34" charset="0"/>
              </a:rPr>
              <a:t>New Orleans </a:t>
            </a:r>
            <a:r>
              <a:rPr lang="en-US" sz="2000" dirty="0">
                <a:latin typeface="Calibri" pitchFamily="34" charset="0"/>
              </a:rPr>
              <a:t>compares on overall major crime </a:t>
            </a:r>
            <a:r>
              <a:rPr lang="en-US" sz="2000" dirty="0" smtClean="0">
                <a:latin typeface="Calibri" pitchFamily="34" charset="0"/>
              </a:rPr>
              <a:t>rates** (UCR Part </a:t>
            </a:r>
            <a:r>
              <a:rPr lang="en-US" sz="2000" dirty="0">
                <a:latin typeface="Calibri" pitchFamily="34" charset="0"/>
              </a:rPr>
              <a:t>I crimes) and in particular the total violent crime rate of cities our size in America and cities we compete with for </a:t>
            </a:r>
            <a:r>
              <a:rPr lang="en-US" sz="2000" dirty="0" smtClean="0">
                <a:latin typeface="Calibri" pitchFamily="34" charset="0"/>
              </a:rPr>
              <a:t>convention business,” </a:t>
            </a:r>
            <a:r>
              <a:rPr lang="en-US" sz="2000" dirty="0" smtClean="0">
                <a:latin typeface="Calibri" pitchFamily="34" charset="0"/>
              </a:rPr>
              <a:t> - - Superintendent </a:t>
            </a:r>
            <a:r>
              <a:rPr lang="en-US" sz="2000" dirty="0" smtClean="0">
                <a:latin typeface="Calibri" pitchFamily="34" charset="0"/>
              </a:rPr>
              <a:t>Ronal Serpas</a:t>
            </a:r>
            <a:endParaRPr lang="en-US" sz="2000" dirty="0">
              <a:latin typeface="Calibri" pitchFamily="34" charset="0"/>
            </a:endParaRPr>
          </a:p>
        </p:txBody>
      </p:sp>
      <p:sp>
        <p:nvSpPr>
          <p:cNvPr id="5" name="TextBox 4"/>
          <p:cNvSpPr txBox="1"/>
          <p:nvPr/>
        </p:nvSpPr>
        <p:spPr>
          <a:xfrm>
            <a:off x="152398" y="5572780"/>
            <a:ext cx="7543802" cy="1384995"/>
          </a:xfrm>
          <a:prstGeom prst="rect">
            <a:avLst/>
          </a:prstGeom>
          <a:noFill/>
        </p:spPr>
        <p:txBody>
          <a:bodyPr wrap="square" rtlCol="0">
            <a:spAutoFit/>
          </a:bodyPr>
          <a:lstStyle/>
          <a:p>
            <a:r>
              <a:rPr lang="en-US" sz="1200" dirty="0" smtClean="0">
                <a:latin typeface="+mn-lt"/>
              </a:rPr>
              <a:t>*The NOPD includes national comparative data such as Gallup surveys to provide for a more robust comparative of crime victimization and reporting of crime in New Orleans than can be gleaned only from FBI-UCR crime data.</a:t>
            </a:r>
          </a:p>
          <a:p>
            <a:r>
              <a:rPr lang="en-US" sz="1200" dirty="0">
                <a:latin typeface="+mn-lt"/>
              </a:rPr>
              <a:t>**The NOPD acknowledges as did the March 2011 BJA report the difficulties in comparing crime rates.  “</a:t>
            </a:r>
            <a:r>
              <a:rPr lang="en-US" sz="1200" i="1" dirty="0">
                <a:latin typeface="+mn-lt"/>
              </a:rPr>
              <a:t>Still the question needs to be considered, even if we must nuance our conclusions – what does crime in New Orleans look like compared to other cities…</a:t>
            </a:r>
            <a:r>
              <a:rPr lang="en-US" sz="1200" dirty="0">
                <a:latin typeface="+mn-lt"/>
              </a:rPr>
              <a:t>” </a:t>
            </a:r>
            <a:r>
              <a:rPr lang="en-US" sz="1200" dirty="0" smtClean="0">
                <a:latin typeface="+mn-lt"/>
              </a:rPr>
              <a:t>Source: BJA </a:t>
            </a:r>
            <a:r>
              <a:rPr lang="en-US" sz="1200" dirty="0">
                <a:latin typeface="+mn-lt"/>
              </a:rPr>
              <a:t>report “Crime in New Orleans: Analyzing Crime Trends and New Orleans’ Responses to Crime,” p.1, March 15, 2011</a:t>
            </a:r>
          </a:p>
          <a:p>
            <a:endParaRPr lang="en-US" sz="1200"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u="sng" dirty="0" smtClean="0"/>
              <a:t>Gallup Poll                 NOCC Poll</a:t>
            </a:r>
            <a:endParaRPr lang="en-US" u="sng" dirty="0"/>
          </a:p>
        </p:txBody>
      </p:sp>
      <p:graphicFrame>
        <p:nvGraphicFramePr>
          <p:cNvPr id="22" name="Table 21"/>
          <p:cNvGraphicFramePr>
            <a:graphicFrameLocks noGrp="1"/>
          </p:cNvGraphicFramePr>
          <p:nvPr/>
        </p:nvGraphicFramePr>
        <p:xfrm>
          <a:off x="4419600" y="1295400"/>
          <a:ext cx="4495800" cy="2209802"/>
        </p:xfrm>
        <a:graphic>
          <a:graphicData uri="http://schemas.openxmlformats.org/drawingml/2006/table">
            <a:tbl>
              <a:tblPr/>
              <a:tblGrid>
                <a:gridCol w="365800"/>
                <a:gridCol w="1994200"/>
                <a:gridCol w="576889"/>
                <a:gridCol w="447089"/>
                <a:gridCol w="521822"/>
                <a:gridCol w="590000"/>
              </a:tblGrid>
              <a:tr h="521669">
                <a:tc gridSpan="6">
                  <a:txBody>
                    <a:bodyPr/>
                    <a:lstStyle/>
                    <a:p>
                      <a:pPr marL="0" marR="0">
                        <a:lnSpc>
                          <a:spcPct val="115000"/>
                        </a:lnSpc>
                        <a:spcBef>
                          <a:spcPts val="0"/>
                        </a:spcBef>
                        <a:spcAft>
                          <a:spcPts val="0"/>
                        </a:spcAft>
                      </a:pPr>
                      <a:r>
                        <a:rPr lang="en-US" sz="1400" dirty="0">
                          <a:latin typeface="Arial Narrow"/>
                          <a:ea typeface="Malgun Gothic"/>
                          <a:cs typeface="Times New Roman"/>
                        </a:rPr>
                        <a:t>Have you or any member of your household been the victim of a crime in the past twelve months?</a:t>
                      </a:r>
                      <a:endParaRPr lang="en-US" sz="1100" dirty="0">
                        <a:latin typeface="Calibri"/>
                        <a:ea typeface="Malgun Gothic"/>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1616">
                <a:tc gridSpan="6">
                  <a:txBody>
                    <a:bodyPr/>
                    <a:lstStyle/>
                    <a:p>
                      <a:pPr marL="0" marR="0" algn="r">
                        <a:lnSpc>
                          <a:spcPct val="115000"/>
                        </a:lnSpc>
                        <a:spcBef>
                          <a:spcPts val="0"/>
                        </a:spcBef>
                        <a:spcAft>
                          <a:spcPts val="0"/>
                        </a:spcAft>
                      </a:pPr>
                      <a:r>
                        <a:rPr lang="en-US" sz="1400" u="sng" dirty="0">
                          <a:latin typeface="Arial Narrow"/>
                          <a:ea typeface="Malgun Gothic"/>
                          <a:cs typeface="Times New Roman"/>
                        </a:rPr>
                        <a:t>2011</a:t>
                      </a:r>
                      <a:endParaRPr lang="en-US" sz="1100" dirty="0">
                        <a:latin typeface="Calibri"/>
                        <a:ea typeface="Malgun Gothic"/>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1616">
                <a:tc gridSpan="2">
                  <a:txBody>
                    <a:bodyPr/>
                    <a:lstStyle/>
                    <a:p>
                      <a:pPr marL="0" marR="0">
                        <a:lnSpc>
                          <a:spcPct val="115000"/>
                        </a:lnSpc>
                        <a:spcBef>
                          <a:spcPts val="0"/>
                        </a:spcBef>
                        <a:spcAft>
                          <a:spcPts val="0"/>
                        </a:spcAft>
                      </a:pPr>
                      <a:endParaRPr lang="en-US" sz="1400" dirty="0">
                        <a:latin typeface="Arial Narrow"/>
                        <a:ea typeface="Malgun Gothic"/>
                        <a:cs typeface="Times New Roman"/>
                      </a:endParaRPr>
                    </a:p>
                  </a:txBody>
                  <a:tcPr marL="68580" marR="68580" marT="0" marB="0" anchor="ctr">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1400">
                          <a:latin typeface="Arial Narrow"/>
                          <a:ea typeface="Malgun Gothic"/>
                          <a:cs typeface="Times New Roman"/>
                        </a:rPr>
                        <a:t>‘09</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 ‘10</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u="sng">
                          <a:latin typeface="Arial Narrow"/>
                          <a:ea typeface="Malgun Gothic"/>
                          <a:cs typeface="Times New Roman"/>
                        </a:rPr>
                        <a:t>Feb</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u="sng" dirty="0">
                          <a:latin typeface="Arial Narrow"/>
                          <a:ea typeface="Malgun Gothic"/>
                          <a:cs typeface="Times New Roman"/>
                        </a:rPr>
                        <a:t>Aug</a:t>
                      </a:r>
                      <a:endParaRPr lang="en-US" sz="1100" dirty="0">
                        <a:latin typeface="Calibri"/>
                        <a:ea typeface="Malgun Gothic"/>
                        <a:cs typeface="Times New Roman"/>
                      </a:endParaRPr>
                    </a:p>
                  </a:txBody>
                  <a:tcPr marL="68580" marR="68580" marT="0" marB="0" anchor="ctr">
                    <a:lnL>
                      <a:noFill/>
                    </a:lnL>
                    <a:lnR>
                      <a:noFill/>
                    </a:lnR>
                    <a:lnT>
                      <a:noFill/>
                    </a:lnT>
                    <a:lnB>
                      <a:noFill/>
                    </a:lnB>
                  </a:tcPr>
                </a:tc>
              </a:tr>
              <a:tr h="291616">
                <a:tc>
                  <a:txBody>
                    <a:bodyPr/>
                    <a:lstStyle/>
                    <a:p>
                      <a:pPr marL="0" marR="0" algn="r">
                        <a:lnSpc>
                          <a:spcPct val="115000"/>
                        </a:lnSpc>
                        <a:spcBef>
                          <a:spcPts val="0"/>
                        </a:spcBef>
                        <a:spcAft>
                          <a:spcPts val="0"/>
                        </a:spcAft>
                      </a:pPr>
                      <a:r>
                        <a:rPr lang="en-US" sz="1400">
                          <a:latin typeface="Arial Narrow"/>
                          <a:ea typeface="Malgun Gothic"/>
                          <a:cs typeface="Times New Roman"/>
                        </a:rPr>
                        <a:t>1.</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highlight>
                            <a:srgbClr val="FFFF00"/>
                          </a:highlight>
                          <a:latin typeface="Arial Narrow"/>
                          <a:ea typeface="Malgun Gothic"/>
                          <a:cs typeface="Times New Roman"/>
                        </a:rPr>
                        <a:t>Yes</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highlight>
                            <a:srgbClr val="FFFF00"/>
                          </a:highlight>
                          <a:latin typeface="Arial Narrow"/>
                          <a:ea typeface="Malgun Gothic"/>
                          <a:cs typeface="Times New Roman"/>
                        </a:rPr>
                        <a:t>14%</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highlight>
                            <a:srgbClr val="FFFF00"/>
                          </a:highlight>
                          <a:latin typeface="Arial Narrow"/>
                          <a:ea typeface="Malgun Gothic"/>
                          <a:cs typeface="Times New Roman"/>
                        </a:rPr>
                        <a:t>12%</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highlight>
                            <a:srgbClr val="FFFF00"/>
                          </a:highlight>
                          <a:latin typeface="Arial Narrow"/>
                          <a:ea typeface="Malgun Gothic"/>
                          <a:cs typeface="Times New Roman"/>
                        </a:rPr>
                        <a:t>11%</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highlight>
                            <a:srgbClr val="FFFF00"/>
                          </a:highlight>
                          <a:latin typeface="Arial Narrow"/>
                          <a:ea typeface="Malgun Gothic"/>
                          <a:cs typeface="Times New Roman"/>
                        </a:rPr>
                        <a:t>14%</a:t>
                      </a:r>
                      <a:endParaRPr lang="en-US" sz="1100">
                        <a:latin typeface="Calibri"/>
                        <a:ea typeface="Malgun Gothic"/>
                        <a:cs typeface="Times New Roman"/>
                      </a:endParaRPr>
                    </a:p>
                  </a:txBody>
                  <a:tcPr marL="68580" marR="68580" marT="0" marB="0" anchor="ctr">
                    <a:lnL>
                      <a:noFill/>
                    </a:lnL>
                    <a:lnR>
                      <a:noFill/>
                    </a:lnR>
                    <a:lnT>
                      <a:noFill/>
                    </a:lnT>
                    <a:lnB>
                      <a:noFill/>
                    </a:lnB>
                  </a:tcPr>
                </a:tc>
              </a:tr>
              <a:tr h="291616">
                <a:tc>
                  <a:txBody>
                    <a:bodyPr/>
                    <a:lstStyle/>
                    <a:p>
                      <a:pPr marL="0" marR="0" algn="r">
                        <a:lnSpc>
                          <a:spcPct val="115000"/>
                        </a:lnSpc>
                        <a:spcBef>
                          <a:spcPts val="0"/>
                        </a:spcBef>
                        <a:spcAft>
                          <a:spcPts val="0"/>
                        </a:spcAft>
                      </a:pPr>
                      <a:r>
                        <a:rPr lang="en-US" sz="1400">
                          <a:latin typeface="Arial Narrow"/>
                          <a:ea typeface="Malgun Gothic"/>
                          <a:cs typeface="Times New Roman"/>
                        </a:rPr>
                        <a:t>2.</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dirty="0">
                          <a:latin typeface="Arial Narrow"/>
                          <a:ea typeface="Malgun Gothic"/>
                          <a:cs typeface="Times New Roman"/>
                        </a:rPr>
                        <a:t>No</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86%</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87%</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89%</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latin typeface="Arial Narrow"/>
                          <a:ea typeface="Malgun Gothic"/>
                          <a:cs typeface="Times New Roman"/>
                        </a:rPr>
                        <a:t>85%</a:t>
                      </a:r>
                      <a:endParaRPr lang="en-US" sz="1100" dirty="0">
                        <a:latin typeface="Calibri"/>
                        <a:ea typeface="Malgun Gothic"/>
                        <a:cs typeface="Times New Roman"/>
                      </a:endParaRPr>
                    </a:p>
                  </a:txBody>
                  <a:tcPr marL="68580" marR="68580" marT="0" marB="0" anchor="ctr">
                    <a:lnL>
                      <a:noFill/>
                    </a:lnL>
                    <a:lnR>
                      <a:noFill/>
                    </a:lnR>
                    <a:lnT>
                      <a:noFill/>
                    </a:lnT>
                    <a:lnB>
                      <a:noFill/>
                    </a:lnB>
                  </a:tcPr>
                </a:tc>
              </a:tr>
              <a:tr h="521669">
                <a:tc>
                  <a:txBody>
                    <a:bodyPr/>
                    <a:lstStyle/>
                    <a:p>
                      <a:pPr marL="0" marR="0" algn="r">
                        <a:lnSpc>
                          <a:spcPct val="115000"/>
                        </a:lnSpc>
                        <a:spcBef>
                          <a:spcPts val="0"/>
                        </a:spcBef>
                        <a:spcAft>
                          <a:spcPts val="0"/>
                        </a:spcAft>
                      </a:pPr>
                      <a:r>
                        <a:rPr lang="en-US" sz="1400">
                          <a:latin typeface="Arial Narrow"/>
                          <a:ea typeface="Malgun Gothic"/>
                          <a:cs typeface="Times New Roman"/>
                        </a:rPr>
                        <a:t>3.</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dirty="0">
                          <a:latin typeface="Arial Narrow"/>
                          <a:ea typeface="Malgun Gothic"/>
                          <a:cs typeface="Times New Roman"/>
                        </a:rPr>
                        <a:t>Don’t Know/Refused  DNR</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latin typeface="Arial Narrow"/>
                          <a:ea typeface="Malgun Gothic"/>
                          <a:cs typeface="Times New Roman"/>
                        </a:rPr>
                        <a:t>&lt;1%</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&lt;1%</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0%</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latin typeface="Arial Narrow"/>
                          <a:ea typeface="Malgun Gothic"/>
                          <a:cs typeface="Times New Roman"/>
                        </a:rPr>
                        <a:t>1%</a:t>
                      </a:r>
                      <a:endParaRPr lang="en-US" sz="1100" dirty="0">
                        <a:latin typeface="Calibri"/>
                        <a:ea typeface="Malgun Gothic"/>
                        <a:cs typeface="Times New Roman"/>
                      </a:endParaRPr>
                    </a:p>
                  </a:txBody>
                  <a:tcPr marL="68580" marR="68580" marT="0" marB="0" anchor="ctr">
                    <a:lnL>
                      <a:noFill/>
                    </a:lnL>
                    <a:lnR>
                      <a:noFill/>
                    </a:lnR>
                    <a:lnT>
                      <a:noFill/>
                    </a:lnT>
                    <a:lnB>
                      <a:noFill/>
                    </a:lnB>
                  </a:tcPr>
                </a:tc>
              </a:tr>
            </a:tbl>
          </a:graphicData>
        </a:graphic>
      </p:graphicFrame>
      <p:sp>
        <p:nvSpPr>
          <p:cNvPr id="23" name="Rectangle 22"/>
          <p:cNvSpPr/>
          <p:nvPr/>
        </p:nvSpPr>
        <p:spPr>
          <a:xfrm>
            <a:off x="6229350" y="3147060"/>
            <a:ext cx="388619" cy="1981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Table 27"/>
          <p:cNvGraphicFramePr>
            <a:graphicFrameLocks noGrp="1"/>
          </p:cNvGraphicFramePr>
          <p:nvPr>
            <p:extLst>
              <p:ext uri="{D42A27DB-BD31-4B8C-83A1-F6EECF244321}">
                <p14:modId xmlns="" xmlns:p14="http://schemas.microsoft.com/office/powerpoint/2010/main" val="4098900252"/>
              </p:ext>
            </p:extLst>
          </p:nvPr>
        </p:nvGraphicFramePr>
        <p:xfrm>
          <a:off x="228600" y="1295400"/>
          <a:ext cx="4038599" cy="5346789"/>
        </p:xfrm>
        <a:graphic>
          <a:graphicData uri="http://schemas.openxmlformats.org/drawingml/2006/table">
            <a:tbl>
              <a:tblPr/>
              <a:tblGrid>
                <a:gridCol w="1256453"/>
                <a:gridCol w="1256453"/>
                <a:gridCol w="583353"/>
                <a:gridCol w="583353"/>
                <a:gridCol w="358987"/>
              </a:tblGrid>
              <a:tr h="224447">
                <a:tc gridSpan="5">
                  <a:txBody>
                    <a:bodyPr/>
                    <a:lstStyle/>
                    <a:p>
                      <a:pPr marL="0" marR="0" algn="l">
                        <a:lnSpc>
                          <a:spcPct val="115000"/>
                        </a:lnSpc>
                        <a:spcBef>
                          <a:spcPts val="0"/>
                        </a:spcBef>
                        <a:spcAft>
                          <a:spcPts val="0"/>
                        </a:spcAft>
                      </a:pPr>
                      <a:r>
                        <a:rPr lang="en-US" sz="1300" b="1" dirty="0">
                          <a:latin typeface="Arial Narrow" pitchFamily="34" charset="0"/>
                          <a:ea typeface="Malgun Gothic"/>
                          <a:cs typeface="Times New Roman"/>
                        </a:rPr>
                        <a:t>SUMMARY: HOUSEHOLD CRIME VICTIMIZATION</a:t>
                      </a:r>
                      <a:endParaRPr lang="en-US" sz="1300" dirty="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7181">
                <a:tc gridSpan="5">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Household Victimized by Crime in Past Year (</a:t>
                      </a:r>
                      <a:r>
                        <a:rPr lang="en-US" sz="1200" dirty="0" smtClean="0">
                          <a:latin typeface="Arial Narrow" pitchFamily="34" charset="0"/>
                          <a:ea typeface="Malgun Gothic"/>
                          <a:cs typeface="Times New Roman"/>
                        </a:rPr>
                        <a:t>Q </a:t>
                      </a:r>
                      <a:r>
                        <a:rPr lang="en-US" sz="1200" dirty="0">
                          <a:latin typeface="Arial Narrow" pitchFamily="34" charset="0"/>
                          <a:ea typeface="Malgun Gothic"/>
                          <a:cs typeface="Times New Roman"/>
                        </a:rPr>
                        <a:t>27 A-H)</a:t>
                      </a:r>
                    </a:p>
                  </a:txBody>
                  <a:tcPr marL="52563" marR="52563"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715">
                <a:tc gridSpan="2">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Yes</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No</a:t>
                      </a:r>
                    </a:p>
                  </a:txBody>
                  <a:tcPr marL="52563" marR="52563" marT="0" marB="0" anchor="ctr">
                    <a:lnL>
                      <a:noFill/>
                    </a:lnL>
                    <a:lnR>
                      <a:noFill/>
                    </a:lnR>
                    <a:lnT>
                      <a:noFill/>
                    </a:lnT>
                    <a:lnB>
                      <a:noFill/>
                    </a:lnB>
                  </a:tcPr>
                </a:tc>
              </a:tr>
              <a:tr h="213715">
                <a:tc rowSpan="8">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a:txBody>
                    <a:bodyPr/>
                    <a:lstStyle/>
                    <a:p>
                      <a:pPr marL="0" marR="0" algn="l">
                        <a:lnSpc>
                          <a:spcPct val="115000"/>
                        </a:lnSpc>
                        <a:spcBef>
                          <a:spcPts val="0"/>
                        </a:spcBef>
                        <a:spcAft>
                          <a:spcPts val="0"/>
                        </a:spcAft>
                      </a:pPr>
                      <a:r>
                        <a:rPr lang="en-US" sz="1200">
                          <a:highlight>
                            <a:srgbClr val="FFFF00"/>
                          </a:highlight>
                          <a:latin typeface="Arial Narrow" pitchFamily="34" charset="0"/>
                          <a:ea typeface="Malgun Gothic"/>
                          <a:cs typeface="Times New Roman"/>
                        </a:rPr>
                        <a:t>2010  Oct  7-10</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highlight>
                            <a:srgbClr val="FFFF00"/>
                          </a:highlight>
                          <a:latin typeface="Arial Narrow" pitchFamily="34" charset="0"/>
                          <a:ea typeface="Malgun Gothic"/>
                          <a:cs typeface="Times New Roman"/>
                        </a:rPr>
                        <a:t>33</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highlight>
                            <a:srgbClr val="FFFF00"/>
                          </a:highlight>
                          <a:latin typeface="Arial Narrow" pitchFamily="34" charset="0"/>
                          <a:ea typeface="Malgun Gothic"/>
                          <a:cs typeface="Times New Roman"/>
                        </a:rPr>
                        <a:t>67</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2009  Oct  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31</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69</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2008  Oct  3-5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30</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70</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2007  Oct  4-7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29</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71</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2006  Oct  9-12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28</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72</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2005  Oct  13-16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32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68</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2004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30</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70</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2003  Oct  6-8</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30</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70</a:t>
                      </a:r>
                    </a:p>
                  </a:txBody>
                  <a:tcPr marL="52563" marR="52563" marT="0" marB="0" anchor="ctr">
                    <a:lnL>
                      <a:noFill/>
                    </a:lnL>
                    <a:lnR>
                      <a:noFill/>
                    </a:lnR>
                    <a:lnT>
                      <a:noFill/>
                    </a:lnT>
                    <a:lnB>
                      <a:noFill/>
                    </a:lnB>
                  </a:tcPr>
                </a:tc>
              </a:tr>
              <a:tr h="414363">
                <a:tc gridSpan="5">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Long Term Trend: Household Victimized by Crime in Past Year </a:t>
                      </a:r>
                      <a:r>
                        <a:rPr lang="en-US" sz="1200" dirty="0" smtClean="0">
                          <a:latin typeface="Arial Narrow" pitchFamily="34" charset="0"/>
                          <a:ea typeface="Malgun Gothic"/>
                          <a:cs typeface="Times New Roman"/>
                        </a:rPr>
                        <a:t>– Excluding Internet</a:t>
                      </a:r>
                      <a:r>
                        <a:rPr lang="en-US" sz="1200" baseline="0" dirty="0" smtClean="0">
                          <a:latin typeface="Arial Narrow" pitchFamily="34" charset="0"/>
                          <a:ea typeface="Malgun Gothic"/>
                          <a:cs typeface="Times New Roman"/>
                        </a:rPr>
                        <a:t> Crime </a:t>
                      </a:r>
                      <a:r>
                        <a:rPr lang="en-US" sz="1200" dirty="0" smtClean="0">
                          <a:latin typeface="Arial Narrow" pitchFamily="34" charset="0"/>
                          <a:ea typeface="Malgun Gothic"/>
                          <a:cs typeface="Times New Roman"/>
                        </a:rPr>
                        <a:t>(Q </a:t>
                      </a:r>
                      <a:r>
                        <a:rPr lang="en-US" sz="1200" dirty="0">
                          <a:latin typeface="Arial Narrow" pitchFamily="34" charset="0"/>
                          <a:ea typeface="Malgun Gothic"/>
                          <a:cs typeface="Times New Roman"/>
                        </a:rPr>
                        <a:t>27 A-G)</a:t>
                      </a:r>
                    </a:p>
                  </a:txBody>
                  <a:tcPr marL="52563" marR="52563"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715">
                <a:tc gridSpan="2">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Yes</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No</a:t>
                      </a:r>
                    </a:p>
                  </a:txBody>
                  <a:tcPr marL="52563" marR="52563" marT="0" marB="0" anchor="ctr">
                    <a:lnL>
                      <a:noFill/>
                    </a:lnL>
                    <a:lnR>
                      <a:noFill/>
                    </a:lnR>
                    <a:lnT>
                      <a:noFill/>
                    </a:lnT>
                    <a:lnB>
                      <a:noFill/>
                    </a:lnB>
                  </a:tcPr>
                </a:tc>
              </a:tr>
              <a:tr h="213715">
                <a:tc rowSpan="11">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a:txBody>
                    <a:bodyPr/>
                    <a:lstStyle/>
                    <a:p>
                      <a:pPr marL="0" marR="0" algn="l">
                        <a:lnSpc>
                          <a:spcPct val="115000"/>
                        </a:lnSpc>
                        <a:spcBef>
                          <a:spcPts val="0"/>
                        </a:spcBef>
                        <a:spcAft>
                          <a:spcPts val="0"/>
                        </a:spcAft>
                      </a:pPr>
                      <a:r>
                        <a:rPr lang="en-US" sz="1200">
                          <a:highlight>
                            <a:srgbClr val="FFFF00"/>
                          </a:highlight>
                          <a:latin typeface="Arial Narrow" pitchFamily="34" charset="0"/>
                          <a:ea typeface="Malgun Gothic"/>
                          <a:cs typeface="Times New Roman"/>
                        </a:rPr>
                        <a:t>2010  Oct  7-10</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highlight>
                            <a:srgbClr val="FFFF00"/>
                          </a:highlight>
                          <a:latin typeface="Arial Narrow" pitchFamily="34" charset="0"/>
                          <a:ea typeface="Malgun Gothic"/>
                          <a:cs typeface="Times New Roman"/>
                        </a:rPr>
                        <a:t>26</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highlight>
                            <a:srgbClr val="FFFF00"/>
                          </a:highlight>
                          <a:latin typeface="Arial Narrow" pitchFamily="34" charset="0"/>
                          <a:ea typeface="Malgun Gothic"/>
                          <a:cs typeface="Times New Roman"/>
                        </a:rPr>
                        <a:t>74</a:t>
                      </a: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2009  Oct  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74</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2008  Oct  3-5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75</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2007  Oct  4-7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76</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2006  Oct  9-12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76</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2005  Oct  13-16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73</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2004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75</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2003  Oct  6-8</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74</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2002  Oct  14-17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75</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2001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a:latin typeface="Arial Narrow" pitchFamily="34" charset="0"/>
                          <a:ea typeface="Malgun Gothic"/>
                          <a:cs typeface="Times New Roman"/>
                        </a:rPr>
                        <a:t>78</a:t>
                      </a:r>
                    </a:p>
                  </a:txBody>
                  <a:tcPr marL="52563" marR="52563" marT="0" marB="0" anchor="ctr">
                    <a:lnL>
                      <a:noFill/>
                    </a:lnL>
                    <a:lnR>
                      <a:noFill/>
                    </a:lnR>
                    <a:lnT>
                      <a:noFill/>
                    </a:lnT>
                    <a:lnB>
                      <a:noFill/>
                    </a:lnB>
                  </a:tcPr>
                </a:tc>
              </a:tr>
              <a:tr h="213715">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2000  Aug 29-Sep 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24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a:latin typeface="Arial Narrow" pitchFamily="34" charset="0"/>
                          <a:ea typeface="Malgun Gothic"/>
                          <a:cs typeface="Times New Roman"/>
                        </a:rPr>
                        <a:t>76</a:t>
                      </a:r>
                    </a:p>
                  </a:txBody>
                  <a:tcPr marL="52563" marR="52563" marT="0" marB="0" anchor="ctr">
                    <a:lnL>
                      <a:noFill/>
                    </a:lnL>
                    <a:lnR>
                      <a:noFill/>
                    </a:lnR>
                    <a:lnT>
                      <a:noFill/>
                    </a:lnT>
                    <a:lnB>
                      <a:noFill/>
                    </a:lnB>
                  </a:tcPr>
                </a:tc>
              </a:tr>
            </a:tbl>
          </a:graphicData>
        </a:graphic>
      </p:graphicFrame>
      <p:sp>
        <p:nvSpPr>
          <p:cNvPr id="29" name="Slide Number Placeholder 28"/>
          <p:cNvSpPr>
            <a:spLocks noGrp="1"/>
          </p:cNvSpPr>
          <p:nvPr>
            <p:ph type="sldNum" sz="quarter" idx="12"/>
          </p:nvPr>
        </p:nvSpPr>
        <p:spPr/>
        <p:txBody>
          <a:bodyPr/>
          <a:lstStyle/>
          <a:p>
            <a:pPr>
              <a:defRPr/>
            </a:pPr>
            <a:r>
              <a:rPr lang="en-US" dirty="0" smtClean="0"/>
              <a:t>    </a:t>
            </a:r>
            <a:r>
              <a:rPr lang="en-US" dirty="0" smtClean="0">
                <a:solidFill>
                  <a:schemeClr val="tx1"/>
                </a:solidFill>
              </a:rPr>
              <a:t>Police            </a:t>
            </a:r>
            <a:fld id="{22EC83D1-6465-49A1-8AAB-9C514EEDB620}" type="slidenum">
              <a:rPr lang="en-US" smtClean="0">
                <a:solidFill>
                  <a:schemeClr val="tx1"/>
                </a:solidFill>
              </a:rPr>
              <a:pPr>
                <a:defRPr/>
              </a:pPr>
              <a:t>12</a:t>
            </a:fld>
            <a:endParaRPr lang="en-US" dirty="0">
              <a:solidFill>
                <a:schemeClr val="tx1"/>
              </a:solidFill>
            </a:endParaRPr>
          </a:p>
        </p:txBody>
      </p:sp>
    </p:spTree>
    <p:extLst>
      <p:ext uri="{BB962C8B-B14F-4D97-AF65-F5344CB8AC3E}">
        <p14:creationId xmlns="" xmlns:p14="http://schemas.microsoft.com/office/powerpoint/2010/main" val="3400017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868362"/>
          </a:xfrm>
        </p:spPr>
        <p:txBody>
          <a:bodyPr/>
          <a:lstStyle/>
          <a:p>
            <a:r>
              <a:rPr lang="en-US" u="sng" dirty="0" smtClean="0"/>
              <a:t>Gallup Poll                 NOCC Poll</a:t>
            </a:r>
            <a:endParaRPr lang="en-US" u="sng" dirty="0"/>
          </a:p>
        </p:txBody>
      </p:sp>
      <p:sp>
        <p:nvSpPr>
          <p:cNvPr id="11" name="Slide Number Placeholder 10"/>
          <p:cNvSpPr>
            <a:spLocks noGrp="1"/>
          </p:cNvSpPr>
          <p:nvPr>
            <p:ph type="sldNum" sz="quarter" idx="12"/>
          </p:nvPr>
        </p:nvSpPr>
        <p:spPr/>
        <p:txBody>
          <a:bodyPr/>
          <a:lstStyle/>
          <a:p>
            <a:pPr>
              <a:defRPr/>
            </a:pPr>
            <a:r>
              <a:rPr lang="en-US" dirty="0" smtClean="0">
                <a:solidFill>
                  <a:schemeClr val="tx1"/>
                </a:solidFill>
              </a:rPr>
              <a:t>Police             </a:t>
            </a:r>
            <a:fld id="{22EC83D1-6465-49A1-8AAB-9C514EEDB620}" type="slidenum">
              <a:rPr lang="en-US" smtClean="0">
                <a:solidFill>
                  <a:schemeClr val="tx1"/>
                </a:solidFill>
              </a:rPr>
              <a:pPr>
                <a:defRPr/>
              </a:pPr>
              <a:t>13</a:t>
            </a:fld>
            <a:endParaRPr lang="en-US" dirty="0">
              <a:solidFill>
                <a:schemeClr val="tx1"/>
              </a:solidFill>
            </a:endParaRPr>
          </a:p>
        </p:txBody>
      </p:sp>
      <p:graphicFrame>
        <p:nvGraphicFramePr>
          <p:cNvPr id="12" name="Table 11"/>
          <p:cNvGraphicFramePr>
            <a:graphicFrameLocks noGrp="1"/>
          </p:cNvGraphicFramePr>
          <p:nvPr/>
        </p:nvGraphicFramePr>
        <p:xfrm>
          <a:off x="4495800" y="1447800"/>
          <a:ext cx="4495800" cy="2209802"/>
        </p:xfrm>
        <a:graphic>
          <a:graphicData uri="http://schemas.openxmlformats.org/drawingml/2006/table">
            <a:tbl>
              <a:tblPr/>
              <a:tblGrid>
                <a:gridCol w="365800"/>
                <a:gridCol w="1994200"/>
                <a:gridCol w="576889"/>
                <a:gridCol w="447089"/>
                <a:gridCol w="521822"/>
                <a:gridCol w="590000"/>
              </a:tblGrid>
              <a:tr h="521669">
                <a:tc gridSpan="6">
                  <a:txBody>
                    <a:bodyPr/>
                    <a:lstStyle/>
                    <a:p>
                      <a:pPr marL="0" marR="0">
                        <a:lnSpc>
                          <a:spcPct val="115000"/>
                        </a:lnSpc>
                        <a:spcBef>
                          <a:spcPts val="0"/>
                        </a:spcBef>
                        <a:spcAft>
                          <a:spcPts val="0"/>
                        </a:spcAft>
                      </a:pPr>
                      <a:r>
                        <a:rPr lang="en-US" sz="1400" dirty="0" smtClean="0">
                          <a:latin typeface="Arial Narrow"/>
                          <a:ea typeface="Malgun Gothic"/>
                          <a:cs typeface="Times New Roman"/>
                        </a:rPr>
                        <a:t>And did you report the crime to the New</a:t>
                      </a:r>
                      <a:r>
                        <a:rPr lang="en-US" sz="1400" baseline="0" dirty="0" smtClean="0">
                          <a:latin typeface="Arial Narrow"/>
                          <a:ea typeface="Malgun Gothic"/>
                          <a:cs typeface="Times New Roman"/>
                        </a:rPr>
                        <a:t> Orleans Police Department?</a:t>
                      </a:r>
                      <a:endParaRPr lang="en-US" sz="1100" dirty="0">
                        <a:latin typeface="Calibri"/>
                        <a:ea typeface="Malgun Gothic"/>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1616">
                <a:tc gridSpan="6">
                  <a:txBody>
                    <a:bodyPr/>
                    <a:lstStyle/>
                    <a:p>
                      <a:pPr marL="0" marR="0" algn="r">
                        <a:lnSpc>
                          <a:spcPct val="115000"/>
                        </a:lnSpc>
                        <a:spcBef>
                          <a:spcPts val="0"/>
                        </a:spcBef>
                        <a:spcAft>
                          <a:spcPts val="0"/>
                        </a:spcAft>
                      </a:pPr>
                      <a:r>
                        <a:rPr lang="en-US" sz="1400" u="sng" dirty="0">
                          <a:latin typeface="Arial Narrow"/>
                          <a:ea typeface="Malgun Gothic"/>
                          <a:cs typeface="Times New Roman"/>
                        </a:rPr>
                        <a:t>2011</a:t>
                      </a:r>
                      <a:endParaRPr lang="en-US" sz="1100" dirty="0">
                        <a:latin typeface="Calibri"/>
                        <a:ea typeface="Malgun Gothic"/>
                        <a:cs typeface="Times New Roman"/>
                      </a:endParaRPr>
                    </a:p>
                  </a:txBody>
                  <a:tcPr marL="68580" marR="6858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1616">
                <a:tc gridSpan="2">
                  <a:txBody>
                    <a:bodyPr/>
                    <a:lstStyle/>
                    <a:p>
                      <a:pPr marL="0" marR="0">
                        <a:lnSpc>
                          <a:spcPct val="115000"/>
                        </a:lnSpc>
                        <a:spcBef>
                          <a:spcPts val="0"/>
                        </a:spcBef>
                        <a:spcAft>
                          <a:spcPts val="0"/>
                        </a:spcAft>
                      </a:pPr>
                      <a:endParaRPr lang="en-US" sz="1400" dirty="0">
                        <a:latin typeface="Arial Narrow"/>
                        <a:ea typeface="Malgun Gothic"/>
                        <a:cs typeface="Times New Roman"/>
                      </a:endParaRPr>
                    </a:p>
                  </a:txBody>
                  <a:tcPr marL="68580" marR="68580" marT="0" marB="0" anchor="ctr">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latin typeface="Arial Narrow"/>
                          <a:ea typeface="Malgun Gothic"/>
                          <a:cs typeface="Times New Roman"/>
                        </a:rPr>
                        <a:t> ‘10</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u="sng">
                          <a:latin typeface="Arial Narrow"/>
                          <a:ea typeface="Malgun Gothic"/>
                          <a:cs typeface="Times New Roman"/>
                        </a:rPr>
                        <a:t>Feb</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u="sng" dirty="0">
                          <a:latin typeface="Arial Narrow"/>
                          <a:ea typeface="Malgun Gothic"/>
                          <a:cs typeface="Times New Roman"/>
                        </a:rPr>
                        <a:t>Aug</a:t>
                      </a:r>
                      <a:endParaRPr lang="en-US" sz="1100" dirty="0">
                        <a:latin typeface="Calibri"/>
                        <a:ea typeface="Malgun Gothic"/>
                        <a:cs typeface="Times New Roman"/>
                      </a:endParaRPr>
                    </a:p>
                  </a:txBody>
                  <a:tcPr marL="68580" marR="68580" marT="0" marB="0" anchor="ctr">
                    <a:lnL>
                      <a:noFill/>
                    </a:lnL>
                    <a:lnR>
                      <a:noFill/>
                    </a:lnR>
                    <a:lnT>
                      <a:noFill/>
                    </a:lnT>
                    <a:lnB>
                      <a:noFill/>
                    </a:lnB>
                  </a:tcPr>
                </a:tc>
              </a:tr>
              <a:tr h="291616">
                <a:tc>
                  <a:txBody>
                    <a:bodyPr/>
                    <a:lstStyle/>
                    <a:p>
                      <a:pPr marL="0" marR="0" algn="r">
                        <a:lnSpc>
                          <a:spcPct val="115000"/>
                        </a:lnSpc>
                        <a:spcBef>
                          <a:spcPts val="0"/>
                        </a:spcBef>
                        <a:spcAft>
                          <a:spcPts val="0"/>
                        </a:spcAft>
                      </a:pPr>
                      <a:r>
                        <a:rPr lang="en-US" sz="1400">
                          <a:latin typeface="Arial Narrow"/>
                          <a:ea typeface="Malgun Gothic"/>
                          <a:cs typeface="Times New Roman"/>
                        </a:rPr>
                        <a:t>1.</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highlight>
                            <a:srgbClr val="FFFF00"/>
                          </a:highlight>
                          <a:latin typeface="Arial Narrow"/>
                          <a:ea typeface="Malgun Gothic"/>
                          <a:cs typeface="Times New Roman"/>
                        </a:rPr>
                        <a:t>Yes</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highlight>
                            <a:srgbClr val="FFFF00"/>
                          </a:highlight>
                          <a:latin typeface="Arial Narrow"/>
                          <a:ea typeface="Malgun Gothic"/>
                          <a:cs typeface="Times New Roman"/>
                        </a:rPr>
                        <a:t>79%</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highlight>
                            <a:srgbClr val="FFFF00"/>
                          </a:highlight>
                          <a:latin typeface="Arial Narrow"/>
                          <a:ea typeface="Malgun Gothic"/>
                          <a:cs typeface="Times New Roman"/>
                        </a:rPr>
                        <a:t>82%</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highlight>
                            <a:srgbClr val="FFFF00"/>
                          </a:highlight>
                          <a:latin typeface="Arial Narrow"/>
                          <a:ea typeface="Malgun Gothic"/>
                          <a:cs typeface="Times New Roman"/>
                        </a:rPr>
                        <a:t>84%</a:t>
                      </a:r>
                      <a:endParaRPr lang="en-US" sz="1100" dirty="0">
                        <a:latin typeface="Calibri"/>
                        <a:ea typeface="Malgun Gothic"/>
                        <a:cs typeface="Times New Roman"/>
                      </a:endParaRPr>
                    </a:p>
                  </a:txBody>
                  <a:tcPr marL="68580" marR="68580" marT="0" marB="0" anchor="ctr">
                    <a:lnL>
                      <a:noFill/>
                    </a:lnL>
                    <a:lnR>
                      <a:noFill/>
                    </a:lnR>
                    <a:lnT>
                      <a:noFill/>
                    </a:lnT>
                    <a:lnB>
                      <a:noFill/>
                    </a:lnB>
                  </a:tcPr>
                </a:tc>
              </a:tr>
              <a:tr h="291616">
                <a:tc>
                  <a:txBody>
                    <a:bodyPr/>
                    <a:lstStyle/>
                    <a:p>
                      <a:pPr marL="0" marR="0" algn="r">
                        <a:lnSpc>
                          <a:spcPct val="115000"/>
                        </a:lnSpc>
                        <a:spcBef>
                          <a:spcPts val="0"/>
                        </a:spcBef>
                        <a:spcAft>
                          <a:spcPts val="0"/>
                        </a:spcAft>
                      </a:pPr>
                      <a:r>
                        <a:rPr lang="en-US" sz="1400">
                          <a:latin typeface="Arial Narrow"/>
                          <a:ea typeface="Malgun Gothic"/>
                          <a:cs typeface="Times New Roman"/>
                        </a:rPr>
                        <a:t>2.</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dirty="0">
                          <a:latin typeface="Arial Narrow"/>
                          <a:ea typeface="Malgun Gothic"/>
                          <a:cs typeface="Times New Roman"/>
                        </a:rPr>
                        <a:t>No</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latin typeface="Arial Narrow"/>
                          <a:ea typeface="Malgun Gothic"/>
                          <a:cs typeface="Times New Roman"/>
                        </a:rPr>
                        <a:t>20%</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latin typeface="Arial Narrow"/>
                          <a:ea typeface="Malgun Gothic"/>
                          <a:cs typeface="Times New Roman"/>
                        </a:rPr>
                        <a:t>15%</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latin typeface="Arial Narrow"/>
                          <a:ea typeface="Malgun Gothic"/>
                          <a:cs typeface="Times New Roman"/>
                        </a:rPr>
                        <a:t>14%</a:t>
                      </a:r>
                      <a:endParaRPr lang="en-US" sz="1100" dirty="0">
                        <a:latin typeface="Calibri"/>
                        <a:ea typeface="Malgun Gothic"/>
                        <a:cs typeface="Times New Roman"/>
                      </a:endParaRPr>
                    </a:p>
                  </a:txBody>
                  <a:tcPr marL="68580" marR="68580" marT="0" marB="0" anchor="ctr">
                    <a:lnL>
                      <a:noFill/>
                    </a:lnL>
                    <a:lnR>
                      <a:noFill/>
                    </a:lnR>
                    <a:lnT>
                      <a:noFill/>
                    </a:lnT>
                    <a:lnB>
                      <a:noFill/>
                    </a:lnB>
                  </a:tcPr>
                </a:tc>
              </a:tr>
              <a:tr h="521669">
                <a:tc>
                  <a:txBody>
                    <a:bodyPr/>
                    <a:lstStyle/>
                    <a:p>
                      <a:pPr marL="0" marR="0" algn="r">
                        <a:lnSpc>
                          <a:spcPct val="115000"/>
                        </a:lnSpc>
                        <a:spcBef>
                          <a:spcPts val="0"/>
                        </a:spcBef>
                        <a:spcAft>
                          <a:spcPts val="0"/>
                        </a:spcAft>
                      </a:pPr>
                      <a:r>
                        <a:rPr lang="en-US" sz="1400">
                          <a:latin typeface="Arial Narrow"/>
                          <a:ea typeface="Malgun Gothic"/>
                          <a:cs typeface="Times New Roman"/>
                        </a:rPr>
                        <a:t>3.</a:t>
                      </a:r>
                      <a:endParaRPr lang="en-US" sz="110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dirty="0">
                          <a:latin typeface="Arial Narrow"/>
                          <a:ea typeface="Malgun Gothic"/>
                          <a:cs typeface="Times New Roman"/>
                        </a:rPr>
                        <a:t>Don’t Know/Refused  DNR</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latin typeface="Arial Narrow"/>
                          <a:ea typeface="Malgun Gothic"/>
                          <a:cs typeface="Times New Roman"/>
                        </a:rPr>
                        <a:t>2%</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latin typeface="Arial Narrow"/>
                          <a:ea typeface="Malgun Gothic"/>
                          <a:cs typeface="Times New Roman"/>
                        </a:rPr>
                        <a:t>0%</a:t>
                      </a:r>
                      <a:endParaRPr lang="en-US" sz="1100" dirty="0">
                        <a:latin typeface="Calibri"/>
                        <a:ea typeface="Malgun Gothic"/>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smtClean="0">
                          <a:latin typeface="Arial Narrow"/>
                          <a:ea typeface="Malgun Gothic"/>
                          <a:cs typeface="Times New Roman"/>
                        </a:rPr>
                        <a:t>2%</a:t>
                      </a:r>
                      <a:endParaRPr lang="en-US" sz="1100" dirty="0">
                        <a:latin typeface="Calibri"/>
                        <a:ea typeface="Malgun Gothic"/>
                        <a:cs typeface="Times New Roman"/>
                      </a:endParaRPr>
                    </a:p>
                  </a:txBody>
                  <a:tcPr marL="68580" marR="68580" marT="0" marB="0" anchor="ctr">
                    <a:lnL>
                      <a:noFill/>
                    </a:lnL>
                    <a:lnR>
                      <a:noFill/>
                    </a:lnR>
                    <a:lnT>
                      <a:noFill/>
                    </a:lnT>
                    <a:lnB>
                      <a:noFill/>
                    </a:lnB>
                  </a:tcPr>
                </a:tc>
              </a:tr>
            </a:tbl>
          </a:graphicData>
        </a:graphic>
      </p:graphicFrame>
      <p:sp>
        <p:nvSpPr>
          <p:cNvPr id="14" name="Rectangle 13"/>
          <p:cNvSpPr/>
          <p:nvPr/>
        </p:nvSpPr>
        <p:spPr>
          <a:xfrm>
            <a:off x="6305208" y="3290683"/>
            <a:ext cx="388619" cy="1981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 xmlns:p14="http://schemas.microsoft.com/office/powerpoint/2010/main" val="296959668"/>
              </p:ext>
            </p:extLst>
          </p:nvPr>
        </p:nvGraphicFramePr>
        <p:xfrm>
          <a:off x="304800" y="1237590"/>
          <a:ext cx="3962399" cy="5538399"/>
        </p:xfrm>
        <a:graphic>
          <a:graphicData uri="http://schemas.openxmlformats.org/drawingml/2006/table">
            <a:tbl>
              <a:tblPr/>
              <a:tblGrid>
                <a:gridCol w="1232746"/>
                <a:gridCol w="1232746"/>
                <a:gridCol w="572347"/>
                <a:gridCol w="572347"/>
                <a:gridCol w="352213"/>
              </a:tblGrid>
              <a:tr h="218820">
                <a:tc gridSpan="5">
                  <a:txBody>
                    <a:bodyPr/>
                    <a:lstStyle/>
                    <a:p>
                      <a:pPr marL="0" marR="0" algn="l">
                        <a:lnSpc>
                          <a:spcPct val="115000"/>
                        </a:lnSpc>
                        <a:spcBef>
                          <a:spcPts val="0"/>
                        </a:spcBef>
                        <a:spcAft>
                          <a:spcPts val="0"/>
                        </a:spcAft>
                      </a:pPr>
                      <a:r>
                        <a:rPr lang="en-US" sz="1200" b="1" dirty="0">
                          <a:latin typeface="Arial Narrow" pitchFamily="34" charset="0"/>
                          <a:ea typeface="Malgun Gothic"/>
                          <a:cs typeface="Times New Roman"/>
                        </a:rPr>
                        <a:t>SUMMARY: HOUSEHOLD CRIME VICTIMIZATION</a:t>
                      </a:r>
                      <a:endParaRPr lang="en-US" sz="1200" dirty="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1987">
                <a:tc gridSpan="5">
                  <a:txBody>
                    <a:bodyPr/>
                    <a:lstStyle/>
                    <a:p>
                      <a:pPr marL="0" marR="0" algn="l">
                        <a:lnSpc>
                          <a:spcPct val="115000"/>
                        </a:lnSpc>
                        <a:spcBef>
                          <a:spcPts val="0"/>
                        </a:spcBef>
                        <a:spcAft>
                          <a:spcPts val="0"/>
                        </a:spcAft>
                      </a:pPr>
                      <a:r>
                        <a:rPr lang="en-US" sz="1100" dirty="0" smtClean="0">
                          <a:latin typeface="Arial Narrow" pitchFamily="34" charset="0"/>
                          <a:ea typeface="Malgun Gothic"/>
                          <a:cs typeface="Times New Roman"/>
                        </a:rPr>
                        <a:t>Crime Against Household Reported</a:t>
                      </a:r>
                      <a:r>
                        <a:rPr lang="en-US" sz="1100" baseline="0" dirty="0" smtClean="0">
                          <a:latin typeface="Arial Narrow" pitchFamily="34" charset="0"/>
                          <a:ea typeface="Malgun Gothic"/>
                          <a:cs typeface="Times New Roman"/>
                        </a:rPr>
                        <a:t> to Police</a:t>
                      </a:r>
                      <a:r>
                        <a:rPr lang="en-US" sz="1100" dirty="0" smtClean="0">
                          <a:latin typeface="Arial Narrow" pitchFamily="34" charset="0"/>
                          <a:ea typeface="Malgun Gothic"/>
                          <a:cs typeface="Times New Roman"/>
                        </a:rPr>
                        <a:t> </a:t>
                      </a:r>
                      <a:r>
                        <a:rPr lang="en-US" sz="1100" dirty="0">
                          <a:latin typeface="Arial Narrow" pitchFamily="34" charset="0"/>
                          <a:ea typeface="Malgun Gothic"/>
                          <a:cs typeface="Times New Roman"/>
                        </a:rPr>
                        <a:t>in Past Year </a:t>
                      </a:r>
                      <a:r>
                        <a:rPr lang="en-US" sz="1100" dirty="0" smtClean="0">
                          <a:latin typeface="Arial Narrow" pitchFamily="34" charset="0"/>
                          <a:ea typeface="Malgun Gothic"/>
                          <a:cs typeface="Times New Roman"/>
                        </a:rPr>
                        <a:t>(Q 28 </a:t>
                      </a:r>
                      <a:r>
                        <a:rPr lang="en-US" sz="1100" dirty="0">
                          <a:latin typeface="Arial Narrow" pitchFamily="34" charset="0"/>
                          <a:ea typeface="Malgun Gothic"/>
                          <a:cs typeface="Times New Roman"/>
                        </a:rPr>
                        <a:t>A-H)</a:t>
                      </a:r>
                    </a:p>
                  </a:txBody>
                  <a:tcPr marL="52563" marR="52563"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7421">
                <a:tc gridSpan="2">
                  <a:txBody>
                    <a:bodyPr/>
                    <a:lstStyle/>
                    <a:p>
                      <a:pPr marL="0" marR="0" algn="l">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Yes</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latin typeface="Arial Narrow" pitchFamily="34" charset="0"/>
                          <a:ea typeface="Malgun Gothic"/>
                          <a:cs typeface="Times New Roman"/>
                        </a:rPr>
                        <a:t>No</a:t>
                      </a:r>
                    </a:p>
                  </a:txBody>
                  <a:tcPr marL="52563" marR="52563" marT="0" marB="0" anchor="ctr">
                    <a:lnL>
                      <a:noFill/>
                    </a:lnL>
                    <a:lnR>
                      <a:noFill/>
                    </a:lnR>
                    <a:lnT>
                      <a:noFill/>
                    </a:lnT>
                    <a:lnB>
                      <a:noFill/>
                    </a:lnB>
                  </a:tcPr>
                </a:tc>
              </a:tr>
              <a:tr h="207421">
                <a:tc rowSpan="8">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a:txBody>
                    <a:bodyPr/>
                    <a:lstStyle/>
                    <a:p>
                      <a:pPr marL="0" marR="0" algn="l">
                        <a:lnSpc>
                          <a:spcPct val="115000"/>
                        </a:lnSpc>
                        <a:spcBef>
                          <a:spcPts val="0"/>
                        </a:spcBef>
                        <a:spcAft>
                          <a:spcPts val="0"/>
                        </a:spcAft>
                      </a:pPr>
                      <a:r>
                        <a:rPr lang="en-US" sz="1200" dirty="0">
                          <a:highlight>
                            <a:srgbClr val="FFFF00"/>
                          </a:highlight>
                          <a:latin typeface="Arial Narrow" pitchFamily="34" charset="0"/>
                          <a:ea typeface="Malgun Gothic"/>
                          <a:cs typeface="Times New Roman"/>
                        </a:rPr>
                        <a:t>2010  Oct  7-10</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highlight>
                            <a:srgbClr val="FFFF00"/>
                          </a:highlight>
                          <a:latin typeface="Arial Narrow" pitchFamily="34" charset="0"/>
                          <a:ea typeface="Malgun Gothic"/>
                          <a:cs typeface="Times New Roman"/>
                        </a:rPr>
                        <a:t>59</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highlight>
                            <a:srgbClr val="FFFF00"/>
                          </a:highlight>
                          <a:latin typeface="Arial Narrow" pitchFamily="34" charset="0"/>
                          <a:ea typeface="Malgun Gothic"/>
                          <a:cs typeface="Times New Roman"/>
                        </a:rPr>
                        <a:t>41</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2009  Oct  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63</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37</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2008  Oct  3-5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64</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36</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2007  Oct  4-7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69</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31</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2006  Oct  9-12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62</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38</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2005  Oct  13-16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61</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39</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2004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56</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44</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2003  Oct  6-8</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64</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35</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380273">
                <a:tc gridSpan="5">
                  <a:txBody>
                    <a:bodyPr/>
                    <a:lstStyle/>
                    <a:p>
                      <a:pPr marL="0" marR="0" algn="l">
                        <a:lnSpc>
                          <a:spcPct val="115000"/>
                        </a:lnSpc>
                        <a:spcBef>
                          <a:spcPts val="0"/>
                        </a:spcBef>
                        <a:spcAft>
                          <a:spcPts val="0"/>
                        </a:spcAft>
                      </a:pPr>
                      <a:r>
                        <a:rPr lang="en-US" sz="1100" dirty="0" smtClean="0">
                          <a:latin typeface="Arial Narrow" pitchFamily="34" charset="0"/>
                          <a:ea typeface="Malgun Gothic"/>
                          <a:cs typeface="Times New Roman"/>
                        </a:rPr>
                        <a:t>Long Term Trend: Crime against Household Reported to Police in the Past Year – Excluding Internet Crime (Q 28 A-G)</a:t>
                      </a:r>
                      <a:endParaRPr lang="en-US" sz="1100" dirty="0">
                        <a:latin typeface="Arial Narrow" pitchFamily="34" charset="0"/>
                        <a:ea typeface="Malgun Gothic"/>
                        <a:cs typeface="Times New Roman"/>
                      </a:endParaRPr>
                    </a:p>
                  </a:txBody>
                  <a:tcPr marL="52563" marR="52563"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1132">
                <a:tc gridSpan="2">
                  <a:txBody>
                    <a:bodyPr/>
                    <a:lstStyle/>
                    <a:p>
                      <a:pPr marL="0" marR="0" algn="l">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900" dirty="0" smtClean="0">
                          <a:latin typeface="Arial Narrow" pitchFamily="34" charset="0"/>
                          <a:ea typeface="Malgun Gothic"/>
                          <a:cs typeface="Times New Roman"/>
                        </a:rPr>
                        <a:t>Crime</a:t>
                      </a:r>
                    </a:p>
                    <a:p>
                      <a:pPr marL="0" marR="0" algn="ctr">
                        <a:lnSpc>
                          <a:spcPct val="115000"/>
                        </a:lnSpc>
                        <a:spcBef>
                          <a:spcPts val="0"/>
                        </a:spcBef>
                        <a:spcAft>
                          <a:spcPts val="0"/>
                        </a:spcAft>
                      </a:pPr>
                      <a:r>
                        <a:rPr lang="en-US" sz="900" dirty="0" smtClean="0">
                          <a:latin typeface="Arial Narrow" pitchFamily="34" charset="0"/>
                          <a:ea typeface="Malgun Gothic"/>
                          <a:cs typeface="Times New Roman"/>
                        </a:rPr>
                        <a:t>Reported</a:t>
                      </a:r>
                      <a:endParaRPr lang="en-US" sz="900" dirty="0">
                        <a:latin typeface="Arial Narrow" pitchFamily="34" charset="0"/>
                        <a:ea typeface="Malgun Gothic"/>
                        <a:cs typeface="Times New Roman"/>
                      </a:endParaRPr>
                    </a:p>
                  </a:txBody>
                  <a:tcPr marL="52563" marR="52563" marT="0" marB="0" anchor="ctr">
                    <a:lnL>
                      <a:noFill/>
                    </a:lnL>
                    <a:lnR>
                      <a:noFill/>
                    </a:lnR>
                    <a:lnT>
                      <a:noFill/>
                    </a:lnT>
                    <a:lnB>
                      <a:noFill/>
                    </a:lnB>
                  </a:tcPr>
                </a:tc>
                <a:tc gridSpan="2">
                  <a:txBody>
                    <a:bodyPr/>
                    <a:lstStyle/>
                    <a:p>
                      <a:pPr marL="0" marR="0" algn="r">
                        <a:lnSpc>
                          <a:spcPct val="115000"/>
                        </a:lnSpc>
                        <a:spcBef>
                          <a:spcPts val="0"/>
                        </a:spcBef>
                        <a:spcAft>
                          <a:spcPts val="0"/>
                        </a:spcAft>
                      </a:pPr>
                      <a:r>
                        <a:rPr lang="en-US" sz="900" dirty="0" smtClean="0">
                          <a:latin typeface="Arial Narrow" pitchFamily="34" charset="0"/>
                          <a:ea typeface="Malgun Gothic"/>
                          <a:cs typeface="Times New Roman"/>
                        </a:rPr>
                        <a:t>Crime Not </a:t>
                      </a:r>
                    </a:p>
                    <a:p>
                      <a:pPr marL="0" marR="0" algn="r">
                        <a:lnSpc>
                          <a:spcPct val="115000"/>
                        </a:lnSpc>
                        <a:spcBef>
                          <a:spcPts val="0"/>
                        </a:spcBef>
                        <a:spcAft>
                          <a:spcPts val="0"/>
                        </a:spcAft>
                      </a:pPr>
                      <a:r>
                        <a:rPr lang="en-US" sz="900" dirty="0" smtClean="0">
                          <a:latin typeface="Arial Narrow" pitchFamily="34" charset="0"/>
                          <a:ea typeface="Malgun Gothic"/>
                          <a:cs typeface="Times New Roman"/>
                        </a:rPr>
                        <a:t>Reported</a:t>
                      </a:r>
                      <a:endParaRPr lang="en-US" sz="900" dirty="0">
                        <a:latin typeface="Arial Narrow" pitchFamily="34" charset="0"/>
                        <a:ea typeface="Malgun Gothic"/>
                        <a:cs typeface="Times New Roman"/>
                      </a:endParaRPr>
                    </a:p>
                  </a:txBody>
                  <a:tcPr marL="52563" marR="52563" marT="0" marB="0" anchor="ctr">
                    <a:lnL>
                      <a:noFill/>
                    </a:lnL>
                    <a:lnR>
                      <a:noFill/>
                    </a:lnR>
                    <a:lnT>
                      <a:noFill/>
                    </a:lnT>
                    <a:lnB>
                      <a:noFill/>
                    </a:lnB>
                  </a:tcPr>
                </a:tc>
                <a:tc hMerge="1">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gridSpan="2">
                  <a:txBody>
                    <a:bodyPr/>
                    <a:lstStyle/>
                    <a:p>
                      <a:pPr marL="0" marR="0" algn="l">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1200" dirty="0">
                          <a:latin typeface="Arial Narrow" pitchFamily="34" charset="0"/>
                          <a:ea typeface="Malgun Gothic"/>
                          <a:cs typeface="Times New Roman"/>
                        </a:rPr>
                        <a:t>Yes</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a:latin typeface="Arial Narrow" pitchFamily="34" charset="0"/>
                          <a:ea typeface="Malgun Gothic"/>
                          <a:cs typeface="Times New Roman"/>
                        </a:rPr>
                        <a:t>No</a:t>
                      </a:r>
                    </a:p>
                  </a:txBody>
                  <a:tcPr marL="52563" marR="52563" marT="0" marB="0" anchor="ctr">
                    <a:lnL>
                      <a:noFill/>
                    </a:lnL>
                    <a:lnR>
                      <a:noFill/>
                    </a:lnR>
                    <a:lnT>
                      <a:noFill/>
                    </a:lnT>
                    <a:lnB>
                      <a:noFill/>
                    </a:lnB>
                  </a:tcPr>
                </a:tc>
              </a:tr>
              <a:tr h="207421">
                <a:tc rowSpan="11">
                  <a:txBody>
                    <a:bodyPr/>
                    <a:lstStyle/>
                    <a:p>
                      <a:pPr marL="0" marR="0" algn="l">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lnL>
                      <a:noFill/>
                    </a:lnL>
                    <a:lnR>
                      <a:noFill/>
                    </a:lnR>
                    <a:lnT>
                      <a:noFill/>
                    </a:lnT>
                    <a:lnB>
                      <a:noFill/>
                    </a:lnB>
                  </a:tcPr>
                </a:tc>
                <a:tc>
                  <a:txBody>
                    <a:bodyPr/>
                    <a:lstStyle/>
                    <a:p>
                      <a:pPr marL="0" marR="0" algn="l">
                        <a:lnSpc>
                          <a:spcPct val="115000"/>
                        </a:lnSpc>
                        <a:spcBef>
                          <a:spcPts val="0"/>
                        </a:spcBef>
                        <a:spcAft>
                          <a:spcPts val="0"/>
                        </a:spcAft>
                      </a:pPr>
                      <a:r>
                        <a:rPr lang="en-US" sz="1200" dirty="0">
                          <a:highlight>
                            <a:srgbClr val="FFFF00"/>
                          </a:highlight>
                          <a:latin typeface="Arial Narrow" pitchFamily="34" charset="0"/>
                          <a:ea typeface="Malgun Gothic"/>
                          <a:cs typeface="Times New Roman"/>
                        </a:rPr>
                        <a:t>2010  Oct  7-10</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highlight>
                            <a:srgbClr val="FFFF00"/>
                          </a:highlight>
                          <a:latin typeface="Arial Narrow" pitchFamily="34" charset="0"/>
                          <a:ea typeface="Malgun Gothic"/>
                          <a:cs typeface="Times New Roman"/>
                        </a:rPr>
                        <a:t>65</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highlight>
                            <a:srgbClr val="FFFF00"/>
                          </a:highlight>
                          <a:latin typeface="Arial Narrow" pitchFamily="34" charset="0"/>
                          <a:ea typeface="Malgun Gothic"/>
                          <a:cs typeface="Times New Roman"/>
                        </a:rPr>
                        <a:t>35</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2009  Oct  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68</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32</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dirty="0">
                          <a:latin typeface="Arial Narrow" pitchFamily="34" charset="0"/>
                          <a:ea typeface="Malgun Gothic"/>
                          <a:cs typeface="Times New Roman"/>
                        </a:rPr>
                        <a:t>2008  Oct  3-5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67</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33</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2007  Oct  4-7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74</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26</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2006  Oct  9-12</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66</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34</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2005  Oct  13-16</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67</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33</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2004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62</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38</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2003  Oct  6-8</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68</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32</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2002  Oct  14-17</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71</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29</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2001  Oct  11-14</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67</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33</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r h="207421">
                <a:tc vMerge="1">
                  <a:txBody>
                    <a:bodyPr/>
                    <a:lstStyle/>
                    <a:p>
                      <a:endParaRPr lang="en-US"/>
                    </a:p>
                  </a:txBody>
                  <a:tcPr/>
                </a:tc>
                <a:tc>
                  <a:txBody>
                    <a:bodyPr/>
                    <a:lstStyle/>
                    <a:p>
                      <a:pPr marL="0" marR="0" algn="l">
                        <a:lnSpc>
                          <a:spcPct val="115000"/>
                        </a:lnSpc>
                        <a:spcBef>
                          <a:spcPts val="0"/>
                        </a:spcBef>
                        <a:spcAft>
                          <a:spcPts val="0"/>
                        </a:spcAft>
                      </a:pPr>
                      <a:r>
                        <a:rPr lang="en-US" sz="1200">
                          <a:latin typeface="Arial Narrow" pitchFamily="34" charset="0"/>
                          <a:ea typeface="Malgun Gothic"/>
                          <a:cs typeface="Times New Roman"/>
                        </a:rPr>
                        <a:t>2000  Aug 29-Sep 5</a:t>
                      </a: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71</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smtClean="0">
                          <a:latin typeface="Arial Narrow" pitchFamily="34" charset="0"/>
                          <a:ea typeface="Malgun Gothic"/>
                          <a:cs typeface="Times New Roman"/>
                        </a:rPr>
                        <a:t>29</a:t>
                      </a:r>
                      <a:endParaRPr lang="en-US" sz="1200" dirty="0">
                        <a:latin typeface="Arial Narrow" pitchFamily="34" charset="0"/>
                        <a:ea typeface="Malgun Gothic"/>
                        <a:cs typeface="Times New Roman"/>
                      </a:endParaRPr>
                    </a:p>
                  </a:txBody>
                  <a:tcPr marL="52563" marR="52563" marT="0" marB="0" anchor="ctr">
                    <a:lnL>
                      <a:noFill/>
                    </a:lnL>
                    <a:lnR>
                      <a:noFill/>
                    </a:lnR>
                    <a:lnT>
                      <a:noFill/>
                    </a:lnT>
                    <a:lnB>
                      <a:noFill/>
                    </a:lnB>
                  </a:tcPr>
                </a:tc>
              </a:tr>
            </a:tbl>
          </a:graphicData>
        </a:graphic>
      </p:graphicFrame>
    </p:spTree>
    <p:extLst>
      <p:ext uri="{BB962C8B-B14F-4D97-AF65-F5344CB8AC3E}">
        <p14:creationId xmlns="" xmlns:p14="http://schemas.microsoft.com/office/powerpoint/2010/main" val="637580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28600"/>
            <a:ext cx="8229600" cy="411162"/>
          </a:xfrm>
        </p:spPr>
        <p:txBody>
          <a:bodyPr/>
          <a:lstStyle/>
          <a:p>
            <a:pPr eaLnBrk="1" hangingPunct="1"/>
            <a:r>
              <a:rPr lang="en-US" sz="2800" u="sng" dirty="0" smtClean="0"/>
              <a:t>NOLA Crime Rates Compared</a:t>
            </a:r>
            <a:r>
              <a:rPr lang="en-US" sz="2800" dirty="0" smtClean="0"/>
              <a:t> </a:t>
            </a:r>
            <a:endParaRPr lang="en-US" sz="3200" dirty="0" smtClean="0"/>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487CDA44-9D13-4EFF-BC7E-07F7AC25AF26}" type="slidenum">
              <a:rPr lang="en-US" smtClean="0">
                <a:solidFill>
                  <a:schemeClr val="tx1"/>
                </a:solidFill>
              </a:rPr>
              <a:pPr>
                <a:defRPr/>
              </a:pPr>
              <a:t>14</a:t>
            </a:fld>
            <a:endParaRPr lang="en-US" dirty="0">
              <a:solidFill>
                <a:schemeClr val="tx1"/>
              </a:solidFill>
            </a:endParaRPr>
          </a:p>
        </p:txBody>
      </p:sp>
      <p:graphicFrame>
        <p:nvGraphicFramePr>
          <p:cNvPr id="5" name="Table 4"/>
          <p:cNvGraphicFramePr>
            <a:graphicFrameLocks noGrp="1"/>
          </p:cNvGraphicFramePr>
          <p:nvPr/>
        </p:nvGraphicFramePr>
        <p:xfrm>
          <a:off x="381000" y="838200"/>
          <a:ext cx="8458201" cy="4907280"/>
        </p:xfrm>
        <a:graphic>
          <a:graphicData uri="http://schemas.openxmlformats.org/drawingml/2006/table">
            <a:tbl>
              <a:tblPr/>
              <a:tblGrid>
                <a:gridCol w="2438086"/>
                <a:gridCol w="1039944"/>
                <a:gridCol w="231098"/>
                <a:gridCol w="982168"/>
                <a:gridCol w="231098"/>
                <a:gridCol w="1039944"/>
                <a:gridCol w="231098"/>
                <a:gridCol w="1039944"/>
                <a:gridCol w="231098"/>
                <a:gridCol w="993723"/>
              </a:tblGrid>
              <a:tr h="240751">
                <a:tc>
                  <a:txBody>
                    <a:bodyPr/>
                    <a:lstStyle/>
                    <a:p>
                      <a:pPr marL="0" marR="0" algn="l">
                        <a:lnSpc>
                          <a:spcPct val="115000"/>
                        </a:lnSpc>
                        <a:spcBef>
                          <a:spcPts val="0"/>
                        </a:spcBef>
                        <a:spcAft>
                          <a:spcPts val="0"/>
                        </a:spcAft>
                      </a:pPr>
                      <a:endParaRPr lang="en-US" sz="8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4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4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Sorted By:</a:t>
                      </a:r>
                    </a:p>
                  </a:txBody>
                  <a:tcPr marL="49967" marR="49967" marT="0" marB="0" anchor="ctr">
                    <a:lnL>
                      <a:noFill/>
                    </a:lnL>
                    <a:lnR>
                      <a:noFill/>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l">
                        <a:lnSpc>
                          <a:spcPct val="115000"/>
                        </a:lnSpc>
                        <a:spcBef>
                          <a:spcPts val="0"/>
                        </a:spcBef>
                        <a:spcAft>
                          <a:spcPts val="0"/>
                        </a:spcAft>
                      </a:pPr>
                      <a:endParaRPr lang="en-US" sz="14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4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r>
              <a:tr h="722252">
                <a:tc>
                  <a:txBody>
                    <a:bodyPr/>
                    <a:lstStyle/>
                    <a:p>
                      <a:pPr marL="0" marR="0" algn="ctr">
                        <a:lnSpc>
                          <a:spcPct val="115000"/>
                        </a:lnSpc>
                        <a:spcBef>
                          <a:spcPts val="0"/>
                        </a:spcBef>
                        <a:spcAft>
                          <a:spcPts val="0"/>
                        </a:spcAft>
                      </a:pPr>
                      <a:r>
                        <a:rPr lang="en-US" sz="1400" b="1" dirty="0">
                          <a:latin typeface="Calibri"/>
                          <a:ea typeface="Malgun Gothic"/>
                          <a:cs typeface="Times New Roman"/>
                        </a:rPr>
                        <a:t>City</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latin typeface="Calibri"/>
                          <a:ea typeface="Malgun Gothic"/>
                          <a:cs typeface="Times New Roman"/>
                        </a:rPr>
                        <a:t>2010 U.S.</a:t>
                      </a:r>
                      <a:endParaRPr lang="en-US" sz="1400" dirty="0">
                        <a:latin typeface="Calibri"/>
                        <a:ea typeface="Malgun Gothic"/>
                        <a:cs typeface="Times New Roman"/>
                      </a:endParaRPr>
                    </a:p>
                    <a:p>
                      <a:pPr marL="0" marR="0" algn="ctr">
                        <a:lnSpc>
                          <a:spcPct val="115000"/>
                        </a:lnSpc>
                        <a:spcBef>
                          <a:spcPts val="0"/>
                        </a:spcBef>
                        <a:spcAft>
                          <a:spcPts val="0"/>
                        </a:spcAft>
                      </a:pPr>
                      <a:r>
                        <a:rPr lang="en-US" sz="1400" b="1" dirty="0">
                          <a:latin typeface="Calibri"/>
                          <a:ea typeface="Malgun Gothic"/>
                          <a:cs typeface="Times New Roman"/>
                        </a:rPr>
                        <a:t>Census</a:t>
                      </a:r>
                      <a:endParaRPr lang="en-US" sz="14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Part 1  Crime</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latin typeface="Calibri"/>
                          <a:ea typeface="Malgun Gothic"/>
                          <a:cs typeface="Times New Roman"/>
                        </a:rPr>
                        <a:t>Violent Crime</a:t>
                      </a:r>
                      <a:endParaRPr lang="en-US" sz="1400" dirty="0">
                        <a:latin typeface="Calibri"/>
                        <a:ea typeface="Malgun Gothic"/>
                        <a:cs typeface="Times New Roman"/>
                      </a:endParaRPr>
                    </a:p>
                    <a:p>
                      <a:pPr marL="0" marR="0" algn="ctr">
                        <a:lnSpc>
                          <a:spcPct val="115000"/>
                        </a:lnSpc>
                        <a:spcBef>
                          <a:spcPts val="0"/>
                        </a:spcBef>
                        <a:spcAft>
                          <a:spcPts val="0"/>
                        </a:spcAft>
                      </a:pPr>
                      <a:r>
                        <a:rPr lang="en-US" sz="1400" b="1" dirty="0">
                          <a:latin typeface="Calibri"/>
                          <a:ea typeface="Malgun Gothic"/>
                          <a:cs typeface="Times New Roman"/>
                        </a:rPr>
                        <a:t>per/1000</a:t>
                      </a:r>
                      <a:endParaRPr lang="en-US" sz="14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Property Crime</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Murder</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Saint Louis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319,294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105.01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19.43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85.58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240751">
                <a:tc>
                  <a:txBody>
                    <a:bodyPr/>
                    <a:lstStyle/>
                    <a:p>
                      <a:pPr marL="0" marR="0" algn="ctr">
                        <a:lnSpc>
                          <a:spcPct val="115000"/>
                        </a:lnSpc>
                        <a:spcBef>
                          <a:spcPts val="0"/>
                        </a:spcBef>
                        <a:spcAft>
                          <a:spcPts val="0"/>
                        </a:spcAft>
                      </a:pPr>
                      <a:r>
                        <a:rPr lang="en-US" sz="1400" b="1">
                          <a:latin typeface="Calibri"/>
                          <a:ea typeface="Malgun Gothic"/>
                          <a:cs typeface="Times New Roman"/>
                        </a:rPr>
                        <a:t>Cleveland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396,815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72.98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13.92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59.06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0.20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Tulsa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391,906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65.47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10.98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54.49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Miami</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399,457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65.33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12.21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53.12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0.17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Oakland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390,724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60.38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16.04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44.34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0.23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a:latin typeface="Calibri"/>
                          <a:ea typeface="Malgun Gothic"/>
                          <a:cs typeface="Times New Roman"/>
                        </a:rPr>
                        <a:t>Minneapolis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382,578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58.45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10.62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47.83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a:latin typeface="Calibri"/>
                          <a:ea typeface="Malgun Gothic"/>
                          <a:cs typeface="Times New Roman"/>
                        </a:rPr>
                        <a:t>Arlington</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365,438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58.22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5.27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52.95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Corpus Christi</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305,215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56.25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49.48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a:latin typeface="Calibri"/>
                          <a:ea typeface="Malgun Gothic"/>
                          <a:cs typeface="Times New Roman"/>
                        </a:rPr>
                        <a:t>Wichita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382,368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55.62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7.91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47.71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Bakersfield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smtClean="0">
                          <a:latin typeface="Calibri"/>
                          <a:ea typeface="Malgun Gothic"/>
                          <a:cs typeface="Times New Roman"/>
                        </a:rPr>
                        <a:t>347,483</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49.79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43.73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Pittsburgh</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smtClean="0">
                          <a:latin typeface="Calibri"/>
                          <a:ea typeface="Malgun Gothic"/>
                          <a:cs typeface="Times New Roman"/>
                        </a:rPr>
                        <a:t>305,704</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46.10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9.19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36.91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0.18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New Orleans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343,829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44.32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7.54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36.78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Tampa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335,709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40.58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6.46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34.12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Riverside</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303,871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37.55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4.77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32.79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Anaheim</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336,265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28.65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25.20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40751">
                <a:tc>
                  <a:txBody>
                    <a:bodyPr/>
                    <a:lstStyle/>
                    <a:p>
                      <a:pPr marL="0" marR="0" algn="ctr">
                        <a:lnSpc>
                          <a:spcPct val="115000"/>
                        </a:lnSpc>
                        <a:spcBef>
                          <a:spcPts val="0"/>
                        </a:spcBef>
                        <a:spcAft>
                          <a:spcPts val="0"/>
                        </a:spcAft>
                      </a:pPr>
                      <a:r>
                        <a:rPr lang="en-US" sz="1400" b="1" dirty="0">
                          <a:latin typeface="Calibri"/>
                          <a:ea typeface="Malgun Gothic"/>
                          <a:cs typeface="Times New Roman"/>
                        </a:rPr>
                        <a:t>Santa Ana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324,528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24.93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4.65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20.28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381000" y="5791200"/>
            <a:ext cx="8458200" cy="861774"/>
          </a:xfrm>
          <a:prstGeom prst="rect">
            <a:avLst/>
          </a:prstGeom>
          <a:noFill/>
        </p:spPr>
        <p:txBody>
          <a:bodyPr wrap="square" rtlCol="0">
            <a:spAutoFit/>
          </a:bodyPr>
          <a:lstStyle/>
          <a:p>
            <a:r>
              <a:rPr lang="en-US" sz="1000" b="1" dirty="0" smtClean="0">
                <a:latin typeface="+mn-lt"/>
              </a:rPr>
              <a:t>Crime Stats from:</a:t>
            </a:r>
            <a:r>
              <a:rPr lang="en-US" sz="1000" dirty="0" smtClean="0">
                <a:latin typeface="+mn-lt"/>
              </a:rPr>
              <a:t>  </a:t>
            </a:r>
            <a:r>
              <a:rPr lang="en-US" sz="1000" u="sng" dirty="0" smtClean="0">
                <a:latin typeface="+mn-lt"/>
                <a:hlinkClick r:id="rId2"/>
              </a:rPr>
              <a:t>www.fbi.gov/about-us/cjis/ucr/crime-in-the-u.s/2010/crime-in-the-u.s.-2010</a:t>
            </a:r>
            <a:endParaRPr lang="en-US" sz="1000" dirty="0" smtClean="0">
              <a:latin typeface="+mn-lt"/>
            </a:endParaRPr>
          </a:p>
          <a:p>
            <a:r>
              <a:rPr lang="en-US" sz="1000" b="1" dirty="0" smtClean="0">
                <a:latin typeface="+mn-lt"/>
              </a:rPr>
              <a:t>Part 1:	</a:t>
            </a:r>
            <a:r>
              <a:rPr lang="en-US" sz="1000" dirty="0" smtClean="0">
                <a:latin typeface="+mn-lt"/>
              </a:rPr>
              <a:t>Defined by FBI UCR as Murder/ Non-Negligent Homicide, Forcible Rape, Robbery</a:t>
            </a:r>
          </a:p>
          <a:p>
            <a:r>
              <a:rPr lang="en-US" sz="1000" dirty="0" smtClean="0">
                <a:latin typeface="+mn-lt"/>
              </a:rPr>
              <a:t>	Aggravated Assault, Burglary, Larceny-Theft, Motor Vehicle Theft or Arson</a:t>
            </a:r>
          </a:p>
          <a:p>
            <a:r>
              <a:rPr lang="en-US" sz="1000" b="1" dirty="0" smtClean="0">
                <a:latin typeface="+mn-lt"/>
              </a:rPr>
              <a:t>Violent:	</a:t>
            </a:r>
            <a:r>
              <a:rPr lang="en-US" sz="1000" dirty="0" smtClean="0">
                <a:latin typeface="+mn-lt"/>
              </a:rPr>
              <a:t>Defined by FBI UCR as Murder/ Non-Negligent Homicide, Rape, Robbery or Aggravated Assault</a:t>
            </a:r>
          </a:p>
          <a:p>
            <a:r>
              <a:rPr lang="en-US" sz="1000" b="1" dirty="0" smtClean="0">
                <a:latin typeface="+mn-lt"/>
              </a:rPr>
              <a:t>Property:</a:t>
            </a:r>
            <a:r>
              <a:rPr lang="en-US" sz="1000" dirty="0" smtClean="0">
                <a:latin typeface="+mn-lt"/>
              </a:rPr>
              <a:t>	Defined by FBI UCR as Burglary, Burglary, Larceny, Motor Vehicle Theft or Arson</a:t>
            </a:r>
            <a:endParaRPr lang="en-US" sz="1000"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33400" y="228600"/>
            <a:ext cx="8229600" cy="457200"/>
          </a:xfrm>
        </p:spPr>
        <p:txBody>
          <a:bodyPr/>
          <a:lstStyle/>
          <a:p>
            <a:pPr eaLnBrk="1" hangingPunct="1"/>
            <a:r>
              <a:rPr lang="en-US" sz="2800" u="sng" dirty="0" smtClean="0"/>
              <a:t>NOLA Crime Rates Compared cont.</a:t>
            </a:r>
            <a:r>
              <a:rPr lang="en-US" sz="2800" dirty="0" smtClean="0"/>
              <a:t> </a:t>
            </a:r>
            <a:endParaRPr lang="en-US" sz="3200" dirty="0" smtClean="0"/>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C353E729-DA37-45C0-9FD9-F1C0CE3ABD07}" type="slidenum">
              <a:rPr lang="en-US" smtClean="0">
                <a:solidFill>
                  <a:schemeClr val="tx1"/>
                </a:solidFill>
              </a:rPr>
              <a:pPr>
                <a:defRPr/>
              </a:pPr>
              <a:t>15</a:t>
            </a:fld>
            <a:endParaRPr lang="en-US" dirty="0">
              <a:solidFill>
                <a:schemeClr val="tx1"/>
              </a:solidFill>
            </a:endParaRPr>
          </a:p>
        </p:txBody>
      </p:sp>
      <p:graphicFrame>
        <p:nvGraphicFramePr>
          <p:cNvPr id="5" name="Table 4"/>
          <p:cNvGraphicFramePr>
            <a:graphicFrameLocks noGrp="1"/>
          </p:cNvGraphicFramePr>
          <p:nvPr/>
        </p:nvGraphicFramePr>
        <p:xfrm>
          <a:off x="533400" y="914400"/>
          <a:ext cx="8153399" cy="4907280"/>
        </p:xfrm>
        <a:graphic>
          <a:graphicData uri="http://schemas.openxmlformats.org/drawingml/2006/table">
            <a:tbl>
              <a:tblPr/>
              <a:tblGrid>
                <a:gridCol w="2350229"/>
                <a:gridCol w="1002467"/>
                <a:gridCol w="222770"/>
                <a:gridCol w="946775"/>
                <a:gridCol w="222770"/>
                <a:gridCol w="1002467"/>
                <a:gridCol w="222770"/>
                <a:gridCol w="1002467"/>
                <a:gridCol w="222770"/>
                <a:gridCol w="957914"/>
              </a:tblGrid>
              <a:tr h="215648">
                <a:tc>
                  <a:txBody>
                    <a:bodyPr/>
                    <a:lstStyle/>
                    <a:p>
                      <a:pPr marL="0" marR="0">
                        <a:lnSpc>
                          <a:spcPct val="115000"/>
                        </a:lnSpc>
                        <a:spcBef>
                          <a:spcPts val="0"/>
                        </a:spcBef>
                        <a:spcAft>
                          <a:spcPts val="0"/>
                        </a:spcAft>
                      </a:pPr>
                      <a:endParaRPr lang="en-US" sz="8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900">
                        <a:latin typeface="Calibri"/>
                        <a:ea typeface="Malgun Gothic"/>
                        <a:cs typeface="Times New Roman"/>
                      </a:endParaRPr>
                    </a:p>
                  </a:txBody>
                  <a:tcPr marL="49967" marR="49967"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Sorted By:</a:t>
                      </a:r>
                    </a:p>
                  </a:txBody>
                  <a:tcPr marL="49967" marR="49967" marT="0" marB="0" anchor="ctr">
                    <a:lnL>
                      <a:noFill/>
                    </a:lnL>
                    <a:lnR>
                      <a:noFill/>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r>
              <a:tr h="612675">
                <a:tc>
                  <a:txBody>
                    <a:bodyPr/>
                    <a:lstStyle/>
                    <a:p>
                      <a:pPr marL="0" marR="0" algn="ctr">
                        <a:lnSpc>
                          <a:spcPct val="115000"/>
                        </a:lnSpc>
                        <a:spcBef>
                          <a:spcPts val="0"/>
                        </a:spcBef>
                        <a:spcAft>
                          <a:spcPts val="0"/>
                        </a:spcAft>
                      </a:pPr>
                      <a:r>
                        <a:rPr lang="en-US" sz="1400" b="1" dirty="0">
                          <a:latin typeface="Calibri"/>
                          <a:ea typeface="Malgun Gothic"/>
                          <a:cs typeface="Times New Roman"/>
                        </a:rPr>
                        <a:t>City</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2010 U.S.</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Census</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Part 1 Crime</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Violent Crime</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Property Crime</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latin typeface="Calibri"/>
                          <a:ea typeface="Malgun Gothic"/>
                          <a:cs typeface="Times New Roman"/>
                        </a:rPr>
                        <a:t>Murder</a:t>
                      </a:r>
                      <a:endParaRPr lang="en-US" sz="1400">
                        <a:latin typeface="Calibri"/>
                        <a:ea typeface="Malgun Gothic"/>
                        <a:cs typeface="Times New Roman"/>
                      </a:endParaRPr>
                    </a:p>
                    <a:p>
                      <a:pPr marL="0" marR="0" algn="ctr">
                        <a:lnSpc>
                          <a:spcPct val="115000"/>
                        </a:lnSpc>
                        <a:spcBef>
                          <a:spcPts val="0"/>
                        </a:spcBef>
                        <a:spcAft>
                          <a:spcPts val="0"/>
                        </a:spcAft>
                      </a:pPr>
                      <a:r>
                        <a:rPr lang="en-US" sz="1400" b="1">
                          <a:latin typeface="Calibri"/>
                          <a:ea typeface="Malgun Gothic"/>
                          <a:cs typeface="Times New Roman"/>
                        </a:rPr>
                        <a:t>Per/1000</a:t>
                      </a:r>
                      <a:endParaRPr lang="en-US" sz="1400">
                        <a:latin typeface="Calibri"/>
                        <a:ea typeface="Malgun Gothic"/>
                        <a:cs typeface="Times New Roman"/>
                      </a:endParaRPr>
                    </a:p>
                  </a:txBody>
                  <a:tcPr marL="49967" marR="49967"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Saint Louis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319,294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105.01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19.43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85.58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Oakland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390,724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60.38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16.04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44.34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0.23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Cleveland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396,815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72.98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13.92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59.06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0.20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Miami</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399,457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65.33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12.21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53.12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Tulsa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391,906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65.47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10.98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54.49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Minneapolis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382,578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58.45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10.62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47.83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Pittsburgh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305,704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46.10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9.19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36.91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0.18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Wichita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382,368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55.62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7.91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47.71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New Orleans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dirty="0" smtClean="0">
                          <a:latin typeface="Calibri"/>
                          <a:ea typeface="Malgun Gothic"/>
                          <a:cs typeface="Times New Roman"/>
                        </a:rPr>
                        <a:t>343,829</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44.32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7.54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36.78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400">
                          <a:latin typeface="Calibri"/>
                          <a:ea typeface="Malgun Gothic"/>
                          <a:cs typeface="Times New Roman"/>
                        </a:rPr>
                        <a:t>0.51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Corpus Christi</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smtClean="0">
                          <a:latin typeface="Calibri"/>
                          <a:ea typeface="Malgun Gothic"/>
                          <a:cs typeface="Times New Roman"/>
                        </a:rPr>
                        <a:t>305,215</a:t>
                      </a: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56.25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49.48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Tampa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335,709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40.58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6.46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34.12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Bakersfield</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347,483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49.79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6.05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43.73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Arlington</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365,438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58.22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5.27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52.95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Riverside</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303,871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37.55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4.77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32.79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Santa Ana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324,528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24.93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4.65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20.28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40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214930">
                <a:tc>
                  <a:txBody>
                    <a:bodyPr/>
                    <a:lstStyle/>
                    <a:p>
                      <a:pPr marL="0" marR="0" algn="ctr">
                        <a:lnSpc>
                          <a:spcPct val="115000"/>
                        </a:lnSpc>
                        <a:spcBef>
                          <a:spcPts val="0"/>
                        </a:spcBef>
                        <a:spcAft>
                          <a:spcPts val="0"/>
                        </a:spcAft>
                      </a:pPr>
                      <a:r>
                        <a:rPr lang="en-US" sz="1400" b="1" dirty="0">
                          <a:latin typeface="Calibri"/>
                          <a:ea typeface="Malgun Gothic"/>
                          <a:cs typeface="Times New Roman"/>
                        </a:rPr>
                        <a:t>Anaheim</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336,265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28.65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Malgun Gothic"/>
                          <a:cs typeface="Times New Roman"/>
                        </a:rPr>
                        <a:t>3.45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4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25.20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Malgun Gothic"/>
                          <a:cs typeface="Times New Roman"/>
                        </a:rPr>
                        <a:t>0.02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33400" y="5867400"/>
            <a:ext cx="8153400" cy="861774"/>
          </a:xfrm>
          <a:prstGeom prst="rect">
            <a:avLst/>
          </a:prstGeom>
          <a:noFill/>
        </p:spPr>
        <p:txBody>
          <a:bodyPr wrap="square" rtlCol="0">
            <a:spAutoFit/>
          </a:bodyPr>
          <a:lstStyle/>
          <a:p>
            <a:r>
              <a:rPr lang="en-US" sz="1000" b="1" dirty="0" smtClean="0"/>
              <a:t>Crime Stats from:</a:t>
            </a:r>
            <a:r>
              <a:rPr lang="en-US" sz="1000" dirty="0" smtClean="0"/>
              <a:t>  </a:t>
            </a:r>
            <a:r>
              <a:rPr lang="en-US" sz="1000" u="sng" dirty="0" smtClean="0">
                <a:hlinkClick r:id="rId2"/>
              </a:rPr>
              <a:t>www.fbi.gov/about-us/cjis/ucr/crime-in-the-u.s/2010/crime-in-the-u.s.-2010</a:t>
            </a:r>
            <a:endParaRPr lang="en-US" sz="1000" dirty="0" smtClean="0"/>
          </a:p>
          <a:p>
            <a:r>
              <a:rPr lang="en-US" sz="1000" b="1" dirty="0" smtClean="0"/>
              <a:t>Part 1:	</a:t>
            </a:r>
            <a:r>
              <a:rPr lang="en-US" sz="1000" dirty="0" smtClean="0"/>
              <a:t>Defined by FBI UCR as Murder/ Non-Negligent Homicide, Forcible Rape, Robbery</a:t>
            </a:r>
          </a:p>
          <a:p>
            <a:r>
              <a:rPr lang="en-US" sz="1000" dirty="0" smtClean="0"/>
              <a:t>	Aggravated Assault, Burglary, Larceny-Theft, Motor Vehicle Theft or Arson</a:t>
            </a:r>
          </a:p>
          <a:p>
            <a:r>
              <a:rPr lang="en-US" sz="1000" b="1" dirty="0" smtClean="0"/>
              <a:t>Violent:	</a:t>
            </a:r>
            <a:r>
              <a:rPr lang="en-US" sz="1000" dirty="0" smtClean="0"/>
              <a:t>Defined by FBI UCR as Murder/ Non-Negligent Homicide, Rape, Robbery or Aggravated Assault</a:t>
            </a:r>
          </a:p>
          <a:p>
            <a:r>
              <a:rPr lang="en-US" sz="1000" b="1" dirty="0" smtClean="0"/>
              <a:t>Property:</a:t>
            </a:r>
            <a:r>
              <a:rPr lang="en-US" sz="1000" dirty="0" smtClean="0"/>
              <a:t>	Defined by FBI UCR as Burglary, Burglary, Larceny, Motor Vehicle Theft or Arson</a:t>
            </a:r>
            <a:endParaRPr lang="en-US" sz="1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87362"/>
          </a:xfrm>
        </p:spPr>
        <p:txBody>
          <a:bodyPr rtlCol="0">
            <a:normAutofit fontScale="90000"/>
          </a:bodyPr>
          <a:lstStyle/>
          <a:p>
            <a:pPr eaLnBrk="1" fontAlgn="auto" hangingPunct="1">
              <a:spcAft>
                <a:spcPts val="0"/>
              </a:spcAft>
              <a:defRPr/>
            </a:pPr>
            <a:r>
              <a:rPr lang="en-US" sz="2800" u="sng" dirty="0" smtClean="0"/>
              <a:t>NOLA Crime Rates Compared  cont.</a:t>
            </a:r>
            <a:endParaRPr lang="en-US" sz="3200" u="sng" dirty="0"/>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CCF739AA-027B-4FD9-AF35-C57762D02858}" type="slidenum">
              <a:rPr lang="en-US" smtClean="0">
                <a:solidFill>
                  <a:schemeClr val="tx1"/>
                </a:solidFill>
              </a:rPr>
              <a:pPr>
                <a:defRPr/>
              </a:pPr>
              <a:t>16</a:t>
            </a:fld>
            <a:endParaRPr lang="en-US" dirty="0">
              <a:solidFill>
                <a:schemeClr val="tx1"/>
              </a:solidFill>
            </a:endParaRPr>
          </a:p>
        </p:txBody>
      </p:sp>
      <p:sp>
        <p:nvSpPr>
          <p:cNvPr id="6" name="TextBox 5"/>
          <p:cNvSpPr txBox="1"/>
          <p:nvPr/>
        </p:nvSpPr>
        <p:spPr>
          <a:xfrm>
            <a:off x="304800" y="5257800"/>
            <a:ext cx="6858000" cy="784830"/>
          </a:xfrm>
          <a:prstGeom prst="rect">
            <a:avLst/>
          </a:prstGeom>
          <a:noFill/>
        </p:spPr>
        <p:txBody>
          <a:bodyPr wrap="square" rtlCol="0">
            <a:spAutoFit/>
          </a:bodyPr>
          <a:lstStyle/>
          <a:p>
            <a:pPr marL="228600" lvl="0" indent="-228600">
              <a:buFont typeface="+mj-lt"/>
              <a:buAutoNum type="alphaLcParenR"/>
            </a:pPr>
            <a:r>
              <a:rPr lang="en-US" sz="900" dirty="0" smtClean="0"/>
              <a:t>Chicago’s figures for forcible rape and violent crime (of which is a part) are not published.</a:t>
            </a:r>
          </a:p>
          <a:p>
            <a:pPr marL="228600" lvl="0" indent="-228600">
              <a:buFont typeface="+mj-lt"/>
              <a:buAutoNum type="alphaLcParenR"/>
            </a:pPr>
            <a:r>
              <a:rPr lang="en-US" sz="900" dirty="0" smtClean="0"/>
              <a:t>Population 2010 US Census Nashville /Davidson metropolitan government (balance)</a:t>
            </a:r>
          </a:p>
          <a:p>
            <a:pPr marL="228600" lvl="0" indent="-228600">
              <a:buFont typeface="+mj-lt"/>
              <a:buAutoNum type="alphaLcParenR"/>
            </a:pPr>
            <a:r>
              <a:rPr lang="en-US" sz="900" dirty="0" smtClean="0"/>
              <a:t>Population 2010 US Census for Jefferson Parish minus Kenner, Gretna, Harahan, &amp; Westwego</a:t>
            </a:r>
          </a:p>
          <a:p>
            <a:pPr marL="228600" lvl="0" indent="-228600">
              <a:buFont typeface="+mj-lt"/>
              <a:buAutoNum type="alphaLcParenR"/>
            </a:pPr>
            <a:r>
              <a:rPr lang="en-US" sz="900" dirty="0" smtClean="0"/>
              <a:t>Population for Gretna, Harahan, Kenner, Westwego from Louisiana.gov/Explore/Demographics_and_Geography/ </a:t>
            </a:r>
          </a:p>
          <a:p>
            <a:pPr marL="228600" lvl="0" indent="-228600">
              <a:buFont typeface="+mj-lt"/>
              <a:buAutoNum type="alphaLcParenR"/>
            </a:pPr>
            <a:r>
              <a:rPr lang="en-US" sz="900" dirty="0" smtClean="0"/>
              <a:t>Crime stats are total of Jefferson Parish </a:t>
            </a:r>
            <a:r>
              <a:rPr lang="en-US" sz="900" dirty="0" smtClean="0"/>
              <a:t>including , Gretna</a:t>
            </a:r>
            <a:r>
              <a:rPr lang="en-US" sz="900" dirty="0" smtClean="0"/>
              <a:t>, Harahan, Kenner and Westwego</a:t>
            </a:r>
            <a:endParaRPr lang="en-US" sz="900" dirty="0"/>
          </a:p>
        </p:txBody>
      </p:sp>
      <p:sp>
        <p:nvSpPr>
          <p:cNvPr id="7" name="TextBox 6"/>
          <p:cNvSpPr txBox="1"/>
          <p:nvPr/>
        </p:nvSpPr>
        <p:spPr>
          <a:xfrm>
            <a:off x="457200" y="6019800"/>
            <a:ext cx="6172200" cy="784830"/>
          </a:xfrm>
          <a:prstGeom prst="rect">
            <a:avLst/>
          </a:prstGeom>
          <a:noFill/>
        </p:spPr>
        <p:txBody>
          <a:bodyPr wrap="square" rtlCol="0">
            <a:spAutoFit/>
          </a:bodyPr>
          <a:lstStyle/>
          <a:p>
            <a:r>
              <a:rPr lang="en-US" sz="900" b="1" dirty="0" smtClean="0">
                <a:latin typeface="+mn-lt"/>
              </a:rPr>
              <a:t>Crime Stats from:</a:t>
            </a:r>
            <a:r>
              <a:rPr lang="en-US" sz="900" dirty="0" smtClean="0">
                <a:latin typeface="+mn-lt"/>
              </a:rPr>
              <a:t>  </a:t>
            </a:r>
            <a:r>
              <a:rPr lang="en-US" sz="900" u="sng" dirty="0" smtClean="0">
                <a:latin typeface="+mn-lt"/>
                <a:hlinkClick r:id="rId2"/>
              </a:rPr>
              <a:t>www.fbi.gov/about-us/cjis/ucr/crime-in-the-u.s/2010/crime-in-the-u.s.-2010</a:t>
            </a:r>
            <a:endParaRPr lang="en-US" sz="900" dirty="0" smtClean="0">
              <a:latin typeface="+mn-lt"/>
            </a:endParaRPr>
          </a:p>
          <a:p>
            <a:r>
              <a:rPr lang="en-US" sz="900" b="1" dirty="0" smtClean="0">
                <a:latin typeface="+mn-lt"/>
              </a:rPr>
              <a:t>Part 1:	</a:t>
            </a:r>
            <a:r>
              <a:rPr lang="en-US" sz="900" dirty="0" smtClean="0">
                <a:latin typeface="+mn-lt"/>
              </a:rPr>
              <a:t>Defined by FBI UCR as Murder/ Non-Negligent Homicide, Forcible Rape, Robbery</a:t>
            </a:r>
          </a:p>
          <a:p>
            <a:r>
              <a:rPr lang="en-US" sz="900" dirty="0" smtClean="0">
                <a:latin typeface="+mn-lt"/>
              </a:rPr>
              <a:t>	Aggravated Assault, Burglary, Larceny-Theft, Motor Vehicle Theft or Arson</a:t>
            </a:r>
          </a:p>
          <a:p>
            <a:r>
              <a:rPr lang="en-US" sz="900" b="1" dirty="0" smtClean="0">
                <a:latin typeface="+mn-lt"/>
              </a:rPr>
              <a:t>Violent:	</a:t>
            </a:r>
            <a:r>
              <a:rPr lang="en-US" sz="900" dirty="0" smtClean="0">
                <a:latin typeface="+mn-lt"/>
              </a:rPr>
              <a:t>Defined by FBI UCR as Murder/ Non-Negligent Homicide, Rape, Robbery or Aggravated Assault</a:t>
            </a:r>
          </a:p>
          <a:p>
            <a:r>
              <a:rPr lang="en-US" sz="900" b="1" dirty="0" smtClean="0">
                <a:latin typeface="+mn-lt"/>
              </a:rPr>
              <a:t>Property:</a:t>
            </a:r>
            <a:r>
              <a:rPr lang="en-US" sz="900" dirty="0" smtClean="0">
                <a:latin typeface="+mn-lt"/>
              </a:rPr>
              <a:t>	Defined by FBI UCR as Burglary, Burglary, Larceny, Motor Vehicle Theft or Arson</a:t>
            </a:r>
            <a:endParaRPr lang="en-US" sz="900" dirty="0">
              <a:latin typeface="+mn-lt"/>
            </a:endParaRPr>
          </a:p>
        </p:txBody>
      </p:sp>
      <p:graphicFrame>
        <p:nvGraphicFramePr>
          <p:cNvPr id="8" name="Table 7"/>
          <p:cNvGraphicFramePr>
            <a:graphicFrameLocks noGrp="1"/>
          </p:cNvGraphicFramePr>
          <p:nvPr>
            <p:extLst>
              <p:ext uri="{D42A27DB-BD31-4B8C-83A1-F6EECF244321}">
                <p14:modId xmlns="" xmlns:p14="http://schemas.microsoft.com/office/powerpoint/2010/main" val="4011381968"/>
              </p:ext>
            </p:extLst>
          </p:nvPr>
        </p:nvGraphicFramePr>
        <p:xfrm>
          <a:off x="533400" y="533400"/>
          <a:ext cx="8001001" cy="4626864"/>
        </p:xfrm>
        <a:graphic>
          <a:graphicData uri="http://schemas.openxmlformats.org/drawingml/2006/table">
            <a:tbl>
              <a:tblPr/>
              <a:tblGrid>
                <a:gridCol w="2306300"/>
                <a:gridCol w="983730"/>
                <a:gridCol w="218606"/>
                <a:gridCol w="929078"/>
                <a:gridCol w="218606"/>
                <a:gridCol w="983730"/>
                <a:gridCol w="218606"/>
                <a:gridCol w="983730"/>
                <a:gridCol w="218606"/>
                <a:gridCol w="940009"/>
              </a:tblGrid>
              <a:tr h="166557">
                <a:tc>
                  <a:txBody>
                    <a:bodyPr/>
                    <a:lstStyle/>
                    <a:p>
                      <a:pPr marL="0" marR="0" algn="l">
                        <a:lnSpc>
                          <a:spcPct val="115000"/>
                        </a:lnSpc>
                        <a:spcBef>
                          <a:spcPts val="0"/>
                        </a:spcBef>
                        <a:spcAft>
                          <a:spcPts val="0"/>
                        </a:spcAft>
                      </a:pPr>
                      <a:endParaRPr lang="en-US" sz="12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Sorted By:</a:t>
                      </a:r>
                    </a:p>
                  </a:txBody>
                  <a:tcPr marL="49967" marR="49967" marT="0" marB="0" anchor="ctr">
                    <a:lnL>
                      <a:noFill/>
                    </a:lnL>
                    <a:lnR>
                      <a:noFill/>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2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r>
              <a:tr h="526044">
                <a:tc>
                  <a:txBody>
                    <a:bodyPr/>
                    <a:lstStyle/>
                    <a:p>
                      <a:pPr marL="0" marR="0" algn="ctr">
                        <a:lnSpc>
                          <a:spcPct val="115000"/>
                        </a:lnSpc>
                        <a:spcBef>
                          <a:spcPts val="0"/>
                        </a:spcBef>
                        <a:spcAft>
                          <a:spcPts val="0"/>
                        </a:spcAft>
                      </a:pPr>
                      <a:r>
                        <a:rPr lang="en-US" sz="1200" b="1">
                          <a:latin typeface="Calibri"/>
                          <a:ea typeface="Malgun Gothic"/>
                          <a:cs typeface="Times New Roman"/>
                        </a:rPr>
                        <a:t>City</a:t>
                      </a: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Calibri"/>
                          <a:ea typeface="Malgun Gothic"/>
                          <a:cs typeface="Times New Roman"/>
                        </a:rPr>
                        <a:t>2010 U.S.</a:t>
                      </a:r>
                      <a:endParaRPr lang="en-US" sz="1200">
                        <a:latin typeface="Calibri"/>
                        <a:ea typeface="Malgun Gothic"/>
                        <a:cs typeface="Times New Roman"/>
                      </a:endParaRPr>
                    </a:p>
                    <a:p>
                      <a:pPr marL="0" marR="0" algn="ctr">
                        <a:lnSpc>
                          <a:spcPct val="115000"/>
                        </a:lnSpc>
                        <a:spcBef>
                          <a:spcPts val="0"/>
                        </a:spcBef>
                        <a:spcAft>
                          <a:spcPts val="0"/>
                        </a:spcAft>
                      </a:pPr>
                      <a:r>
                        <a:rPr lang="en-US" sz="1200" b="1">
                          <a:latin typeface="Calibri"/>
                          <a:ea typeface="Malgun Gothic"/>
                          <a:cs typeface="Times New Roman"/>
                        </a:rPr>
                        <a:t>Census</a:t>
                      </a: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Calibri"/>
                          <a:ea typeface="Malgun Gothic"/>
                          <a:cs typeface="Times New Roman"/>
                        </a:rPr>
                        <a:t>Part 1  Crime</a:t>
                      </a:r>
                      <a:endParaRPr lang="en-US" sz="1200">
                        <a:latin typeface="Calibri"/>
                        <a:ea typeface="Malgun Gothic"/>
                        <a:cs typeface="Times New Roman"/>
                      </a:endParaRPr>
                    </a:p>
                    <a:p>
                      <a:pPr marL="0" marR="0" algn="ctr">
                        <a:lnSpc>
                          <a:spcPct val="115000"/>
                        </a:lnSpc>
                        <a:spcBef>
                          <a:spcPts val="0"/>
                        </a:spcBef>
                        <a:spcAft>
                          <a:spcPts val="0"/>
                        </a:spcAft>
                      </a:pPr>
                      <a:r>
                        <a:rPr lang="en-US" sz="1200" b="1">
                          <a:latin typeface="Calibri"/>
                          <a:ea typeface="Malgun Gothic"/>
                          <a:cs typeface="Times New Roman"/>
                        </a:rPr>
                        <a:t>Per/1000</a:t>
                      </a: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Calibri"/>
                          <a:ea typeface="Malgun Gothic"/>
                          <a:cs typeface="Times New Roman"/>
                        </a:rPr>
                        <a:t>Violent Crime</a:t>
                      </a:r>
                      <a:endParaRPr lang="en-US" sz="1200">
                        <a:latin typeface="Calibri"/>
                        <a:ea typeface="Malgun Gothic"/>
                        <a:cs typeface="Times New Roman"/>
                      </a:endParaRPr>
                    </a:p>
                    <a:p>
                      <a:pPr marL="0" marR="0" algn="ctr">
                        <a:lnSpc>
                          <a:spcPct val="115000"/>
                        </a:lnSpc>
                        <a:spcBef>
                          <a:spcPts val="0"/>
                        </a:spcBef>
                        <a:spcAft>
                          <a:spcPts val="0"/>
                        </a:spcAft>
                      </a:pPr>
                      <a:r>
                        <a:rPr lang="en-US" sz="1200" b="1">
                          <a:latin typeface="Calibri"/>
                          <a:ea typeface="Malgun Gothic"/>
                          <a:cs typeface="Times New Roman"/>
                        </a:rPr>
                        <a:t>per/1000</a:t>
                      </a: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Calibri"/>
                          <a:ea typeface="Malgun Gothic"/>
                          <a:cs typeface="Times New Roman"/>
                        </a:rPr>
                        <a:t>Property Crime</a:t>
                      </a:r>
                      <a:endParaRPr lang="en-US" sz="1200">
                        <a:latin typeface="Calibri"/>
                        <a:ea typeface="Malgun Gothic"/>
                        <a:cs typeface="Times New Roman"/>
                      </a:endParaRPr>
                    </a:p>
                    <a:p>
                      <a:pPr marL="0" marR="0" algn="ctr">
                        <a:lnSpc>
                          <a:spcPct val="115000"/>
                        </a:lnSpc>
                        <a:spcBef>
                          <a:spcPts val="0"/>
                        </a:spcBef>
                        <a:spcAft>
                          <a:spcPts val="0"/>
                        </a:spcAft>
                      </a:pPr>
                      <a:r>
                        <a:rPr lang="en-US" sz="1200" b="1">
                          <a:latin typeface="Calibri"/>
                          <a:ea typeface="Malgun Gothic"/>
                          <a:cs typeface="Times New Roman"/>
                        </a:rPr>
                        <a:t>Per/1000</a:t>
                      </a: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Calibri"/>
                          <a:ea typeface="Malgun Gothic"/>
                          <a:cs typeface="Times New Roman"/>
                        </a:rPr>
                        <a:t>Murder</a:t>
                      </a:r>
                      <a:endParaRPr lang="en-US" sz="1200">
                        <a:latin typeface="Calibri"/>
                        <a:ea typeface="Malgun Gothic"/>
                        <a:cs typeface="Times New Roman"/>
                      </a:endParaRPr>
                    </a:p>
                    <a:p>
                      <a:pPr marL="0" marR="0" algn="ctr">
                        <a:lnSpc>
                          <a:spcPct val="115000"/>
                        </a:lnSpc>
                        <a:spcBef>
                          <a:spcPts val="0"/>
                        </a:spcBef>
                        <a:spcAft>
                          <a:spcPts val="0"/>
                        </a:spcAft>
                      </a:pPr>
                      <a:r>
                        <a:rPr lang="en-US" sz="1200" b="1">
                          <a:latin typeface="Calibri"/>
                          <a:ea typeface="Malgun Gothic"/>
                          <a:cs typeface="Times New Roman"/>
                        </a:rPr>
                        <a:t>Per/1000</a:t>
                      </a:r>
                      <a:endParaRPr lang="en-US" sz="1200">
                        <a:latin typeface="Calibri"/>
                        <a:ea typeface="Malgun Gothic"/>
                        <a:cs typeface="Times New Roman"/>
                      </a:endParaRPr>
                    </a:p>
                  </a:txBody>
                  <a:tcPr marL="49967" marR="49967"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Atlanta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420,003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87.02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13.69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73.33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Orlando</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238,300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76.12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10.80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65.32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Houston</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2,099,451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65.64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10.71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54.93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Nashville </a:t>
                      </a:r>
                      <a:r>
                        <a:rPr lang="en-US" sz="1200" b="1" dirty="0" smtClean="0">
                          <a:latin typeface="Calibri"/>
                          <a:ea typeface="Malgun Gothic"/>
                          <a:cs typeface="Times New Roman"/>
                        </a:rPr>
                        <a:t>(b)</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601,222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62.39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11.63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50.76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Dallas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1,197,816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61.18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53.53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Seattle</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608,660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60.30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5.77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54.52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DC</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601,723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57.51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12.41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45.10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San Francisco</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805,205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47.33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40.19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Chicago </a:t>
                      </a:r>
                      <a:r>
                        <a:rPr lang="en-US" sz="1200" b="1" dirty="0" smtClean="0">
                          <a:latin typeface="Calibri"/>
                          <a:ea typeface="Malgun Gothic"/>
                          <a:cs typeface="Times New Roman"/>
                        </a:rPr>
                        <a:t>(a)</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2,695,598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44.53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N/A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44.53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Jefferson Parish (un-</a:t>
                      </a:r>
                      <a:r>
                        <a:rPr lang="en-US" sz="1200" b="1" dirty="0" err="1">
                          <a:latin typeface="Calibri"/>
                          <a:ea typeface="Malgun Gothic"/>
                          <a:cs typeface="Times New Roman"/>
                        </a:rPr>
                        <a:t>incorp</a:t>
                      </a:r>
                      <a:r>
                        <a:rPr lang="en-US" sz="1200" b="1" dirty="0">
                          <a:latin typeface="Calibri"/>
                          <a:ea typeface="Malgun Gothic"/>
                          <a:cs typeface="Times New Roman"/>
                        </a:rPr>
                        <a:t>) </a:t>
                      </a:r>
                      <a:r>
                        <a:rPr lang="en-US" sz="1200" b="1" dirty="0" smtClean="0">
                          <a:latin typeface="Calibri"/>
                          <a:ea typeface="Malgun Gothic"/>
                          <a:cs typeface="Times New Roman"/>
                        </a:rPr>
                        <a:t>(c)</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330,303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44.36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5.66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38.70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New Orleans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343,829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44.32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7.54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36.78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0.51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Boston</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617,594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42.82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9.42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33.40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Jefferson Parish </a:t>
                      </a:r>
                      <a:r>
                        <a:rPr lang="en-US" sz="1200" b="1" dirty="0" smtClean="0">
                          <a:latin typeface="Calibri"/>
                          <a:ea typeface="Malgun Gothic"/>
                          <a:cs typeface="Times New Roman"/>
                        </a:rPr>
                        <a:t>(e)</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432,552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42.30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37.22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Denver</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600,158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39.93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5.48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34.44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Kenner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mn-lt"/>
                          <a:ea typeface="Malgun Gothic"/>
                          <a:cs typeface="Times New Roman"/>
                        </a:rPr>
                        <a:t>66,702</a:t>
                      </a:r>
                      <a:endParaRPr lang="en-US" sz="1200" dirty="0">
                        <a:latin typeface="+mn-lt"/>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38.39</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3.13</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35.26</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0.12</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Gretna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17,736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41.33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36.31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Westwego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8,534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24.72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1.76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22.97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Harahan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9,277</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14.88</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1.51</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13.37</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0.00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87362"/>
          </a:xfrm>
        </p:spPr>
        <p:txBody>
          <a:bodyPr rtlCol="0">
            <a:normAutofit fontScale="90000"/>
          </a:bodyPr>
          <a:lstStyle/>
          <a:p>
            <a:pPr eaLnBrk="1" fontAlgn="auto" hangingPunct="1">
              <a:spcAft>
                <a:spcPts val="0"/>
              </a:spcAft>
              <a:defRPr/>
            </a:pPr>
            <a:r>
              <a:rPr lang="en-US" sz="3200" u="sng" dirty="0" smtClean="0"/>
              <a:t>NOLA Crime Rates Compared cont.</a:t>
            </a:r>
            <a:endParaRPr lang="en-US" sz="3600" u="sng" dirty="0"/>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D5E39E7D-F0D7-4EB7-8ECB-45E4C2A17CAF}" type="slidenum">
              <a:rPr lang="en-US" smtClean="0">
                <a:solidFill>
                  <a:schemeClr val="tx1"/>
                </a:solidFill>
              </a:rPr>
              <a:pPr>
                <a:defRPr/>
              </a:pPr>
              <a:t>17</a:t>
            </a:fld>
            <a:endParaRPr lang="en-US" dirty="0">
              <a:solidFill>
                <a:schemeClr val="tx1"/>
              </a:solidFill>
            </a:endParaRPr>
          </a:p>
        </p:txBody>
      </p:sp>
      <p:graphicFrame>
        <p:nvGraphicFramePr>
          <p:cNvPr id="9" name="Table 8"/>
          <p:cNvGraphicFramePr>
            <a:graphicFrameLocks noGrp="1"/>
          </p:cNvGraphicFramePr>
          <p:nvPr>
            <p:extLst>
              <p:ext uri="{D42A27DB-BD31-4B8C-83A1-F6EECF244321}">
                <p14:modId xmlns="" xmlns:p14="http://schemas.microsoft.com/office/powerpoint/2010/main" val="2760494013"/>
              </p:ext>
            </p:extLst>
          </p:nvPr>
        </p:nvGraphicFramePr>
        <p:xfrm>
          <a:off x="457200" y="685800"/>
          <a:ext cx="8229599" cy="4609338"/>
        </p:xfrm>
        <a:graphic>
          <a:graphicData uri="http://schemas.openxmlformats.org/drawingml/2006/table">
            <a:tbl>
              <a:tblPr/>
              <a:tblGrid>
                <a:gridCol w="2372194"/>
                <a:gridCol w="1011836"/>
                <a:gridCol w="224852"/>
                <a:gridCol w="955623"/>
                <a:gridCol w="224852"/>
                <a:gridCol w="1011836"/>
                <a:gridCol w="224852"/>
                <a:gridCol w="1011836"/>
                <a:gridCol w="224852"/>
                <a:gridCol w="966866"/>
              </a:tblGrid>
              <a:tr h="166557">
                <a:tc>
                  <a:txBody>
                    <a:bodyPr/>
                    <a:lstStyle/>
                    <a:p>
                      <a:pPr marL="0" marR="0" algn="l">
                        <a:lnSpc>
                          <a:spcPct val="115000"/>
                        </a:lnSpc>
                        <a:spcBef>
                          <a:spcPts val="0"/>
                        </a:spcBef>
                        <a:spcAft>
                          <a:spcPts val="0"/>
                        </a:spcAft>
                      </a:pPr>
                      <a:endParaRPr lang="en-US" sz="1100" dirty="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latin typeface="Calibri"/>
                        <a:ea typeface="Malgun Gothic"/>
                        <a:cs typeface="Times New Roman"/>
                      </a:endParaRPr>
                    </a:p>
                  </a:txBody>
                  <a:tcPr marL="49967" marR="49967"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latin typeface="Calibri"/>
                          <a:ea typeface="Malgun Gothic"/>
                          <a:cs typeface="Times New Roman"/>
                        </a:rPr>
                        <a:t>Sorted By:</a:t>
                      </a:r>
                    </a:p>
                  </a:txBody>
                  <a:tcPr marL="49967" marR="49967" marT="0" marB="0">
                    <a:lnL>
                      <a:noFill/>
                    </a:lnL>
                    <a:lnR>
                      <a:noFill/>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Malgun Gothic"/>
                        <a:cs typeface="Times New Roman"/>
                      </a:endParaRPr>
                    </a:p>
                  </a:txBody>
                  <a:tcPr marL="49967" marR="49967" marT="0" marB="0">
                    <a:lnL>
                      <a:noFill/>
                    </a:lnL>
                    <a:lnR>
                      <a:noFill/>
                    </a:lnR>
                    <a:lnT>
                      <a:noFill/>
                    </a:lnT>
                    <a:lnB w="19050" cap="flat" cmpd="sng" algn="ctr">
                      <a:solidFill>
                        <a:srgbClr val="000000"/>
                      </a:solidFill>
                      <a:prstDash val="solid"/>
                      <a:round/>
                      <a:headEnd type="none" w="med" len="med"/>
                      <a:tailEnd type="none" w="med" len="med"/>
                    </a:lnB>
                  </a:tcPr>
                </a:tc>
              </a:tr>
              <a:tr h="526044">
                <a:tc>
                  <a:txBody>
                    <a:bodyPr/>
                    <a:lstStyle/>
                    <a:p>
                      <a:pPr marL="0" marR="0" algn="ctr">
                        <a:lnSpc>
                          <a:spcPct val="115000"/>
                        </a:lnSpc>
                        <a:spcBef>
                          <a:spcPts val="0"/>
                        </a:spcBef>
                        <a:spcAft>
                          <a:spcPts val="0"/>
                        </a:spcAft>
                      </a:pPr>
                      <a:r>
                        <a:rPr lang="en-US" sz="1200" b="1" dirty="0">
                          <a:latin typeface="Calibri"/>
                          <a:ea typeface="Malgun Gothic"/>
                          <a:cs typeface="Times New Roman"/>
                        </a:rPr>
                        <a:t>City</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Calibri"/>
                          <a:ea typeface="Malgun Gothic"/>
                          <a:cs typeface="Times New Roman"/>
                        </a:rPr>
                        <a:t>2010 U.S.</a:t>
                      </a:r>
                      <a:endParaRPr lang="en-US" sz="1200" dirty="0">
                        <a:latin typeface="Calibri"/>
                        <a:ea typeface="Malgun Gothic"/>
                        <a:cs typeface="Times New Roman"/>
                      </a:endParaRPr>
                    </a:p>
                    <a:p>
                      <a:pPr marL="0" marR="0" algn="ctr">
                        <a:lnSpc>
                          <a:spcPct val="115000"/>
                        </a:lnSpc>
                        <a:spcBef>
                          <a:spcPts val="0"/>
                        </a:spcBef>
                        <a:spcAft>
                          <a:spcPts val="0"/>
                        </a:spcAft>
                      </a:pPr>
                      <a:r>
                        <a:rPr lang="en-US" sz="1200" b="1" dirty="0">
                          <a:latin typeface="Calibri"/>
                          <a:ea typeface="Malgun Gothic"/>
                          <a:cs typeface="Times New Roman"/>
                        </a:rPr>
                        <a:t>Census</a:t>
                      </a: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Calibri"/>
                          <a:ea typeface="Malgun Gothic"/>
                          <a:cs typeface="Times New Roman"/>
                        </a:rPr>
                        <a:t>Part 1  Crime</a:t>
                      </a:r>
                      <a:endParaRPr lang="en-US" sz="1200" dirty="0">
                        <a:latin typeface="Calibri"/>
                        <a:ea typeface="Malgun Gothic"/>
                        <a:cs typeface="Times New Roman"/>
                      </a:endParaRPr>
                    </a:p>
                    <a:p>
                      <a:pPr marL="0" marR="0" algn="ctr">
                        <a:lnSpc>
                          <a:spcPct val="115000"/>
                        </a:lnSpc>
                        <a:spcBef>
                          <a:spcPts val="0"/>
                        </a:spcBef>
                        <a:spcAft>
                          <a:spcPts val="0"/>
                        </a:spcAft>
                      </a:pPr>
                      <a:r>
                        <a:rPr lang="en-US" sz="1200" b="1" dirty="0">
                          <a:latin typeface="Calibri"/>
                          <a:ea typeface="Malgun Gothic"/>
                          <a:cs typeface="Times New Roman"/>
                        </a:rPr>
                        <a:t>Per/1000</a:t>
                      </a: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Calibri"/>
                          <a:ea typeface="Malgun Gothic"/>
                          <a:cs typeface="Times New Roman"/>
                        </a:rPr>
                        <a:t>Violent Crime</a:t>
                      </a:r>
                      <a:endParaRPr lang="en-US" sz="1200" dirty="0">
                        <a:latin typeface="Calibri"/>
                        <a:ea typeface="Malgun Gothic"/>
                        <a:cs typeface="Times New Roman"/>
                      </a:endParaRPr>
                    </a:p>
                    <a:p>
                      <a:pPr marL="0" marR="0" algn="ctr">
                        <a:lnSpc>
                          <a:spcPct val="115000"/>
                        </a:lnSpc>
                        <a:spcBef>
                          <a:spcPts val="0"/>
                        </a:spcBef>
                        <a:spcAft>
                          <a:spcPts val="0"/>
                        </a:spcAft>
                      </a:pPr>
                      <a:r>
                        <a:rPr lang="en-US" sz="1200" b="1" dirty="0">
                          <a:latin typeface="Calibri"/>
                          <a:ea typeface="Malgun Gothic"/>
                          <a:cs typeface="Times New Roman"/>
                        </a:rPr>
                        <a:t>per/1000</a:t>
                      </a: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Calibri"/>
                          <a:ea typeface="Malgun Gothic"/>
                          <a:cs typeface="Times New Roman"/>
                        </a:rPr>
                        <a:t>Property Crime</a:t>
                      </a:r>
                      <a:endParaRPr lang="en-US" sz="1200" dirty="0">
                        <a:latin typeface="Calibri"/>
                        <a:ea typeface="Malgun Gothic"/>
                        <a:cs typeface="Times New Roman"/>
                      </a:endParaRPr>
                    </a:p>
                    <a:p>
                      <a:pPr marL="0" marR="0" algn="ctr">
                        <a:lnSpc>
                          <a:spcPct val="115000"/>
                        </a:lnSpc>
                        <a:spcBef>
                          <a:spcPts val="0"/>
                        </a:spcBef>
                        <a:spcAft>
                          <a:spcPts val="0"/>
                        </a:spcAft>
                      </a:pPr>
                      <a:r>
                        <a:rPr lang="en-US" sz="1200" b="1" dirty="0">
                          <a:latin typeface="Calibri"/>
                          <a:ea typeface="Malgun Gothic"/>
                          <a:cs typeface="Times New Roman"/>
                        </a:rPr>
                        <a:t>Per/1000</a:t>
                      </a: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Calibri"/>
                          <a:ea typeface="Malgun Gothic"/>
                          <a:cs typeface="Times New Roman"/>
                        </a:rPr>
                        <a:t>Murder</a:t>
                      </a:r>
                      <a:endParaRPr lang="en-US" sz="1200" dirty="0">
                        <a:latin typeface="Calibri"/>
                        <a:ea typeface="Malgun Gothic"/>
                        <a:cs typeface="Times New Roman"/>
                      </a:endParaRPr>
                    </a:p>
                    <a:p>
                      <a:pPr marL="0" marR="0" algn="ctr">
                        <a:lnSpc>
                          <a:spcPct val="115000"/>
                        </a:lnSpc>
                        <a:spcBef>
                          <a:spcPts val="0"/>
                        </a:spcBef>
                        <a:spcAft>
                          <a:spcPts val="0"/>
                        </a:spcAft>
                      </a:pPr>
                      <a:r>
                        <a:rPr lang="en-US" sz="1200" b="1" dirty="0">
                          <a:latin typeface="Calibri"/>
                          <a:ea typeface="Malgun Gothic"/>
                          <a:cs typeface="Times New Roman"/>
                        </a:rPr>
                        <a:t>Per/1000</a:t>
                      </a:r>
                      <a:endParaRPr lang="en-US" sz="1200" dirty="0">
                        <a:latin typeface="Calibri"/>
                        <a:ea typeface="Malgun Gothic"/>
                        <a:cs typeface="Times New Roman"/>
                      </a:endParaRPr>
                    </a:p>
                  </a:txBody>
                  <a:tcPr marL="49967" marR="49967"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Atlanta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420,003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87.02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13.69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73.33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DC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601,723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57.51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12.41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45.10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Nashville  </a:t>
                      </a:r>
                      <a:r>
                        <a:rPr lang="en-US" sz="1200" b="1" dirty="0" smtClean="0">
                          <a:latin typeface="Calibri"/>
                          <a:ea typeface="Malgun Gothic"/>
                          <a:cs typeface="Times New Roman"/>
                        </a:rPr>
                        <a:t>(b)</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601,222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62.39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11.63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50.76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Orlando</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238,300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76.12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10.80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65.32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Houston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2,099,451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65.64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10.71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54.93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Boston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617,594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42.82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9.42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33.40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Dallas</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1,197,816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61.18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7.65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53.53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New Orleans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343,829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44.32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dirty="0">
                          <a:latin typeface="Calibri"/>
                          <a:ea typeface="Malgun Gothic"/>
                          <a:cs typeface="Times New Roman"/>
                        </a:rPr>
                        <a:t>7.54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36.78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marL="0" marR="0" algn="ctr">
                        <a:lnSpc>
                          <a:spcPct val="115000"/>
                        </a:lnSpc>
                        <a:spcBef>
                          <a:spcPts val="0"/>
                        </a:spcBef>
                        <a:spcAft>
                          <a:spcPts val="0"/>
                        </a:spcAft>
                      </a:pPr>
                      <a:r>
                        <a:rPr lang="en-US" sz="1200">
                          <a:latin typeface="Calibri"/>
                          <a:ea typeface="Malgun Gothic"/>
                          <a:cs typeface="Times New Roman"/>
                        </a:rPr>
                        <a:t>0.51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00"/>
                    </a:solidFill>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San Francisco </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805,205</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47.33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7.14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40.19</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Seattle</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608,660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60.30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5.77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54.52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Jefferson Parish (un-</a:t>
                      </a:r>
                      <a:r>
                        <a:rPr lang="en-US" sz="1200" b="1" dirty="0" err="1">
                          <a:latin typeface="Calibri"/>
                          <a:ea typeface="Malgun Gothic"/>
                          <a:cs typeface="Times New Roman"/>
                        </a:rPr>
                        <a:t>incorp</a:t>
                      </a:r>
                      <a:r>
                        <a:rPr lang="en-US" sz="1200" b="1" dirty="0">
                          <a:latin typeface="Calibri"/>
                          <a:ea typeface="Malgun Gothic"/>
                          <a:cs typeface="Times New Roman"/>
                        </a:rPr>
                        <a:t>) </a:t>
                      </a:r>
                      <a:r>
                        <a:rPr lang="en-US" sz="1200" b="1" dirty="0" smtClean="0">
                          <a:latin typeface="Calibri"/>
                          <a:ea typeface="Malgun Gothic"/>
                          <a:cs typeface="Times New Roman"/>
                        </a:rPr>
                        <a:t>(c)</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330,303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44.36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5.66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38.70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Denver</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600,158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39.93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5.48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34.44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0.04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Jefferson Parish </a:t>
                      </a:r>
                      <a:r>
                        <a:rPr lang="en-US" sz="1200" b="1" dirty="0" smtClean="0">
                          <a:latin typeface="Calibri"/>
                          <a:ea typeface="Malgun Gothic"/>
                          <a:cs typeface="Times New Roman"/>
                        </a:rPr>
                        <a:t>(e)</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432,552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42.30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37.22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Chicago </a:t>
                      </a:r>
                      <a:r>
                        <a:rPr lang="en-US" sz="1200" b="1" dirty="0" smtClean="0">
                          <a:latin typeface="Calibri"/>
                          <a:ea typeface="Malgun Gothic"/>
                          <a:cs typeface="Times New Roman"/>
                        </a:rPr>
                        <a:t>(a)</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2,695,598</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44.53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N/A</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44.53</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latin typeface="Calibri"/>
                          <a:ea typeface="Malgun Gothic"/>
                          <a:cs typeface="Times New Roman"/>
                        </a:rPr>
                        <a:t>0.16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Kenner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mn-lt"/>
                          <a:ea typeface="Malgun Gothic"/>
                          <a:cs typeface="Times New Roman"/>
                        </a:rPr>
                        <a:t>66,702</a:t>
                      </a:r>
                      <a:endParaRPr lang="en-US" sz="1200" dirty="0">
                        <a:latin typeface="+mn-lt"/>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38.39</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3.13</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35.26</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0.12</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Gretna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17,736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41.33</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5.02</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36.31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0.11</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Westwego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8,534</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24.72</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1.76</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C000"/>
                    </a:solidFill>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a:latin typeface="Calibri"/>
                          <a:ea typeface="Malgun Gothic"/>
                          <a:cs typeface="Times New Roman"/>
                        </a:rPr>
                        <a:t>22.97</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0.00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166002">
                <a:tc>
                  <a:txBody>
                    <a:bodyPr/>
                    <a:lstStyle/>
                    <a:p>
                      <a:pPr marL="0" marR="0" algn="ctr">
                        <a:lnSpc>
                          <a:spcPct val="115000"/>
                        </a:lnSpc>
                        <a:spcBef>
                          <a:spcPts val="0"/>
                        </a:spcBef>
                        <a:spcAft>
                          <a:spcPts val="0"/>
                        </a:spcAft>
                      </a:pPr>
                      <a:r>
                        <a:rPr lang="en-US" sz="1200" b="1" dirty="0">
                          <a:latin typeface="Calibri"/>
                          <a:ea typeface="Malgun Gothic"/>
                          <a:cs typeface="Times New Roman"/>
                        </a:rPr>
                        <a:t>Harahan </a:t>
                      </a:r>
                      <a:r>
                        <a:rPr lang="en-US" sz="1200" b="1" dirty="0" smtClean="0">
                          <a:latin typeface="Calibri"/>
                          <a:ea typeface="Malgun Gothic"/>
                          <a:cs typeface="Times New Roman"/>
                        </a:rPr>
                        <a:t>(d)</a:t>
                      </a:r>
                      <a:endParaRPr lang="en-US" sz="1200" b="1"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9,277</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14.88</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1.51</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smtClean="0">
                          <a:latin typeface="Calibri"/>
                          <a:ea typeface="Malgun Gothic"/>
                          <a:cs typeface="Times New Roman"/>
                        </a:rPr>
                        <a:t>13.37</a:t>
                      </a: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latin typeface="Calibri"/>
                        <a:ea typeface="Malgun Gothic"/>
                        <a:cs typeface="Times New Roman"/>
                      </a:endParaRP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latin typeface="Calibri"/>
                          <a:ea typeface="Malgun Gothic"/>
                          <a:cs typeface="Times New Roman"/>
                        </a:rPr>
                        <a:t>0.00</a:t>
                      </a:r>
                    </a:p>
                  </a:txBody>
                  <a:tcPr marL="49967" marR="4996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304800" y="5257800"/>
            <a:ext cx="6858000" cy="784830"/>
          </a:xfrm>
          <a:prstGeom prst="rect">
            <a:avLst/>
          </a:prstGeom>
          <a:noFill/>
        </p:spPr>
        <p:txBody>
          <a:bodyPr wrap="square" rtlCol="0">
            <a:spAutoFit/>
          </a:bodyPr>
          <a:lstStyle/>
          <a:p>
            <a:pPr marL="228600" lvl="0" indent="-228600">
              <a:buFont typeface="+mj-lt"/>
              <a:buAutoNum type="alphaLcParenR"/>
            </a:pPr>
            <a:r>
              <a:rPr lang="en-US" sz="900" dirty="0" smtClean="0"/>
              <a:t>Chicago’s figures for forcible rape and violent crime (of which is a part) are not published.</a:t>
            </a:r>
          </a:p>
          <a:p>
            <a:pPr marL="228600" lvl="0" indent="-228600">
              <a:buFont typeface="+mj-lt"/>
              <a:buAutoNum type="alphaLcParenR"/>
            </a:pPr>
            <a:r>
              <a:rPr lang="en-US" sz="900" dirty="0" smtClean="0"/>
              <a:t>Population 2010 US Census Nashville /Davidson metropolitan government (balance)</a:t>
            </a:r>
          </a:p>
          <a:p>
            <a:pPr marL="228600" lvl="0" indent="-228600">
              <a:buFont typeface="+mj-lt"/>
              <a:buAutoNum type="alphaLcParenR"/>
            </a:pPr>
            <a:r>
              <a:rPr lang="en-US" sz="900" dirty="0" smtClean="0"/>
              <a:t>Population 2010 US Census for Jefferson Parish minus Kenner, Gretna, Harahan, &amp; Westwego</a:t>
            </a:r>
          </a:p>
          <a:p>
            <a:pPr marL="228600" lvl="0" indent="-228600">
              <a:buFont typeface="+mj-lt"/>
              <a:buAutoNum type="alphaLcParenR"/>
            </a:pPr>
            <a:r>
              <a:rPr lang="en-US" sz="900" dirty="0" smtClean="0"/>
              <a:t>Population for Gretna, Harahan, Kenner, Westwego from Louisiana.gov/Explore/Demographics_and_Geography/ </a:t>
            </a:r>
          </a:p>
          <a:p>
            <a:pPr marL="228600" lvl="0" indent="-228600">
              <a:buFont typeface="+mj-lt"/>
              <a:buAutoNum type="alphaLcParenR"/>
            </a:pPr>
            <a:r>
              <a:rPr lang="en-US" sz="900" dirty="0" smtClean="0"/>
              <a:t>Crime stats are total of Jefferson Parish </a:t>
            </a:r>
            <a:r>
              <a:rPr lang="en-US" sz="900" dirty="0" smtClean="0"/>
              <a:t>including, Gretna</a:t>
            </a:r>
            <a:r>
              <a:rPr lang="en-US" sz="900" dirty="0" smtClean="0"/>
              <a:t>, Harahan, Kenner and Westwego</a:t>
            </a:r>
            <a:endParaRPr lang="en-US" sz="900" dirty="0"/>
          </a:p>
        </p:txBody>
      </p:sp>
      <p:sp>
        <p:nvSpPr>
          <p:cNvPr id="11" name="TextBox 10"/>
          <p:cNvSpPr txBox="1"/>
          <p:nvPr/>
        </p:nvSpPr>
        <p:spPr>
          <a:xfrm>
            <a:off x="457200" y="6019800"/>
            <a:ext cx="6172200" cy="784830"/>
          </a:xfrm>
          <a:prstGeom prst="rect">
            <a:avLst/>
          </a:prstGeom>
          <a:noFill/>
        </p:spPr>
        <p:txBody>
          <a:bodyPr wrap="square" rtlCol="0">
            <a:spAutoFit/>
          </a:bodyPr>
          <a:lstStyle/>
          <a:p>
            <a:r>
              <a:rPr lang="en-US" sz="900" b="1" dirty="0" smtClean="0">
                <a:latin typeface="+mn-lt"/>
              </a:rPr>
              <a:t>Crime Stats from:</a:t>
            </a:r>
            <a:r>
              <a:rPr lang="en-US" sz="900" dirty="0" smtClean="0">
                <a:latin typeface="+mn-lt"/>
              </a:rPr>
              <a:t>  </a:t>
            </a:r>
            <a:r>
              <a:rPr lang="en-US" sz="900" u="sng" dirty="0" smtClean="0">
                <a:latin typeface="+mn-lt"/>
                <a:hlinkClick r:id="rId2"/>
              </a:rPr>
              <a:t>www.fbi.gov/about-us/cjis/ucr/crime-in-the-u.s/2010/crime-in-the-u.s.-2010</a:t>
            </a:r>
            <a:endParaRPr lang="en-US" sz="900" dirty="0" smtClean="0">
              <a:latin typeface="+mn-lt"/>
            </a:endParaRPr>
          </a:p>
          <a:p>
            <a:r>
              <a:rPr lang="en-US" sz="900" b="1" dirty="0" smtClean="0">
                <a:latin typeface="+mn-lt"/>
              </a:rPr>
              <a:t>Part 1:	</a:t>
            </a:r>
            <a:r>
              <a:rPr lang="en-US" sz="900" dirty="0" smtClean="0">
                <a:latin typeface="+mn-lt"/>
              </a:rPr>
              <a:t>Defined by FBI UCR as Murder/ Non-Negligent Homicide, Forcible Rape, Robbery</a:t>
            </a:r>
          </a:p>
          <a:p>
            <a:r>
              <a:rPr lang="en-US" sz="900" dirty="0" smtClean="0">
                <a:latin typeface="+mn-lt"/>
              </a:rPr>
              <a:t>	Aggravated Assault, Burglary, Larceny-Theft, Motor Vehicle Theft or Arson</a:t>
            </a:r>
          </a:p>
          <a:p>
            <a:r>
              <a:rPr lang="en-US" sz="900" b="1" dirty="0" smtClean="0">
                <a:latin typeface="+mn-lt"/>
              </a:rPr>
              <a:t>Violent:	</a:t>
            </a:r>
            <a:r>
              <a:rPr lang="en-US" sz="900" dirty="0" smtClean="0">
                <a:latin typeface="+mn-lt"/>
              </a:rPr>
              <a:t>Defined by FBI UCR as Murder/ Non-Negligent Homicide, Rape, Robbery or Aggravated Assault</a:t>
            </a:r>
          </a:p>
          <a:p>
            <a:r>
              <a:rPr lang="en-US" sz="900" b="1" dirty="0" smtClean="0">
                <a:latin typeface="+mn-lt"/>
              </a:rPr>
              <a:t>Property:</a:t>
            </a:r>
            <a:r>
              <a:rPr lang="en-US" sz="900" dirty="0" smtClean="0">
                <a:latin typeface="+mn-lt"/>
              </a:rPr>
              <a:t>	Defined by FBI UCR as Burglary, Burglary, Larceny, Motor Vehicle Theft or Arson</a:t>
            </a:r>
            <a:endParaRPr lang="en-US" sz="9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cstate="print">
            <a:lum contrast="19000"/>
          </a:blip>
          <a:srcRect/>
          <a:stretch>
            <a:fillRect/>
          </a:stretch>
        </p:blipFill>
        <p:spPr bwMode="auto">
          <a:xfrm>
            <a:off x="609600" y="838200"/>
            <a:ext cx="7924800" cy="5791200"/>
          </a:xfrm>
          <a:prstGeom prst="rect">
            <a:avLst/>
          </a:prstGeom>
          <a:noFill/>
          <a:ln w="9525">
            <a:noFill/>
            <a:miter lim="800000"/>
            <a:headEnd/>
            <a:tailEnd/>
          </a:ln>
        </p:spPr>
      </p:pic>
      <p:sp>
        <p:nvSpPr>
          <p:cNvPr id="2" name="Title 1"/>
          <p:cNvSpPr>
            <a:spLocks noGrp="1"/>
          </p:cNvSpPr>
          <p:nvPr>
            <p:ph type="title"/>
          </p:nvPr>
        </p:nvSpPr>
        <p:spPr>
          <a:xfrm>
            <a:off x="228600" y="152400"/>
            <a:ext cx="8686800" cy="609600"/>
          </a:xfrm>
          <a:solidFill>
            <a:schemeClr val="accent1"/>
          </a:solidFill>
        </p:spPr>
        <p:txBody>
          <a:bodyPr rtlCol="0">
            <a:normAutofit fontScale="90000"/>
          </a:bodyPr>
          <a:lstStyle/>
          <a:p>
            <a:pPr eaLnBrk="1" fontAlgn="auto" hangingPunct="1">
              <a:spcAft>
                <a:spcPts val="0"/>
              </a:spcAft>
              <a:defRPr/>
            </a:pPr>
            <a:r>
              <a:rPr lang="en-US" sz="3600" b="1" dirty="0" smtClean="0">
                <a:solidFill>
                  <a:schemeClr val="bg1"/>
                </a:solidFill>
              </a:rPr>
              <a:t>2012 Allocation</a:t>
            </a:r>
            <a:endParaRPr lang="en-US" sz="3600" b="1" dirty="0">
              <a:solidFill>
                <a:schemeClr val="bg1"/>
              </a:solidFill>
            </a:endParaRPr>
          </a:p>
        </p:txBody>
      </p:sp>
      <p:sp>
        <p:nvSpPr>
          <p:cNvPr id="3" name="Slide Number Placeholder 2"/>
          <p:cNvSpPr>
            <a:spLocks noGrp="1"/>
          </p:cNvSpPr>
          <p:nvPr>
            <p:ph type="sldNum" sz="quarter" idx="12"/>
          </p:nvPr>
        </p:nvSpPr>
        <p:spPr>
          <a:xfrm>
            <a:off x="6629400" y="6492875"/>
            <a:ext cx="2133600" cy="365125"/>
          </a:xfrm>
        </p:spPr>
        <p:txBody>
          <a:bodyPr/>
          <a:lstStyle/>
          <a:p>
            <a:pPr>
              <a:defRPr/>
            </a:pPr>
            <a:r>
              <a:rPr lang="en-US" dirty="0" smtClean="0">
                <a:solidFill>
                  <a:schemeClr val="tx1"/>
                </a:solidFill>
              </a:rPr>
              <a:t>Police              </a:t>
            </a:r>
            <a:fld id="{203B1A56-653E-47D8-BBA6-6A77E9FFDE20}" type="slidenum">
              <a:rPr lang="en-US" smtClean="0">
                <a:solidFill>
                  <a:schemeClr val="tx1"/>
                </a:solidFill>
              </a:rPr>
              <a:pPr>
                <a:defRPr/>
              </a:pPr>
              <a:t>18</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609600"/>
          </a:xfrm>
          <a:solidFill>
            <a:schemeClr val="accent1"/>
          </a:solidFill>
        </p:spPr>
        <p:txBody>
          <a:bodyPr rtlCol="0">
            <a:normAutofit fontScale="90000"/>
          </a:bodyPr>
          <a:lstStyle/>
          <a:p>
            <a:pPr eaLnBrk="1" fontAlgn="auto" hangingPunct="1">
              <a:spcAft>
                <a:spcPts val="0"/>
              </a:spcAft>
              <a:defRPr/>
            </a:pPr>
            <a:r>
              <a:rPr lang="en-US" sz="3600" b="1" dirty="0" smtClean="0">
                <a:solidFill>
                  <a:schemeClr val="bg1"/>
                </a:solidFill>
              </a:rPr>
              <a:t>2012 Goals</a:t>
            </a:r>
            <a:endParaRPr lang="en-US" sz="3600" b="1" dirty="0">
              <a:solidFill>
                <a:schemeClr val="bg1"/>
              </a:solidFill>
            </a:endParaRP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20546739-3D29-463E-A81F-7738B470E4E7}" type="slidenum">
              <a:rPr lang="en-US" smtClean="0">
                <a:solidFill>
                  <a:schemeClr val="tx1"/>
                </a:solidFill>
              </a:rPr>
              <a:pPr>
                <a:defRPr/>
              </a:pPr>
              <a:t>19</a:t>
            </a:fld>
            <a:endParaRPr lang="en-US" dirty="0">
              <a:solidFill>
                <a:schemeClr val="tx1"/>
              </a:solidFill>
            </a:endParaRPr>
          </a:p>
        </p:txBody>
      </p:sp>
      <p:sp>
        <p:nvSpPr>
          <p:cNvPr id="19459" name="Source"/>
          <p:cNvSpPr>
            <a:spLocks noGrp="1"/>
          </p:cNvSpPr>
          <p:nvPr/>
        </p:nvSpPr>
        <p:spPr bwMode="auto">
          <a:xfrm>
            <a:off x="685800" y="1828800"/>
            <a:ext cx="8153400" cy="2384372"/>
          </a:xfrm>
          <a:prstGeom prst="rect">
            <a:avLst/>
          </a:prstGeom>
          <a:noFill/>
          <a:ln w="9525">
            <a:noFill/>
            <a:miter lim="800000"/>
            <a:headEnd/>
            <a:tailEnd/>
          </a:ln>
        </p:spPr>
        <p:txBody>
          <a:bodyPr wrap="square" lIns="46800" tIns="46800" rIns="46800" bIns="46800">
            <a:spAutoFit/>
          </a:bodyPr>
          <a:lstStyle/>
          <a:p>
            <a:pPr marL="173038" indent="-173038" defTabSz="981075" eaLnBrk="0" hangingPunct="0">
              <a:spcBef>
                <a:spcPct val="40000"/>
              </a:spcBef>
              <a:buClr>
                <a:schemeClr val="tx1"/>
              </a:buClr>
              <a:buFont typeface="Arial" charset="0"/>
              <a:buChar char="•"/>
              <a:tabLst>
                <a:tab pos="514350" algn="l"/>
                <a:tab pos="1603375" algn="l"/>
              </a:tabLst>
            </a:pPr>
            <a:r>
              <a:rPr lang="en-US" sz="2400" b="1" dirty="0">
                <a:latin typeface="Calibri" pitchFamily="34" charset="0"/>
              </a:rPr>
              <a:t> 	</a:t>
            </a:r>
            <a:r>
              <a:rPr lang="en-US" sz="2400" dirty="0">
                <a:latin typeface="Calibri" pitchFamily="34" charset="0"/>
              </a:rPr>
              <a:t>Goal 1:  	</a:t>
            </a:r>
            <a:r>
              <a:rPr lang="en-US" sz="2400" dirty="0" smtClean="0">
                <a:latin typeface="Calibri" pitchFamily="34" charset="0"/>
              </a:rPr>
              <a:t>Feeling Safe in Neighborhoods </a:t>
            </a:r>
            <a:r>
              <a:rPr lang="en-US" sz="2400" dirty="0">
                <a:latin typeface="Calibri" pitchFamily="34" charset="0"/>
              </a:rPr>
              <a:t>and Crime Fighting</a:t>
            </a:r>
          </a:p>
          <a:p>
            <a:pPr marL="173038" indent="-173038" defTabSz="981075" eaLnBrk="0" hangingPunct="0">
              <a:spcBef>
                <a:spcPct val="40000"/>
              </a:spcBef>
              <a:buClr>
                <a:schemeClr val="tx1"/>
              </a:buClr>
              <a:buFont typeface="Arial" charset="0"/>
              <a:buChar char="•"/>
              <a:tabLst>
                <a:tab pos="514350" algn="l"/>
                <a:tab pos="1603375" algn="l"/>
              </a:tabLst>
            </a:pPr>
            <a:r>
              <a:rPr lang="en-US" sz="2400" dirty="0">
                <a:latin typeface="Calibri" pitchFamily="34" charset="0"/>
              </a:rPr>
              <a:t>	Goal 2:  	Community Policing</a:t>
            </a:r>
          </a:p>
          <a:p>
            <a:pPr marL="173038" indent="-173038" defTabSz="981075" eaLnBrk="0" hangingPunct="0">
              <a:spcBef>
                <a:spcPct val="40000"/>
              </a:spcBef>
              <a:buClr>
                <a:schemeClr val="tx1"/>
              </a:buClr>
              <a:buFont typeface="Arial" charset="0"/>
              <a:buChar char="•"/>
              <a:tabLst>
                <a:tab pos="514350" algn="l"/>
                <a:tab pos="1603375" algn="l"/>
              </a:tabLst>
            </a:pPr>
            <a:r>
              <a:rPr lang="en-US" sz="2400" dirty="0">
                <a:latin typeface="Calibri" pitchFamily="34" charset="0"/>
              </a:rPr>
              <a:t> 	Goal 3:  	Maintain high standards through proactive 		</a:t>
            </a:r>
            <a:r>
              <a:rPr lang="en-US" sz="2400" dirty="0" smtClean="0">
                <a:latin typeface="Calibri" pitchFamily="34" charset="0"/>
              </a:rPr>
              <a:t>	approach </a:t>
            </a:r>
            <a:r>
              <a:rPr lang="en-US" sz="2400" dirty="0">
                <a:latin typeface="Calibri" pitchFamily="34" charset="0"/>
              </a:rPr>
              <a:t>by Public Integrity Bureau</a:t>
            </a:r>
          </a:p>
          <a:p>
            <a:pPr marL="173038" indent="-173038" defTabSz="981075" eaLnBrk="0" hangingPunct="0">
              <a:spcBef>
                <a:spcPct val="40000"/>
              </a:spcBef>
              <a:buClr>
                <a:schemeClr val="tx1"/>
              </a:buClr>
              <a:buFont typeface="Arial" charset="0"/>
              <a:buChar char="•"/>
              <a:tabLst>
                <a:tab pos="514350" algn="l"/>
                <a:tab pos="1603375" algn="l"/>
              </a:tabLst>
            </a:pPr>
            <a:r>
              <a:rPr lang="en-US" sz="2400" dirty="0">
                <a:latin typeface="Calibri" pitchFamily="34" charset="0"/>
              </a:rPr>
              <a:t> 	Goal 4:  	</a:t>
            </a:r>
            <a:r>
              <a:rPr lang="en-US" sz="2400" dirty="0" smtClean="0">
                <a:latin typeface="Calibri" pitchFamily="34" charset="0"/>
              </a:rPr>
              <a:t>Highway Safety </a:t>
            </a:r>
            <a:r>
              <a:rPr lang="en-US" sz="2400" dirty="0">
                <a:latin typeface="Calibri" pitchFamily="34" charset="0"/>
              </a:rPr>
              <a:t>Initiatives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ource"/>
          <p:cNvSpPr>
            <a:spLocks noGrp="1"/>
          </p:cNvSpPr>
          <p:nvPr/>
        </p:nvSpPr>
        <p:spPr bwMode="auto">
          <a:xfrm>
            <a:off x="609600" y="1524000"/>
            <a:ext cx="7467600" cy="4748096"/>
          </a:xfrm>
          <a:prstGeom prst="rect">
            <a:avLst/>
          </a:prstGeom>
          <a:noFill/>
          <a:ln w="9525">
            <a:noFill/>
            <a:miter lim="800000"/>
            <a:headEnd/>
            <a:tailEnd/>
          </a:ln>
        </p:spPr>
        <p:txBody>
          <a:bodyPr lIns="46800" tIns="46800" rIns="46800" bIns="46800">
            <a:spAutoFit/>
          </a:bodyPr>
          <a:lstStyle/>
          <a:p>
            <a:pPr marL="173038" indent="-173038" defTabSz="981075" eaLnBrk="0" hangingPunct="0">
              <a:spcBef>
                <a:spcPct val="40000"/>
              </a:spcBef>
              <a:buClr>
                <a:schemeClr val="tx1"/>
              </a:buClr>
              <a:buFont typeface="Arial" charset="0"/>
              <a:buChar char="•"/>
              <a:tabLst>
                <a:tab pos="574675" algn="l"/>
              </a:tabLst>
            </a:pPr>
            <a:r>
              <a:rPr lang="en-US" sz="2800" b="1" dirty="0">
                <a:latin typeface="Calibri" pitchFamily="34" charset="0"/>
              </a:rPr>
              <a:t> 	Department Mission &amp; Vision</a:t>
            </a:r>
          </a:p>
          <a:p>
            <a:pPr marL="173038" indent="-173038" defTabSz="981075" eaLnBrk="0" hangingPunct="0">
              <a:spcBef>
                <a:spcPct val="40000"/>
              </a:spcBef>
              <a:buClr>
                <a:schemeClr val="tx1"/>
              </a:buClr>
              <a:buFont typeface="Arial" charset="0"/>
              <a:buChar char="•"/>
              <a:tabLst>
                <a:tab pos="574675" algn="l"/>
              </a:tabLst>
            </a:pPr>
            <a:r>
              <a:rPr lang="en-US" sz="2800" b="1" dirty="0" smtClean="0">
                <a:latin typeface="Calibri" pitchFamily="34" charset="0"/>
              </a:rPr>
              <a:t> 	2011 Year in Review (Results &amp; Rebuilding)</a:t>
            </a:r>
            <a:endParaRPr lang="en-US" sz="2800" b="1" dirty="0">
              <a:latin typeface="Calibri" pitchFamily="34" charset="0"/>
            </a:endParaRPr>
          </a:p>
          <a:p>
            <a:pPr marL="173038" indent="-173038" defTabSz="981075" eaLnBrk="0" hangingPunct="0">
              <a:spcBef>
                <a:spcPct val="40000"/>
              </a:spcBef>
              <a:buClr>
                <a:schemeClr val="tx1"/>
              </a:buClr>
              <a:buFont typeface="Arial" charset="0"/>
              <a:buChar char="•"/>
              <a:tabLst>
                <a:tab pos="574675" algn="l"/>
              </a:tabLst>
            </a:pPr>
            <a:r>
              <a:rPr lang="en-US" sz="2800" b="1" dirty="0">
                <a:latin typeface="Calibri" pitchFamily="34" charset="0"/>
              </a:rPr>
              <a:t> 	2012 Allocation</a:t>
            </a:r>
          </a:p>
          <a:p>
            <a:pPr marL="173038" indent="-173038" defTabSz="981075" eaLnBrk="0" hangingPunct="0">
              <a:spcBef>
                <a:spcPct val="40000"/>
              </a:spcBef>
              <a:buClr>
                <a:schemeClr val="tx1"/>
              </a:buClr>
              <a:buFont typeface="Arial" charset="0"/>
              <a:buChar char="•"/>
              <a:tabLst>
                <a:tab pos="574675" algn="l"/>
              </a:tabLst>
            </a:pPr>
            <a:r>
              <a:rPr lang="en-US" sz="2800" b="1" dirty="0">
                <a:latin typeface="Calibri" pitchFamily="34" charset="0"/>
              </a:rPr>
              <a:t> 	2012 Key Performance Indicators</a:t>
            </a:r>
          </a:p>
          <a:p>
            <a:pPr marL="173038" indent="-173038" defTabSz="981075" eaLnBrk="0" hangingPunct="0">
              <a:spcBef>
                <a:spcPct val="40000"/>
              </a:spcBef>
              <a:buClr>
                <a:schemeClr val="tx1"/>
              </a:buClr>
              <a:buFont typeface="Arial" charset="0"/>
              <a:buChar char="•"/>
              <a:tabLst>
                <a:tab pos="574675" algn="l"/>
              </a:tabLst>
            </a:pPr>
            <a:r>
              <a:rPr lang="en-US" sz="2800" b="1" dirty="0">
                <a:latin typeface="Calibri" pitchFamily="34" charset="0"/>
              </a:rPr>
              <a:t> 	2012 Department Goals</a:t>
            </a:r>
          </a:p>
          <a:p>
            <a:pPr marL="173038" indent="-173038" defTabSz="981075" eaLnBrk="0" hangingPunct="0">
              <a:spcBef>
                <a:spcPct val="40000"/>
              </a:spcBef>
              <a:buClr>
                <a:schemeClr val="tx1"/>
              </a:buClr>
              <a:buFont typeface="Arial" charset="0"/>
              <a:buChar char="•"/>
              <a:tabLst>
                <a:tab pos="574675" algn="l"/>
              </a:tabLst>
            </a:pPr>
            <a:r>
              <a:rPr lang="en-US" sz="2800" b="1" dirty="0">
                <a:latin typeface="Calibri" pitchFamily="34" charset="0"/>
              </a:rPr>
              <a:t> 	Actions to meet 2012 </a:t>
            </a:r>
            <a:r>
              <a:rPr lang="en-US" sz="2800" b="1" dirty="0" smtClean="0">
                <a:latin typeface="Calibri" pitchFamily="34" charset="0"/>
              </a:rPr>
              <a:t>goals &amp; KPIs</a:t>
            </a:r>
            <a:endParaRPr lang="en-US" sz="2800" b="1" dirty="0">
              <a:latin typeface="Calibri" pitchFamily="34" charset="0"/>
            </a:endParaRPr>
          </a:p>
          <a:p>
            <a:pPr marL="173038" indent="-173038" defTabSz="981075" eaLnBrk="0" hangingPunct="0">
              <a:spcBef>
                <a:spcPct val="40000"/>
              </a:spcBef>
              <a:buClr>
                <a:schemeClr val="tx1"/>
              </a:buClr>
              <a:buFont typeface="Arial" charset="0"/>
              <a:buChar char="•"/>
              <a:tabLst>
                <a:tab pos="574675" algn="l"/>
              </a:tabLst>
            </a:pPr>
            <a:r>
              <a:rPr lang="en-US" sz="2800" b="1" dirty="0" smtClean="0">
                <a:latin typeface="Calibri" pitchFamily="34" charset="0"/>
              </a:rPr>
              <a:t> 	2012 </a:t>
            </a:r>
            <a:r>
              <a:rPr lang="en-US" sz="2800" b="1" dirty="0">
                <a:latin typeface="Calibri" pitchFamily="34" charset="0"/>
              </a:rPr>
              <a:t>Realignment Plan</a:t>
            </a:r>
          </a:p>
          <a:p>
            <a:pPr marL="173038" indent="-173038" defTabSz="981075" eaLnBrk="0" hangingPunct="0">
              <a:spcBef>
                <a:spcPct val="40000"/>
              </a:spcBef>
              <a:buClr>
                <a:schemeClr val="tx1"/>
              </a:buClr>
              <a:buFont typeface="Arial" charset="0"/>
              <a:buNone/>
              <a:tabLst>
                <a:tab pos="574675" algn="l"/>
              </a:tabLst>
            </a:pPr>
            <a:r>
              <a:rPr lang="en-US" sz="2800" b="1" dirty="0">
                <a:latin typeface="Calibri" pitchFamily="34" charset="0"/>
              </a:rPr>
              <a:t>		</a:t>
            </a:r>
          </a:p>
        </p:txBody>
      </p:sp>
      <p:sp>
        <p:nvSpPr>
          <p:cNvPr id="17410" name="Title 1"/>
          <p:cNvSpPr>
            <a:spLocks noGrp="1"/>
          </p:cNvSpPr>
          <p:nvPr>
            <p:ph type="title"/>
          </p:nvPr>
        </p:nvSpPr>
        <p:spPr>
          <a:xfrm>
            <a:off x="304800" y="304800"/>
            <a:ext cx="8534400" cy="685800"/>
          </a:xfrm>
          <a:solidFill>
            <a:schemeClr val="accent1"/>
          </a:solidFill>
        </p:spPr>
        <p:txBody>
          <a:bodyPr/>
          <a:lstStyle/>
          <a:p>
            <a:pPr eaLnBrk="1" hangingPunct="1"/>
            <a:r>
              <a:rPr lang="en-US" sz="3600" b="1" smtClean="0">
                <a:solidFill>
                  <a:schemeClr val="bg1"/>
                </a:solidFill>
              </a:rPr>
              <a:t>2012 Budget Presentation</a:t>
            </a:r>
          </a:p>
        </p:txBody>
      </p:sp>
      <p:sp>
        <p:nvSpPr>
          <p:cNvPr id="9" name="Slide Number Placeholder 8"/>
          <p:cNvSpPr>
            <a:spLocks noGrp="1"/>
          </p:cNvSpPr>
          <p:nvPr>
            <p:ph type="sldNum" sz="quarter" idx="12"/>
          </p:nvPr>
        </p:nvSpPr>
        <p:spPr/>
        <p:txBody>
          <a:bodyPr/>
          <a:lstStyle/>
          <a:p>
            <a:pPr>
              <a:defRPr/>
            </a:pPr>
            <a:r>
              <a:rPr lang="en-US" dirty="0" smtClean="0">
                <a:solidFill>
                  <a:schemeClr val="tx1"/>
                </a:solidFill>
              </a:rPr>
              <a:t>Police                </a:t>
            </a:r>
            <a:fld id="{190B2A36-0963-406C-ADD5-37CCA0497390}" type="slidenum">
              <a:rPr lang="en-US" smtClean="0">
                <a:solidFill>
                  <a:schemeClr val="tx1"/>
                </a:solidFill>
              </a:rPr>
              <a:pPr>
                <a:defRPr/>
              </a:pPr>
              <a:t>2</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A6F085CC-8394-4D96-A714-C807CEA14C8C}" type="slidenum">
              <a:rPr lang="en-US" smtClean="0">
                <a:solidFill>
                  <a:schemeClr val="tx1"/>
                </a:solidFill>
              </a:rPr>
              <a:pPr>
                <a:defRPr/>
              </a:pPr>
              <a:t>20</a:t>
            </a:fld>
            <a:endParaRPr lang="en-US" dirty="0">
              <a:solidFill>
                <a:schemeClr val="tx1"/>
              </a:solidFill>
            </a:endParaRPr>
          </a:p>
        </p:txBody>
      </p:sp>
      <p:sp>
        <p:nvSpPr>
          <p:cNvPr id="23554" name="Title 1"/>
          <p:cNvSpPr txBox="1">
            <a:spLocks/>
          </p:cNvSpPr>
          <p:nvPr/>
        </p:nvSpPr>
        <p:spPr bwMode="auto">
          <a:xfrm>
            <a:off x="304800" y="304800"/>
            <a:ext cx="8458200" cy="838200"/>
          </a:xfrm>
          <a:prstGeom prst="rect">
            <a:avLst/>
          </a:prstGeom>
          <a:solidFill>
            <a:schemeClr val="accent1"/>
          </a:solidFill>
          <a:ln w="9525">
            <a:noFill/>
            <a:miter lim="800000"/>
            <a:headEnd/>
            <a:tailEnd/>
          </a:ln>
        </p:spPr>
        <p:txBody>
          <a:bodyPr anchor="ctr"/>
          <a:lstStyle/>
          <a:p>
            <a:pPr algn="ctr"/>
            <a:r>
              <a:rPr lang="en-US" sz="4000" b="1">
                <a:solidFill>
                  <a:schemeClr val="bg1"/>
                </a:solidFill>
                <a:latin typeface="Calibri" pitchFamily="34" charset="0"/>
              </a:rPr>
              <a:t>2012 Key Performance Indicators</a:t>
            </a:r>
          </a:p>
        </p:txBody>
      </p:sp>
      <p:graphicFrame>
        <p:nvGraphicFramePr>
          <p:cNvPr id="82947" name="Object 3"/>
          <p:cNvGraphicFramePr>
            <a:graphicFrameLocks noChangeAspect="1"/>
          </p:cNvGraphicFramePr>
          <p:nvPr>
            <p:extLst>
              <p:ext uri="{D42A27DB-BD31-4B8C-83A1-F6EECF244321}">
                <p14:modId xmlns="" xmlns:p14="http://schemas.microsoft.com/office/powerpoint/2010/main" val="1604765328"/>
              </p:ext>
            </p:extLst>
          </p:nvPr>
        </p:nvGraphicFramePr>
        <p:xfrm>
          <a:off x="361950" y="1524000"/>
          <a:ext cx="8410575" cy="3819525"/>
        </p:xfrm>
        <a:graphic>
          <a:graphicData uri="http://schemas.openxmlformats.org/presentationml/2006/ole">
            <p:oleObj spid="_x0000_s83204" name="Document" r:id="rId4" imgW="8414370" imgH="3825792" progId="Word.Document.12">
              <p:embed/>
            </p:oleObj>
          </a:graphicData>
        </a:graphic>
      </p:graphicFrame>
      <p:sp>
        <p:nvSpPr>
          <p:cNvPr id="5" name="TextBox 4"/>
          <p:cNvSpPr txBox="1"/>
          <p:nvPr/>
        </p:nvSpPr>
        <p:spPr>
          <a:xfrm>
            <a:off x="381000" y="5410200"/>
            <a:ext cx="8534400" cy="461665"/>
          </a:xfrm>
          <a:prstGeom prst="rect">
            <a:avLst/>
          </a:prstGeom>
          <a:noFill/>
        </p:spPr>
        <p:txBody>
          <a:bodyPr wrap="square" rtlCol="0">
            <a:spAutoFit/>
          </a:bodyPr>
          <a:lstStyle/>
          <a:p>
            <a:r>
              <a:rPr lang="en-US" sz="1200" dirty="0" smtClean="0"/>
              <a:t>* Reflects diversion of Public Integrity Bureau personnel resources  to high profile Federal prosecutions involving Danziger and Glover cases.</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381000" y="152400"/>
            <a:ext cx="8458200" cy="762000"/>
          </a:xfrm>
          <a:solidFill>
            <a:schemeClr val="accent1"/>
          </a:solidFill>
        </p:spPr>
        <p:txBody>
          <a:bodyPr/>
          <a:lstStyle/>
          <a:p>
            <a:pPr eaLnBrk="1" hangingPunct="1"/>
            <a:r>
              <a:rPr lang="en-US" sz="3600" b="1" dirty="0" smtClean="0">
                <a:solidFill>
                  <a:schemeClr val="bg1"/>
                </a:solidFill>
              </a:rPr>
              <a:t>2012 - Actions to Meet KPIs and Goals</a:t>
            </a: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2747133F-F576-4509-8A85-8BDE6D2378B8}" type="slidenum">
              <a:rPr lang="en-US" smtClean="0">
                <a:solidFill>
                  <a:schemeClr val="tx1"/>
                </a:solidFill>
              </a:rPr>
              <a:pPr>
                <a:defRPr/>
              </a:pPr>
              <a:t>21</a:t>
            </a:fld>
            <a:endParaRPr lang="en-US" dirty="0">
              <a:solidFill>
                <a:schemeClr val="tx1"/>
              </a:solidFill>
            </a:endParaRPr>
          </a:p>
        </p:txBody>
      </p:sp>
      <p:sp>
        <p:nvSpPr>
          <p:cNvPr id="25603" name="Source"/>
          <p:cNvSpPr>
            <a:spLocks noGrp="1"/>
          </p:cNvSpPr>
          <p:nvPr/>
        </p:nvSpPr>
        <p:spPr bwMode="auto">
          <a:xfrm>
            <a:off x="381000" y="1219200"/>
            <a:ext cx="8382000" cy="5204118"/>
          </a:xfrm>
          <a:prstGeom prst="rect">
            <a:avLst/>
          </a:prstGeom>
          <a:noFill/>
          <a:ln w="9525">
            <a:noFill/>
            <a:miter lim="800000"/>
            <a:headEnd/>
            <a:tailEnd/>
          </a:ln>
        </p:spPr>
        <p:txBody>
          <a:bodyPr wrap="square" lIns="46800" tIns="46800" rIns="46800" bIns="46800">
            <a:spAutoFit/>
          </a:bodyPr>
          <a:lstStyle/>
          <a:p>
            <a:pPr marL="173038" indent="-173038" defTabSz="981075" eaLnBrk="0" hangingPunct="0">
              <a:spcBef>
                <a:spcPct val="40000"/>
              </a:spcBef>
              <a:buClr>
                <a:schemeClr val="tx1"/>
              </a:buClr>
              <a:buFont typeface="Verdana" pitchFamily="34" charset="0"/>
              <a:buNone/>
            </a:pPr>
            <a:r>
              <a:rPr lang="en-US" sz="2400" b="1" i="1" dirty="0">
                <a:latin typeface="Calibri" pitchFamily="34" charset="0"/>
              </a:rPr>
              <a:t>  </a:t>
            </a:r>
            <a:r>
              <a:rPr lang="en-US" sz="2400" b="1" i="1" dirty="0" smtClean="0">
                <a:latin typeface="Calibri" pitchFamily="34" charset="0"/>
              </a:rPr>
              <a:t>Feeling Safe in Neighborhoods </a:t>
            </a:r>
            <a:r>
              <a:rPr lang="en-US" sz="2400" b="1" i="1" dirty="0">
                <a:latin typeface="Calibri" pitchFamily="34" charset="0"/>
              </a:rPr>
              <a:t>and Crime </a:t>
            </a:r>
            <a:r>
              <a:rPr lang="en-US" sz="2400" b="1" i="1" dirty="0" smtClean="0">
                <a:latin typeface="Calibri" pitchFamily="34" charset="0"/>
              </a:rPr>
              <a:t>Fighting</a:t>
            </a:r>
            <a:endParaRPr lang="en-US" sz="1000" b="1" i="1" dirty="0">
              <a:latin typeface="Calibri" pitchFamily="34" charset="0"/>
            </a:endParaRPr>
          </a:p>
          <a:p>
            <a:pPr marL="173038" indent="-173038" defTabSz="981075" eaLnBrk="0" hangingPunct="0">
              <a:lnSpc>
                <a:spcPts val="1900"/>
              </a:lnSpc>
              <a:spcBef>
                <a:spcPct val="40000"/>
              </a:spcBef>
              <a:buClr>
                <a:schemeClr val="tx1"/>
              </a:buClr>
              <a:buFont typeface="Verdana" pitchFamily="34" charset="0"/>
              <a:buChar char="•"/>
            </a:pPr>
            <a:r>
              <a:rPr lang="en-US" b="1" dirty="0">
                <a:latin typeface="Calibri" pitchFamily="34" charset="0"/>
              </a:rPr>
              <a:t>Action 1.  </a:t>
            </a:r>
            <a:r>
              <a:rPr lang="en-US" sz="1600" dirty="0" smtClean="0">
                <a:latin typeface="Calibri" pitchFamily="34" charset="0"/>
              </a:rPr>
              <a:t>New </a:t>
            </a:r>
            <a:r>
              <a:rPr lang="en-US" sz="1600" dirty="0">
                <a:latin typeface="Calibri" pitchFamily="34" charset="0"/>
              </a:rPr>
              <a:t>Orleans residents feeling safe in their neighborhood is the highest priority of the NOPD. Maintaining this level, or higher, of safety requires a daily focus on crime fighting, community policing, Quality of Life enforcement and developing a high performing organization. Effective recruiting, training, disciplining and deployment of officers and staff are the principal means of responding to crime, </a:t>
            </a:r>
            <a:r>
              <a:rPr lang="en-US" sz="1600" dirty="0" smtClean="0">
                <a:latin typeface="Calibri" pitchFamily="34" charset="0"/>
              </a:rPr>
              <a:t>particularly </a:t>
            </a:r>
            <a:r>
              <a:rPr lang="en-US" sz="1600" dirty="0">
                <a:latin typeface="Calibri" pitchFamily="34" charset="0"/>
              </a:rPr>
              <a:t>violent </a:t>
            </a:r>
            <a:r>
              <a:rPr lang="en-US" sz="1600" dirty="0" smtClean="0">
                <a:latin typeface="Calibri" pitchFamily="34" charset="0"/>
              </a:rPr>
              <a:t>crime</a:t>
            </a:r>
            <a:r>
              <a:rPr lang="en-US" sz="1600" dirty="0">
                <a:latin typeface="Calibri" pitchFamily="34" charset="0"/>
              </a:rPr>
              <a:t>. The Department will continue to be a flexible, responsive and an innovative policing agency designed to reduce crime, maintain response time to emergency calls at current levels, enforce Quality of Life standards and enhance public perception of the Police Department. </a:t>
            </a:r>
            <a:r>
              <a:rPr lang="en-US" sz="1600" dirty="0" smtClean="0">
                <a:latin typeface="Calibri" pitchFamily="34" charset="0"/>
              </a:rPr>
              <a:t> Enforcement </a:t>
            </a:r>
            <a:r>
              <a:rPr lang="en-US" sz="1600" dirty="0">
                <a:latin typeface="Calibri" pitchFamily="34" charset="0"/>
              </a:rPr>
              <a:t>stops, directed patrols of District Task Forces and Narcotics Units, deployment of </a:t>
            </a:r>
            <a:r>
              <a:rPr lang="en-US" sz="1600" dirty="0" smtClean="0">
                <a:latin typeface="Calibri" pitchFamily="34" charset="0"/>
              </a:rPr>
              <a:t>Mission </a:t>
            </a:r>
            <a:r>
              <a:rPr lang="en-US" sz="1600" dirty="0">
                <a:latin typeface="Calibri" pitchFamily="34" charset="0"/>
              </a:rPr>
              <a:t>1 personnel, </a:t>
            </a:r>
            <a:r>
              <a:rPr lang="en-US" sz="1600" dirty="0" smtClean="0">
                <a:latin typeface="Calibri" pitchFamily="34" charset="0"/>
              </a:rPr>
              <a:t>collaboration on a daily basis with local, state and federal law enforcement officials, etc. are a few examples of the Department’s commitment to advancing public safety in New Orleans. The </a:t>
            </a:r>
            <a:r>
              <a:rPr lang="en-US" sz="1600" dirty="0">
                <a:latin typeface="Calibri" pitchFamily="34" charset="0"/>
              </a:rPr>
              <a:t>two weekly Comstat meetings and the use of state-of-the-art software such as </a:t>
            </a:r>
            <a:r>
              <a:rPr lang="en-US" sz="1600" i="1" u="sng" dirty="0">
                <a:latin typeface="Calibri" pitchFamily="34" charset="0"/>
              </a:rPr>
              <a:t>Omega Crime View, Corona Geo-Balance and Patrol Optimizer, Lexipol Policy/Training </a:t>
            </a:r>
            <a:r>
              <a:rPr lang="en-US" sz="1600" dirty="0">
                <a:latin typeface="Calibri" pitchFamily="34" charset="0"/>
              </a:rPr>
              <a:t>delivery system and the </a:t>
            </a:r>
            <a:r>
              <a:rPr lang="en-US" sz="1600" i="1" u="sng" dirty="0">
                <a:latin typeface="Calibri" pitchFamily="34" charset="0"/>
              </a:rPr>
              <a:t>Laboratory information Management Systems </a:t>
            </a:r>
            <a:r>
              <a:rPr lang="en-US" sz="1600" dirty="0">
                <a:latin typeface="Calibri" pitchFamily="34" charset="0"/>
              </a:rPr>
              <a:t>(all purchased and installed </a:t>
            </a:r>
            <a:r>
              <a:rPr lang="en-US" sz="1600" dirty="0" smtClean="0">
                <a:latin typeface="Calibri" pitchFamily="34" charset="0"/>
              </a:rPr>
              <a:t>in 2011 </a:t>
            </a:r>
            <a:r>
              <a:rPr lang="en-US" sz="1600" dirty="0">
                <a:latin typeface="Calibri" pitchFamily="34" charset="0"/>
              </a:rPr>
              <a:t>and first quarter 2012) will advance the capacity of NOPD management to realign the department as changing crime patterns appear. </a:t>
            </a:r>
            <a:r>
              <a:rPr lang="en-US" sz="1600" dirty="0" smtClean="0">
                <a:latin typeface="Calibri" pitchFamily="34" charset="0"/>
              </a:rPr>
              <a:t> The NOPD will continue to work aggressively with the Saving Our Sons campaign and its holistic approach to strategically attacking the root causes of murder in our community with innovative programs such as “Operation Cease Fire” and “The Milwaukee Homicide Review Commission,” through our collaboration with the Criminal Justice Commissioner’s Office and programs.</a:t>
            </a:r>
            <a:endParaRPr lang="en-US" sz="1600" dirty="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09F15C48-45C8-476B-86F3-14C63EE43A14}" type="slidenum">
              <a:rPr lang="en-US" smtClean="0">
                <a:solidFill>
                  <a:schemeClr val="tx1"/>
                </a:solidFill>
              </a:rPr>
              <a:pPr>
                <a:defRPr/>
              </a:pPr>
              <a:t>22</a:t>
            </a:fld>
            <a:endParaRPr lang="en-US" dirty="0">
              <a:solidFill>
                <a:schemeClr val="tx1"/>
              </a:solidFill>
            </a:endParaRPr>
          </a:p>
        </p:txBody>
      </p:sp>
      <p:sp>
        <p:nvSpPr>
          <p:cNvPr id="6" name="Source"/>
          <p:cNvSpPr>
            <a:spLocks noGrp="1"/>
          </p:cNvSpPr>
          <p:nvPr/>
        </p:nvSpPr>
        <p:spPr bwMode="auto">
          <a:xfrm>
            <a:off x="304800" y="990600"/>
            <a:ext cx="8610600" cy="5548315"/>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Font typeface="Verdana" pitchFamily="34" charset="0"/>
              <a:buNone/>
              <a:defRPr/>
            </a:pPr>
            <a:r>
              <a:rPr lang="en-US" sz="1600" b="1" dirty="0" smtClean="0">
                <a:latin typeface="+mn-lt"/>
              </a:rPr>
              <a:t>    </a:t>
            </a:r>
            <a:r>
              <a:rPr lang="en-US" sz="1600" dirty="0" smtClean="0">
                <a:latin typeface="+mn-lt"/>
              </a:rPr>
              <a:t>In furtherance of this goal and to further offset call response demand to allow for more direct focus of patrol resources on emergency calls and violent crime, the Department will explore strategies in 2012 to reduce call demand work load with alternative response strategies such as: verified alarm response; eliminating non-injury accident response; and, on-line citizen police report capacity so that patrol staff can be relieved of these demands and reassigned to more proactive patrol and investigative duties throughout the Department.  </a:t>
            </a:r>
            <a:endParaRPr lang="en-US" sz="1600" b="1" dirty="0" smtClean="0">
              <a:latin typeface="+mn-lt"/>
            </a:endParaRPr>
          </a:p>
          <a:p>
            <a:pPr>
              <a:buFont typeface="Verdana" pitchFamily="34" charset="0"/>
              <a:buNone/>
              <a:defRPr/>
            </a:pPr>
            <a:r>
              <a:rPr lang="en-US" sz="2000" b="1" dirty="0" smtClean="0">
                <a:latin typeface="+mn-lt"/>
              </a:rPr>
              <a:t>   </a:t>
            </a:r>
            <a:r>
              <a:rPr lang="en-US" sz="2000" b="1" i="1" dirty="0" smtClean="0">
                <a:latin typeface="+mn-lt"/>
              </a:rPr>
              <a:t>Community Policing</a:t>
            </a:r>
            <a:endParaRPr lang="en-US" sz="2000" b="1" dirty="0" smtClean="0">
              <a:latin typeface="+mn-lt"/>
            </a:endParaRPr>
          </a:p>
          <a:p>
            <a:pPr>
              <a:buFont typeface="Verdana" pitchFamily="34" charset="0"/>
              <a:buNone/>
              <a:defRPr/>
            </a:pPr>
            <a:r>
              <a:rPr lang="en-US" sz="1600" dirty="0" smtClean="0">
                <a:latin typeface="+mn-lt"/>
              </a:rPr>
              <a:t>   </a:t>
            </a:r>
            <a:r>
              <a:rPr lang="en-US" sz="1600" b="1" dirty="0" smtClean="0">
                <a:latin typeface="+mn-lt"/>
              </a:rPr>
              <a:t>Action 2.</a:t>
            </a:r>
            <a:r>
              <a:rPr lang="en-US" sz="1600" dirty="0" smtClean="0">
                <a:latin typeface="+mn-lt"/>
              </a:rPr>
              <a:t>  The Community Coordinating Sergeant program, established in August 2010, is responsible for initiating and increasing neighborhood, community and business watch groups to advance the NOPD’s relationship in the community, crime prevention techniques and implementing Community Policing strategies. CoCo Sergeants supervise and coordinate the duties of District Quality of Life officers, follow up on contacts generated by the Crime Prevention Division, and provide support to District Commanders to foster relationships with neighborhood, community, and business groups throughout their district. This relationship building effort is the cornerstone of implementing Community Policing.  At its most basic, Community Policing is the collaborative problem identification and problem solving strategies of police and the community coupled with prioritized selection of responses, analysis of those responses, and introduction of new responses as needed, all of which is tied to neighborhood or business communities.  Our Community Policing efforts are being significantly advanced by the CAO’s decision in 2011 to create a linkage between NOPD CoCo Sergeants and offices within the City of New Orleans to provide for more seamless collaboration and coordination of city wide response(s) to problems identified by CoCo Sergeants.</a:t>
            </a:r>
          </a:p>
        </p:txBody>
      </p:sp>
      <p:sp>
        <p:nvSpPr>
          <p:cNvPr id="26627" name="Rectangle 8"/>
          <p:cNvSpPr>
            <a:spLocks noChangeArrowheads="1"/>
          </p:cNvSpPr>
          <p:nvPr/>
        </p:nvSpPr>
        <p:spPr bwMode="auto">
          <a:xfrm>
            <a:off x="228600" y="228600"/>
            <a:ext cx="8686800" cy="641350"/>
          </a:xfrm>
          <a:prstGeom prst="rect">
            <a:avLst/>
          </a:prstGeom>
          <a:solidFill>
            <a:schemeClr val="accent1"/>
          </a:solidFill>
          <a:ln w="9525">
            <a:noFill/>
            <a:miter lim="800000"/>
            <a:headEnd/>
            <a:tailEnd/>
          </a:ln>
        </p:spPr>
        <p:txBody>
          <a:bodyPr>
            <a:spAutoFit/>
          </a:bodyPr>
          <a:lstStyle/>
          <a:p>
            <a:pPr algn="ctr"/>
            <a:r>
              <a:rPr lang="en-US" sz="3600" b="1" dirty="0" smtClean="0">
                <a:solidFill>
                  <a:schemeClr val="bg1"/>
                </a:solidFill>
                <a:latin typeface="Calibri" pitchFamily="34" charset="0"/>
              </a:rPr>
              <a:t>2012 - Actions </a:t>
            </a:r>
            <a:r>
              <a:rPr lang="en-US" sz="3600" b="1" dirty="0">
                <a:solidFill>
                  <a:schemeClr val="bg1"/>
                </a:solidFill>
                <a:latin typeface="Calibri" pitchFamily="34" charset="0"/>
              </a:rPr>
              <a:t>to Meet KPIs and Goals Cont.</a:t>
            </a:r>
            <a:endParaRPr lang="en-US" sz="36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a:solidFill>
            <a:schemeClr val="accent1"/>
          </a:solidFill>
        </p:spPr>
        <p:txBody>
          <a:bodyPr rtlCol="0">
            <a:normAutofit fontScale="90000"/>
          </a:bodyPr>
          <a:lstStyle/>
          <a:p>
            <a:pPr eaLnBrk="1" fontAlgn="auto" hangingPunct="1">
              <a:spcAft>
                <a:spcPts val="0"/>
              </a:spcAft>
              <a:defRPr/>
            </a:pPr>
            <a:r>
              <a:rPr lang="en-US" sz="4000" b="1" dirty="0" smtClean="0">
                <a:solidFill>
                  <a:schemeClr val="bg1"/>
                </a:solidFill>
              </a:rPr>
              <a:t>2012 - Actions to Meet KPIs and Goals Cont.</a:t>
            </a:r>
            <a:endParaRPr lang="en-US" sz="4000" b="1" dirty="0">
              <a:solidFill>
                <a:schemeClr val="bg1"/>
              </a:solidFill>
            </a:endParaRPr>
          </a:p>
        </p:txBody>
      </p:sp>
      <p:sp>
        <p:nvSpPr>
          <p:cNvPr id="3" name="Slide Number Placeholder 2"/>
          <p:cNvSpPr>
            <a:spLocks noGrp="1"/>
          </p:cNvSpPr>
          <p:nvPr>
            <p:ph type="sldNum" sz="quarter" idx="12"/>
          </p:nvPr>
        </p:nvSpPr>
        <p:spPr>
          <a:xfrm>
            <a:off x="6553200" y="6492875"/>
            <a:ext cx="2133600" cy="365125"/>
          </a:xfrm>
        </p:spPr>
        <p:txBody>
          <a:bodyPr/>
          <a:lstStyle/>
          <a:p>
            <a:pPr>
              <a:defRPr/>
            </a:pPr>
            <a:r>
              <a:rPr lang="en-US" dirty="0" smtClean="0">
                <a:solidFill>
                  <a:schemeClr val="tx1"/>
                </a:solidFill>
              </a:rPr>
              <a:t>Police              </a:t>
            </a:r>
            <a:fld id="{CC8B9B4D-CD96-495E-998F-97496DA8ACD2}" type="slidenum">
              <a:rPr lang="en-US" smtClean="0">
                <a:solidFill>
                  <a:schemeClr val="tx1"/>
                </a:solidFill>
              </a:rPr>
              <a:pPr>
                <a:defRPr/>
              </a:pPr>
              <a:t>23</a:t>
            </a:fld>
            <a:endParaRPr lang="en-US" dirty="0">
              <a:solidFill>
                <a:schemeClr val="tx1"/>
              </a:solidFill>
            </a:endParaRPr>
          </a:p>
        </p:txBody>
      </p:sp>
      <p:sp>
        <p:nvSpPr>
          <p:cNvPr id="6" name="Source"/>
          <p:cNvSpPr>
            <a:spLocks noGrp="1"/>
          </p:cNvSpPr>
          <p:nvPr/>
        </p:nvSpPr>
        <p:spPr bwMode="auto">
          <a:xfrm>
            <a:off x="161925" y="905472"/>
            <a:ext cx="8677275" cy="5680659"/>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spcBef>
                <a:spcPts val="200"/>
              </a:spcBef>
              <a:buFont typeface="Verdana" pitchFamily="34" charset="0"/>
              <a:buNone/>
              <a:defRPr/>
            </a:pPr>
            <a:r>
              <a:rPr lang="en-US" dirty="0" smtClean="0">
                <a:latin typeface="+mn-lt"/>
              </a:rPr>
              <a:t>   </a:t>
            </a:r>
            <a:r>
              <a:rPr lang="en-US" sz="1600" dirty="0" smtClean="0">
                <a:latin typeface="+mn-lt"/>
              </a:rPr>
              <a:t>CoCo Sergeants lead </a:t>
            </a:r>
            <a:r>
              <a:rPr lang="en-US" sz="1600" dirty="0">
                <a:latin typeface="+mn-lt"/>
              </a:rPr>
              <a:t>c</a:t>
            </a:r>
            <a:r>
              <a:rPr lang="en-US" sz="1600" dirty="0" smtClean="0">
                <a:latin typeface="+mn-lt"/>
              </a:rPr>
              <a:t>ommunity meetings that share crime prevention techniques, Quality of Life information and enforcement, Crime Prevention Through Environmental Design strategies, community policing techniques as well as inform the priority setting of delivering police service as requested by neighborhood, community and business groups with District Commanders. Methods such as these have been shown to increase transparency, trust between the Department and the community, satisfaction, cooperation and information sharing with the Department.  Greater information sharing between the community and the Department in the form of reporting crimes and other information to help solve crimes is critical to the success of the agency in reducing crime and disorder.</a:t>
            </a:r>
          </a:p>
          <a:p>
            <a:pPr>
              <a:spcBef>
                <a:spcPts val="200"/>
              </a:spcBef>
              <a:buFont typeface="Verdana" pitchFamily="34" charset="0"/>
              <a:buNone/>
              <a:defRPr/>
            </a:pPr>
            <a:endParaRPr lang="en-US" sz="1600" dirty="0" smtClean="0">
              <a:latin typeface="+mn-lt"/>
            </a:endParaRPr>
          </a:p>
          <a:p>
            <a:pPr>
              <a:spcBef>
                <a:spcPts val="200"/>
              </a:spcBef>
              <a:buFont typeface="Verdana" pitchFamily="34" charset="0"/>
              <a:buNone/>
              <a:defRPr/>
            </a:pPr>
            <a:r>
              <a:rPr lang="en-US" dirty="0" smtClean="0">
                <a:latin typeface="+mn-lt"/>
              </a:rPr>
              <a:t>   </a:t>
            </a:r>
            <a:r>
              <a:rPr lang="en-US" b="1" i="1" dirty="0" smtClean="0">
                <a:latin typeface="+mn-lt"/>
              </a:rPr>
              <a:t>Maintain high standards through proactive approach by Public Integrity</a:t>
            </a:r>
            <a:endParaRPr lang="en-US" b="1" dirty="0" smtClean="0">
              <a:latin typeface="+mn-lt"/>
            </a:endParaRPr>
          </a:p>
          <a:p>
            <a:pPr>
              <a:spcBef>
                <a:spcPts val="200"/>
              </a:spcBef>
              <a:defRPr/>
            </a:pPr>
            <a:r>
              <a:rPr lang="en-US" b="1" dirty="0" smtClean="0">
                <a:latin typeface="+mn-lt"/>
              </a:rPr>
              <a:t>Action 3.  </a:t>
            </a:r>
            <a:r>
              <a:rPr lang="en-US" sz="1600" dirty="0" smtClean="0">
                <a:latin typeface="+mn-lt"/>
              </a:rPr>
              <a:t>The Public Integrity Bureau through proactive measures such as Integrity Checks will assist with ensuring that training, policy and the disciplinary process is functioning properly and will bring more officers into compliance with the rules and regulations of the Department. This use of Integrity Checks will increase the public confidence in the Department and the disciplinary system. The PIB is currently on pace to complete 170 Integrity checks for 2011, which is below our target of 240 for 2011. </a:t>
            </a:r>
            <a:r>
              <a:rPr lang="en-US" sz="1600" i="1" dirty="0" smtClean="0">
                <a:latin typeface="+mn-lt"/>
              </a:rPr>
              <a:t>(Note: there were no integrity checks for Jan-Aug 2010, and 40 checks between Jun-Dec 2010.</a:t>
            </a:r>
            <a:r>
              <a:rPr lang="en-US" sz="1600" dirty="0" smtClean="0">
                <a:latin typeface="+mn-lt"/>
              </a:rPr>
              <a:t>) However, taking into account monitoring and administrative investigations that were an outgrowth of the two (2) Federal criminal trials this year the goal of two hundred and forty (240) Integrity Checks was unattainable. Unexpected </a:t>
            </a:r>
            <a:r>
              <a:rPr lang="en-US" sz="1600" dirty="0">
                <a:latin typeface="+mn-lt"/>
              </a:rPr>
              <a:t>demand upon the PIB, and the inability to increase staffing due to department wide staff reduction issues, can have an effect on reducing the ability to meet this goal from time to time.  However, the Department will again in 2012 target 240 Integrity Checks</a:t>
            </a:r>
            <a:r>
              <a:rPr lang="en-US" sz="1600" dirty="0" smtClean="0">
                <a:latin typeface="+mn-lt"/>
              </a:rPr>
              <a:t>.</a:t>
            </a:r>
            <a:endParaRPr lang="en-US" sz="1600" dirty="0" smtClean="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09600"/>
          </a:xfrm>
          <a:solidFill>
            <a:schemeClr val="accent1"/>
          </a:solidFill>
        </p:spPr>
        <p:txBody>
          <a:bodyPr rtlCol="0">
            <a:normAutofit fontScale="90000"/>
          </a:bodyPr>
          <a:lstStyle/>
          <a:p>
            <a:pPr eaLnBrk="1" fontAlgn="auto" hangingPunct="1">
              <a:spcAft>
                <a:spcPts val="0"/>
              </a:spcAft>
              <a:defRPr/>
            </a:pPr>
            <a:r>
              <a:rPr lang="en-US" sz="4000" b="1" dirty="0" smtClean="0">
                <a:solidFill>
                  <a:schemeClr val="bg1"/>
                </a:solidFill>
              </a:rPr>
              <a:t>2012 - Actions to Meet KPIs and Goals Cont.</a:t>
            </a:r>
            <a:endParaRPr lang="en-US" sz="4000" b="1" dirty="0">
              <a:solidFill>
                <a:schemeClr val="bg1"/>
              </a:solidFill>
            </a:endParaRP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52431B96-2D0B-4BF3-B30C-7D8452929565}" type="slidenum">
              <a:rPr lang="en-US" smtClean="0">
                <a:solidFill>
                  <a:schemeClr val="tx1"/>
                </a:solidFill>
              </a:rPr>
              <a:pPr>
                <a:defRPr/>
              </a:pPr>
              <a:t>24</a:t>
            </a:fld>
            <a:endParaRPr lang="en-US" dirty="0">
              <a:solidFill>
                <a:schemeClr val="tx1"/>
              </a:solidFill>
            </a:endParaRPr>
          </a:p>
        </p:txBody>
      </p:sp>
      <p:sp>
        <p:nvSpPr>
          <p:cNvPr id="6" name="Source"/>
          <p:cNvSpPr>
            <a:spLocks noGrp="1"/>
          </p:cNvSpPr>
          <p:nvPr/>
        </p:nvSpPr>
        <p:spPr bwMode="auto">
          <a:xfrm>
            <a:off x="381000" y="1219200"/>
            <a:ext cx="8382000" cy="3067636"/>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lgn="just">
              <a:buFont typeface="Verdana" pitchFamily="34" charset="0"/>
              <a:buNone/>
              <a:defRPr/>
            </a:pPr>
            <a:r>
              <a:rPr lang="en-US" dirty="0" smtClean="0">
                <a:latin typeface="+mn-lt"/>
              </a:rPr>
              <a:t>   </a:t>
            </a:r>
            <a:endParaRPr lang="en-US" sz="1200" dirty="0" smtClean="0">
              <a:latin typeface="+mn-lt"/>
            </a:endParaRPr>
          </a:p>
          <a:p>
            <a:pPr algn="just">
              <a:buFont typeface="Verdana" pitchFamily="34" charset="0"/>
              <a:buNone/>
              <a:defRPr/>
            </a:pPr>
            <a:r>
              <a:rPr lang="en-US" dirty="0" smtClean="0">
                <a:latin typeface="+mn-lt"/>
              </a:rPr>
              <a:t>   </a:t>
            </a:r>
            <a:r>
              <a:rPr lang="en-US" b="1" i="1" dirty="0" smtClean="0">
                <a:latin typeface="+mn-lt"/>
              </a:rPr>
              <a:t>Highway Safety Initiatives</a:t>
            </a:r>
            <a:endParaRPr lang="en-US" b="1" dirty="0" smtClean="0">
              <a:latin typeface="+mn-lt"/>
            </a:endParaRPr>
          </a:p>
          <a:p>
            <a:pPr algn="just">
              <a:defRPr/>
            </a:pPr>
            <a:r>
              <a:rPr lang="en-US" b="1" dirty="0" smtClean="0">
                <a:latin typeface="+mn-lt"/>
              </a:rPr>
              <a:t>Action 4.  </a:t>
            </a:r>
            <a:r>
              <a:rPr lang="en-US" sz="1600" dirty="0" smtClean="0">
                <a:latin typeface="+mn-lt"/>
              </a:rPr>
              <a:t>The department will again set an increase in the goal for DWI arrest.  For 2012 the target will be a 10% increase over 2011.  For 2011, year to date, the NOPD has increased DWI arrest by 30% over 2010; the total DWI arrest for 2010 was 11% above 2009.  The aggressive enforcement of DWI advances personal and roadway safety further enhancing the quality of life for the citizens of New Orleans.</a:t>
            </a:r>
          </a:p>
          <a:p>
            <a:pPr algn="just">
              <a:buFont typeface="Verdana" pitchFamily="34" charset="0"/>
              <a:buNone/>
              <a:defRPr/>
            </a:pPr>
            <a:r>
              <a:rPr lang="en-US" sz="1600" dirty="0" smtClean="0">
                <a:latin typeface="+mn-lt"/>
              </a:rPr>
              <a:t>   </a:t>
            </a:r>
          </a:p>
          <a:p>
            <a:pPr algn="just">
              <a:buFont typeface="Verdana" pitchFamily="34" charset="0"/>
              <a:buNone/>
              <a:defRPr/>
            </a:pPr>
            <a:r>
              <a:rPr lang="en-US" sz="1600" dirty="0" smtClean="0">
                <a:latin typeface="+mn-lt"/>
              </a:rPr>
              <a:t>	Together, these four Key Performance Indicators serve to advance the entire NOPD in service to this community.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6AE7B370-343D-4931-9EE4-C80B2A1C792B}" type="slidenum">
              <a:rPr lang="en-US" smtClean="0">
                <a:solidFill>
                  <a:schemeClr val="tx1"/>
                </a:solidFill>
              </a:rPr>
              <a:pPr>
                <a:defRPr/>
              </a:pPr>
              <a:t>25</a:t>
            </a:fld>
            <a:endParaRPr lang="en-US" dirty="0">
              <a:solidFill>
                <a:schemeClr val="tx1"/>
              </a:solidFill>
            </a:endParaRPr>
          </a:p>
        </p:txBody>
      </p:sp>
      <p:sp>
        <p:nvSpPr>
          <p:cNvPr id="5" name="Title 1"/>
          <p:cNvSpPr txBox="1">
            <a:spLocks/>
          </p:cNvSpPr>
          <p:nvPr/>
        </p:nvSpPr>
        <p:spPr>
          <a:xfrm>
            <a:off x="457200" y="152400"/>
            <a:ext cx="8229600" cy="639763"/>
          </a:xfrm>
          <a:prstGeom prst="rect">
            <a:avLst/>
          </a:prstGeom>
          <a:solidFill>
            <a:schemeClr val="accent1"/>
          </a:solidFill>
        </p:spPr>
        <p:txBody>
          <a:bodyPr anchor="ctr">
            <a:normAutofit/>
          </a:bodyPr>
          <a:lstStyle/>
          <a:p>
            <a:pPr algn="ctr" fontAlgn="auto">
              <a:spcAft>
                <a:spcPts val="0"/>
              </a:spcAft>
              <a:defRPr/>
            </a:pPr>
            <a:r>
              <a:rPr lang="en-US" sz="2800" b="1" dirty="0">
                <a:solidFill>
                  <a:schemeClr val="bg1"/>
                </a:solidFill>
                <a:latin typeface="+mn-lt"/>
              </a:rPr>
              <a:t>2012 – A Year to Realign Service</a:t>
            </a:r>
            <a:endParaRPr lang="en-US" sz="2800" b="1" dirty="0">
              <a:solidFill>
                <a:schemeClr val="bg1"/>
              </a:solidFill>
              <a:latin typeface="+mj-lt"/>
              <a:ea typeface="+mj-ea"/>
              <a:cs typeface="+mj-cs"/>
            </a:endParaRPr>
          </a:p>
        </p:txBody>
      </p:sp>
      <p:sp>
        <p:nvSpPr>
          <p:cNvPr id="36867" name="TextBox 5"/>
          <p:cNvSpPr txBox="1">
            <a:spLocks noChangeArrowheads="1"/>
          </p:cNvSpPr>
          <p:nvPr/>
        </p:nvSpPr>
        <p:spPr bwMode="auto">
          <a:xfrm>
            <a:off x="390525" y="825579"/>
            <a:ext cx="8382000" cy="5755422"/>
          </a:xfrm>
          <a:prstGeom prst="rect">
            <a:avLst/>
          </a:prstGeom>
          <a:noFill/>
          <a:ln w="9525">
            <a:noFill/>
            <a:miter lim="800000"/>
            <a:headEnd/>
            <a:tailEnd/>
          </a:ln>
        </p:spPr>
        <p:txBody>
          <a:bodyPr>
            <a:spAutoFit/>
          </a:bodyPr>
          <a:lstStyle/>
          <a:p>
            <a:pPr>
              <a:buFont typeface="Arial" charset="0"/>
              <a:buChar char="•"/>
              <a:tabLst>
                <a:tab pos="461963" algn="l"/>
              </a:tabLst>
            </a:pPr>
            <a:r>
              <a:rPr lang="en-US" sz="1600" dirty="0" smtClean="0">
                <a:latin typeface="Calibri" pitchFamily="34" charset="0"/>
              </a:rPr>
              <a:t> </a:t>
            </a:r>
            <a:r>
              <a:rPr lang="en-US" sz="1600" dirty="0">
                <a:latin typeface="Calibri" pitchFamily="34" charset="0"/>
              </a:rPr>
              <a:t>	On Line Police Reports </a:t>
            </a:r>
            <a:r>
              <a:rPr lang="en-US" sz="1600" dirty="0" smtClean="0">
                <a:latin typeface="Calibri" pitchFamily="34" charset="0"/>
              </a:rPr>
              <a:t>can </a:t>
            </a:r>
            <a:r>
              <a:rPr lang="en-US" sz="1600" dirty="0">
                <a:latin typeface="Calibri" pitchFamily="34" charset="0"/>
              </a:rPr>
              <a:t>be submitted by citizens directly to the </a:t>
            </a:r>
            <a:r>
              <a:rPr lang="en-US" sz="1600" dirty="0" smtClean="0">
                <a:latin typeface="Calibri" pitchFamily="34" charset="0"/>
              </a:rPr>
              <a:t>NOPD</a:t>
            </a:r>
            <a:r>
              <a:rPr lang="en-US" sz="1600" dirty="0">
                <a:latin typeface="Calibri" pitchFamily="34" charset="0"/>
              </a:rPr>
              <a:t>. Over 150 police agencies in America, sized larger and smaller than the </a:t>
            </a:r>
            <a:r>
              <a:rPr lang="en-US" sz="1600" dirty="0" smtClean="0">
                <a:latin typeface="Calibri" pitchFamily="34" charset="0"/>
              </a:rPr>
              <a:t>NOPD</a:t>
            </a:r>
            <a:r>
              <a:rPr lang="en-US" sz="1600" dirty="0">
                <a:latin typeface="Calibri" pitchFamily="34" charset="0"/>
              </a:rPr>
              <a:t>, utilize this service to give citizens direct ability to report minor crimes </a:t>
            </a:r>
            <a:r>
              <a:rPr lang="en-US" sz="1600" dirty="0" smtClean="0">
                <a:latin typeface="Calibri" pitchFamily="34" charset="0"/>
              </a:rPr>
              <a:t>without </a:t>
            </a:r>
            <a:r>
              <a:rPr lang="en-US" sz="1600" dirty="0">
                <a:latin typeface="Calibri" pitchFamily="34" charset="0"/>
              </a:rPr>
              <a:t>the need of a police response. It estimated that this may save an </a:t>
            </a:r>
            <a:r>
              <a:rPr lang="en-US" sz="1600" dirty="0" smtClean="0">
                <a:latin typeface="Calibri" pitchFamily="34" charset="0"/>
              </a:rPr>
              <a:t>additional </a:t>
            </a:r>
            <a:r>
              <a:rPr lang="en-US" sz="1600" dirty="0">
                <a:latin typeface="Calibri" pitchFamily="34" charset="0"/>
              </a:rPr>
              <a:t>2-3% of the average work load per week of the </a:t>
            </a:r>
            <a:r>
              <a:rPr lang="en-US" sz="1600" dirty="0" smtClean="0">
                <a:latin typeface="Calibri" pitchFamily="34" charset="0"/>
              </a:rPr>
              <a:t>NOPD</a:t>
            </a:r>
            <a:r>
              <a:rPr lang="en-US" sz="1600" dirty="0">
                <a:latin typeface="Calibri" pitchFamily="34" charset="0"/>
              </a:rPr>
              <a:t>, allowing the NOPD to reassign that time and resource to high crime areas and community policing</a:t>
            </a:r>
            <a:r>
              <a:rPr lang="en-US" sz="1600" dirty="0" smtClean="0">
                <a:latin typeface="Calibri" pitchFamily="34" charset="0"/>
              </a:rPr>
              <a:t>.</a:t>
            </a:r>
            <a:endParaRPr lang="en-US" sz="1600" dirty="0">
              <a:latin typeface="Calibri" pitchFamily="34" charset="0"/>
            </a:endParaRPr>
          </a:p>
          <a:p>
            <a:pPr>
              <a:buFont typeface="Arial" charset="0"/>
              <a:buChar char="•"/>
              <a:tabLst>
                <a:tab pos="461963" algn="l"/>
              </a:tabLst>
            </a:pPr>
            <a:endParaRPr lang="en-US" sz="1600" dirty="0">
              <a:latin typeface="Calibri" pitchFamily="34" charset="0"/>
            </a:endParaRPr>
          </a:p>
          <a:p>
            <a:pPr>
              <a:buFont typeface="Arial" charset="0"/>
              <a:buChar char="•"/>
              <a:tabLst>
                <a:tab pos="461963" algn="l"/>
              </a:tabLst>
            </a:pPr>
            <a:r>
              <a:rPr lang="en-US" sz="1600" dirty="0">
                <a:latin typeface="Calibri" pitchFamily="34" charset="0"/>
              </a:rPr>
              <a:t> 	Based upon the analysis of three years of calls for service data, staffing and staff availability data, in total over 30 million individual data points analyzed, utilizing the Corona Solutions Geo-Balance and Patrol Optimizer software purchased in mid 2011, the NOPD will adjust the Police District Boundaries on January 1, 2012.  This analysis has provided for an equitable distribution of resources given our geographic realities and current building locations.  We will go from a very unequal distribution of work today in our District boundaries, to a balanced and optimized assignment of officers to patrol shifts providing for our community a certainty that no matter where you live, the NOPD’s deployment of officers is equitable, rationale and based on robust scientific analysis for the first time in the history of the NOPD.  </a:t>
            </a:r>
          </a:p>
          <a:p>
            <a:pPr>
              <a:tabLst>
                <a:tab pos="461963" algn="l"/>
              </a:tabLst>
            </a:pPr>
            <a:r>
              <a:rPr lang="en-US" sz="1600" dirty="0">
                <a:latin typeface="Calibri" pitchFamily="34" charset="0"/>
              </a:rPr>
              <a:t>    </a:t>
            </a:r>
          </a:p>
          <a:p>
            <a:pPr>
              <a:buFont typeface="Arial" charset="0"/>
              <a:buChar char="•"/>
              <a:tabLst>
                <a:tab pos="461963" algn="l"/>
              </a:tabLst>
            </a:pPr>
            <a:r>
              <a:rPr lang="en-US" sz="1600" dirty="0">
                <a:latin typeface="Calibri" pitchFamily="34" charset="0"/>
              </a:rPr>
              <a:t>        As part of our District realignment we are going to initiate another dramatic and never before implemented alignment of command responsibility by dividing each District into two "patrol sectors" each led by a Police Lieutenant who will report to the District Commander. Our intention is to create a tightly focused and geographically smaller allocation of police command responsibility and service to our neighborhoods. This reorganization will be the third major realignment of the NOPD since May 2010.</a:t>
            </a:r>
          </a:p>
          <a:p>
            <a:pPr>
              <a:buFont typeface="Arial" charset="0"/>
              <a:buChar char="•"/>
              <a:tabLst>
                <a:tab pos="461963" algn="l"/>
              </a:tabLst>
            </a:pPr>
            <a:endParaRPr lang="en-US" sz="1600" dirty="0">
              <a:latin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09600"/>
          </a:xfrm>
          <a:solidFill>
            <a:schemeClr val="accent1"/>
          </a:solidFill>
        </p:spPr>
        <p:txBody>
          <a:bodyPr rtlCol="0">
            <a:normAutofit fontScale="90000"/>
          </a:bodyPr>
          <a:lstStyle/>
          <a:p>
            <a:pPr eaLnBrk="1" fontAlgn="auto" hangingPunct="1">
              <a:spcAft>
                <a:spcPts val="0"/>
              </a:spcAft>
              <a:defRPr/>
            </a:pPr>
            <a:r>
              <a:rPr lang="en-US" sz="4000" b="1" dirty="0" smtClean="0">
                <a:solidFill>
                  <a:schemeClr val="bg1"/>
                </a:solidFill>
              </a:rPr>
              <a:t>TODAY AND THE FUTURE</a:t>
            </a:r>
            <a:endParaRPr lang="en-US" sz="4000" b="1" dirty="0">
              <a:solidFill>
                <a:schemeClr val="bg1"/>
              </a:solidFill>
            </a:endParaRP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r>
              <a:rPr lang="en-US" dirty="0" smtClean="0">
                <a:solidFill>
                  <a:schemeClr val="tx1"/>
                </a:solidFill>
              </a:rPr>
              <a:t>26</a:t>
            </a:r>
            <a:endParaRPr lang="en-US" dirty="0">
              <a:solidFill>
                <a:schemeClr val="tx1"/>
              </a:solidFill>
            </a:endParaRPr>
          </a:p>
        </p:txBody>
      </p:sp>
      <p:sp>
        <p:nvSpPr>
          <p:cNvPr id="6" name="Source"/>
          <p:cNvSpPr>
            <a:spLocks noGrp="1"/>
          </p:cNvSpPr>
          <p:nvPr/>
        </p:nvSpPr>
        <p:spPr bwMode="auto">
          <a:xfrm>
            <a:off x="381000" y="1219200"/>
            <a:ext cx="8382000" cy="5363649"/>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Clr>
                <a:prstClr val="black"/>
              </a:buClr>
              <a:defRPr/>
            </a:pPr>
            <a:r>
              <a:rPr lang="en-US" sz="1600" dirty="0" smtClean="0">
                <a:solidFill>
                  <a:prstClr val="black"/>
                </a:solidFill>
                <a:latin typeface="Calibri"/>
              </a:rPr>
              <a:t>   2011 has been a year of rebuilding the critical infrastructure of the NOPD – a task that we have been very successful </a:t>
            </a:r>
            <a:r>
              <a:rPr lang="en-US" sz="1600" dirty="0" smtClean="0">
                <a:solidFill>
                  <a:prstClr val="black"/>
                </a:solidFill>
                <a:latin typeface="Calibri"/>
              </a:rPr>
              <a:t>in.</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It is only 18 months ago we came together and inherited what was described in March of 2011 as one of the most dysfunctional police departments in American history…this assessment was accurate and we continue to find significant areas of needed </a:t>
            </a:r>
            <a:r>
              <a:rPr lang="en-US" sz="1600" dirty="0" smtClean="0">
                <a:solidFill>
                  <a:prstClr val="black"/>
                </a:solidFill>
                <a:latin typeface="Calibri"/>
              </a:rPr>
              <a:t>improvement.</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In my experience, and in yours, we know that complete restoration will take time, patience and the unwavering focus of us </a:t>
            </a:r>
            <a:r>
              <a:rPr lang="en-US" sz="1600" dirty="0" smtClean="0">
                <a:solidFill>
                  <a:prstClr val="black"/>
                </a:solidFill>
                <a:latin typeface="Calibri"/>
              </a:rPr>
              <a:t>all.</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2011 was a year marked by tremendous pain to our community and department as we witnessed the convictions, time and again of those who tarnished this community and </a:t>
            </a:r>
            <a:r>
              <a:rPr lang="en-US" sz="1600" dirty="0" smtClean="0">
                <a:solidFill>
                  <a:prstClr val="black"/>
                </a:solidFill>
                <a:latin typeface="Calibri"/>
              </a:rPr>
              <a:t>department.</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2011 was a year marked by continuing examples of those we do not want in our service and our resolute commitment to rid the hard working officers of those who do not deserve to be among our </a:t>
            </a:r>
            <a:r>
              <a:rPr lang="en-US" sz="1600" dirty="0" smtClean="0">
                <a:solidFill>
                  <a:prstClr val="black"/>
                </a:solidFill>
                <a:latin typeface="Calibri"/>
              </a:rPr>
              <a:t>service.</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2011 is a year where we see more people believing in calling and reporting crime – this is a critical first and most important step in having timely and accurate information to fight crime, disorder and enhance the quality of life of our </a:t>
            </a:r>
            <a:r>
              <a:rPr lang="en-US" sz="1600" dirty="0" smtClean="0">
                <a:solidFill>
                  <a:prstClr val="black"/>
                </a:solidFill>
                <a:latin typeface="Calibri"/>
              </a:rPr>
              <a:t>people.</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2011 is a year where we once again see a loss so significant that it must be our first call.  Young men, no matter what the reason, are dying at the hands of one another, and almost always they no one another… we must redouble our efforts to reverse this reality.</a:t>
            </a:r>
          </a:p>
        </p:txBody>
      </p:sp>
    </p:spTree>
    <p:extLst>
      <p:ext uri="{BB962C8B-B14F-4D97-AF65-F5344CB8AC3E}">
        <p14:creationId xmlns="" xmlns:p14="http://schemas.microsoft.com/office/powerpoint/2010/main" val="3400833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09600"/>
          </a:xfrm>
          <a:solidFill>
            <a:schemeClr val="accent1"/>
          </a:solidFill>
        </p:spPr>
        <p:txBody>
          <a:bodyPr rtlCol="0">
            <a:normAutofit fontScale="90000"/>
          </a:bodyPr>
          <a:lstStyle/>
          <a:p>
            <a:pPr eaLnBrk="1" fontAlgn="auto" hangingPunct="1">
              <a:spcAft>
                <a:spcPts val="0"/>
              </a:spcAft>
              <a:defRPr/>
            </a:pPr>
            <a:r>
              <a:rPr lang="en-US" sz="4000" b="1" dirty="0" smtClean="0">
                <a:solidFill>
                  <a:schemeClr val="bg1"/>
                </a:solidFill>
              </a:rPr>
              <a:t>TODAY AND THE FUTURE</a:t>
            </a:r>
            <a:endParaRPr lang="en-US" sz="4000" b="1" dirty="0">
              <a:solidFill>
                <a:schemeClr val="bg1"/>
              </a:solidFill>
            </a:endParaRPr>
          </a:p>
        </p:txBody>
      </p:sp>
      <p:sp>
        <p:nvSpPr>
          <p:cNvPr id="3" name="Slide Number Placeholder 2"/>
          <p:cNvSpPr>
            <a:spLocks noGrp="1"/>
          </p:cNvSpPr>
          <p:nvPr>
            <p:ph type="sldNum" sz="quarter" idx="12"/>
          </p:nvPr>
        </p:nvSpPr>
        <p:spPr>
          <a:xfrm>
            <a:off x="6705600" y="6492875"/>
            <a:ext cx="2133600" cy="365125"/>
          </a:xfrm>
        </p:spPr>
        <p:txBody>
          <a:bodyPr/>
          <a:lstStyle/>
          <a:p>
            <a:pPr>
              <a:defRPr/>
            </a:pPr>
            <a:r>
              <a:rPr lang="en-US" dirty="0" smtClean="0">
                <a:solidFill>
                  <a:schemeClr val="tx1"/>
                </a:solidFill>
              </a:rPr>
              <a:t>Police             </a:t>
            </a:r>
            <a:fld id="{52431B96-2D0B-4BF3-B30C-7D8452929565}" type="slidenum">
              <a:rPr lang="en-US" smtClean="0">
                <a:solidFill>
                  <a:schemeClr val="tx1"/>
                </a:solidFill>
              </a:rPr>
              <a:pPr>
                <a:defRPr/>
              </a:pPr>
              <a:t>27</a:t>
            </a:fld>
            <a:endParaRPr lang="en-US" dirty="0">
              <a:solidFill>
                <a:schemeClr val="tx1"/>
              </a:solidFill>
            </a:endParaRPr>
          </a:p>
        </p:txBody>
      </p:sp>
      <p:sp>
        <p:nvSpPr>
          <p:cNvPr id="6" name="Source"/>
          <p:cNvSpPr>
            <a:spLocks noGrp="1"/>
          </p:cNvSpPr>
          <p:nvPr/>
        </p:nvSpPr>
        <p:spPr bwMode="auto">
          <a:xfrm>
            <a:off x="457200" y="990600"/>
            <a:ext cx="8372475" cy="5867400"/>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a:buClr>
                <a:prstClr val="black"/>
              </a:buClr>
              <a:defRPr/>
            </a:pPr>
            <a:r>
              <a:rPr lang="en-US" sz="1600" dirty="0" smtClean="0">
                <a:solidFill>
                  <a:prstClr val="black"/>
                </a:solidFill>
                <a:latin typeface="Calibri"/>
              </a:rPr>
              <a:t>    2012 is a year in which we can employ 1,353 police officers.  Full year funding provides the flexibility we need to fight crime, build community policing and plan for future </a:t>
            </a:r>
            <a:r>
              <a:rPr lang="en-US" sz="1600" dirty="0" smtClean="0">
                <a:solidFill>
                  <a:prstClr val="black"/>
                </a:solidFill>
                <a:latin typeface="Calibri"/>
              </a:rPr>
              <a:t>hires.</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In today’s times and economic reality, we are grateful that we are not considering reducing the size of the NOPD.  In fact, at the end of this year, nationwide 12,000 police officers will have been laid off, and 30,000 vacant police officer position will go unfilled.  Our budget bucks that trend!</a:t>
            </a:r>
          </a:p>
          <a:p>
            <a:pPr>
              <a:buClr>
                <a:prstClr val="black"/>
              </a:buClr>
              <a:defRPr/>
            </a:pPr>
            <a:r>
              <a:rPr lang="en-US" sz="1600" dirty="0" smtClean="0">
                <a:solidFill>
                  <a:prstClr val="black"/>
                </a:solidFill>
                <a:latin typeface="Calibri"/>
              </a:rPr>
              <a:t>    We </a:t>
            </a:r>
            <a:r>
              <a:rPr lang="en-US" sz="1600" dirty="0">
                <a:solidFill>
                  <a:prstClr val="black"/>
                </a:solidFill>
                <a:latin typeface="Calibri"/>
              </a:rPr>
              <a:t>had to make tough choices in this budget, and while we could not fund Police </a:t>
            </a:r>
            <a:r>
              <a:rPr lang="en-US" sz="1600" dirty="0" smtClean="0">
                <a:solidFill>
                  <a:prstClr val="black"/>
                </a:solidFill>
                <a:latin typeface="Calibri"/>
              </a:rPr>
              <a:t>Officer II, </a:t>
            </a:r>
            <a:r>
              <a:rPr lang="en-US" sz="1600" dirty="0">
                <a:solidFill>
                  <a:prstClr val="black"/>
                </a:solidFill>
                <a:latin typeface="Calibri"/>
              </a:rPr>
              <a:t>III and IV promotions, we commit to creating new training </a:t>
            </a:r>
            <a:r>
              <a:rPr lang="en-US" sz="1600" dirty="0" smtClean="0">
                <a:solidFill>
                  <a:prstClr val="black"/>
                </a:solidFill>
                <a:latin typeface="Calibri"/>
              </a:rPr>
              <a:t>and eligibility registers in 2012 for future use, to replace the existing registers that have a total of 11 officer’s names on the three </a:t>
            </a:r>
            <a:r>
              <a:rPr lang="en-US" sz="1600" dirty="0" smtClean="0">
                <a:solidFill>
                  <a:prstClr val="black"/>
                </a:solidFill>
                <a:latin typeface="Calibri"/>
              </a:rPr>
              <a:t>registers.</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2012 is a year in which we will begin hiring new officers, 30 will start our first Academy class in January 2012. They will receive our new training, and they will become part of this great community and </a:t>
            </a:r>
            <a:r>
              <a:rPr lang="en-US" sz="1600" dirty="0" smtClean="0">
                <a:solidFill>
                  <a:prstClr val="black"/>
                </a:solidFill>
                <a:latin typeface="Calibri"/>
              </a:rPr>
              <a:t>department.</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We will monitor our budget appropriations carefully and believe it highly likely that we will start a second Academy Training Class of 30 candidates before the end of </a:t>
            </a:r>
            <a:r>
              <a:rPr lang="en-US" sz="1600" dirty="0" smtClean="0">
                <a:solidFill>
                  <a:prstClr val="black"/>
                </a:solidFill>
                <a:latin typeface="Calibri"/>
              </a:rPr>
              <a:t>2012.</a:t>
            </a:r>
            <a:endParaRPr lang="en-US" sz="1600" dirty="0" smtClean="0">
              <a:solidFill>
                <a:prstClr val="black"/>
              </a:solidFill>
              <a:latin typeface="Calibri"/>
            </a:endParaRPr>
          </a:p>
          <a:p>
            <a:pPr>
              <a:buClr>
                <a:prstClr val="black"/>
              </a:buClr>
              <a:defRPr/>
            </a:pPr>
            <a:r>
              <a:rPr lang="en-US" sz="1600" dirty="0" smtClean="0">
                <a:solidFill>
                  <a:prstClr val="black"/>
                </a:solidFill>
                <a:latin typeface="Calibri"/>
              </a:rPr>
              <a:t>The NOPD is working closely with city officials to prepare our department and city for several major events that require our best effort.  BCS Championship, Final Four, Battle of 1812 and so many other signature events dot the horizon for 2012…the NOPD will be ready to </a:t>
            </a:r>
            <a:r>
              <a:rPr lang="en-US" sz="1600" dirty="0" smtClean="0">
                <a:solidFill>
                  <a:prstClr val="black"/>
                </a:solidFill>
                <a:latin typeface="Calibri"/>
              </a:rPr>
              <a:t>serve.</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2012 will be another year of continually analyzing our tactics, strategies, alliances with community and criminal justice partners to advance safety and professional service to our </a:t>
            </a:r>
            <a:r>
              <a:rPr lang="en-US" sz="1600" dirty="0" smtClean="0">
                <a:solidFill>
                  <a:prstClr val="black"/>
                </a:solidFill>
                <a:latin typeface="Calibri"/>
              </a:rPr>
              <a:t>City.</a:t>
            </a:r>
            <a:endParaRPr lang="en-US" sz="1600" dirty="0" smtClean="0">
              <a:solidFill>
                <a:prstClr val="black"/>
              </a:solidFill>
              <a:latin typeface="Calibri"/>
            </a:endParaRPr>
          </a:p>
          <a:p>
            <a:pPr>
              <a:buClr>
                <a:prstClr val="black"/>
              </a:buClr>
              <a:defRPr/>
            </a:pPr>
            <a:r>
              <a:rPr lang="en-US" sz="1600" dirty="0">
                <a:solidFill>
                  <a:prstClr val="black"/>
                </a:solidFill>
                <a:latin typeface="Calibri"/>
              </a:rPr>
              <a:t> </a:t>
            </a:r>
            <a:r>
              <a:rPr lang="en-US" sz="1600" dirty="0" smtClean="0">
                <a:solidFill>
                  <a:prstClr val="black"/>
                </a:solidFill>
                <a:latin typeface="Calibri"/>
              </a:rPr>
              <a:t>   2012 will be a year where all the work we have done to so far will produce we believe greater satisfaction with our officers and reduced crime rates in our </a:t>
            </a:r>
            <a:r>
              <a:rPr lang="en-US" sz="1600" dirty="0" smtClean="0">
                <a:solidFill>
                  <a:prstClr val="black"/>
                </a:solidFill>
                <a:latin typeface="Calibri"/>
              </a:rPr>
              <a:t>community.</a:t>
            </a:r>
            <a:endParaRPr lang="en-US" sz="1600" dirty="0" smtClean="0">
              <a:solidFill>
                <a:prstClr val="black"/>
              </a:solidFill>
              <a:latin typeface="Calibri"/>
            </a:endParaRPr>
          </a:p>
        </p:txBody>
      </p:sp>
    </p:spTree>
    <p:extLst>
      <p:ext uri="{BB962C8B-B14F-4D97-AF65-F5344CB8AC3E}">
        <p14:creationId xmlns="" xmlns:p14="http://schemas.microsoft.com/office/powerpoint/2010/main" val="3872145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9DD14D32-F010-4882-BD2D-7F36D858A73D}" type="slidenum">
              <a:rPr lang="en-US" smtClean="0">
                <a:solidFill>
                  <a:schemeClr val="tx1"/>
                </a:solidFill>
              </a:rPr>
              <a:pPr>
                <a:defRPr/>
              </a:pPr>
              <a:t>3</a:t>
            </a:fld>
            <a:endParaRPr lang="en-US" dirty="0">
              <a:solidFill>
                <a:schemeClr val="tx1"/>
              </a:solidFill>
            </a:endParaRPr>
          </a:p>
        </p:txBody>
      </p:sp>
      <p:sp>
        <p:nvSpPr>
          <p:cNvPr id="18434" name="Rectangle 4"/>
          <p:cNvSpPr>
            <a:spLocks noChangeArrowheads="1"/>
          </p:cNvSpPr>
          <p:nvPr/>
        </p:nvSpPr>
        <p:spPr bwMode="auto">
          <a:xfrm>
            <a:off x="533400" y="1295400"/>
            <a:ext cx="8153400" cy="4770438"/>
          </a:xfrm>
          <a:prstGeom prst="rect">
            <a:avLst/>
          </a:prstGeom>
          <a:noFill/>
          <a:ln w="9525">
            <a:noFill/>
            <a:miter lim="800000"/>
            <a:headEnd/>
            <a:tailEnd/>
          </a:ln>
        </p:spPr>
        <p:txBody>
          <a:bodyPr>
            <a:spAutoFit/>
          </a:bodyPr>
          <a:lstStyle/>
          <a:p>
            <a:pPr algn="just"/>
            <a:r>
              <a:rPr lang="en-US" sz="1600" b="1" dirty="0">
                <a:solidFill>
                  <a:srgbClr val="00009A"/>
                </a:solidFill>
              </a:rPr>
              <a:t>Mission Statement</a:t>
            </a:r>
          </a:p>
          <a:p>
            <a:pPr algn="just"/>
            <a:r>
              <a:rPr lang="en-US" sz="1600" dirty="0">
                <a:solidFill>
                  <a:srgbClr val="000000"/>
                </a:solidFill>
              </a:rPr>
              <a:t>The mission of the New Orleans Police Department is to provide professional police services to the public </a:t>
            </a:r>
            <a:r>
              <a:rPr lang="en-US" sz="1600" dirty="0" smtClean="0">
                <a:solidFill>
                  <a:srgbClr val="000000"/>
                </a:solidFill>
              </a:rPr>
              <a:t>in order to </a:t>
            </a:r>
            <a:r>
              <a:rPr lang="en-US" sz="1600" dirty="0">
                <a:solidFill>
                  <a:srgbClr val="000000"/>
                </a:solidFill>
              </a:rPr>
              <a:t>maintain order and protect life and property. We will identify and solve problems by forming partnerships with the citizens of our community to enhance the quality of life for our citizens and visitors. Our service will be delivered through transparency, accountability, collaboration and integrity.</a:t>
            </a:r>
          </a:p>
          <a:p>
            <a:pPr algn="just"/>
            <a:endParaRPr lang="en-US" sz="1600" b="1" dirty="0">
              <a:solidFill>
                <a:srgbClr val="00009A"/>
              </a:solidFill>
            </a:endParaRPr>
          </a:p>
          <a:p>
            <a:pPr algn="just"/>
            <a:r>
              <a:rPr lang="en-US" sz="1600" b="1" dirty="0">
                <a:solidFill>
                  <a:srgbClr val="00009A"/>
                </a:solidFill>
              </a:rPr>
              <a:t>Vision Statement</a:t>
            </a:r>
          </a:p>
          <a:p>
            <a:pPr algn="just"/>
            <a:r>
              <a:rPr lang="en-US" sz="1600" dirty="0">
                <a:solidFill>
                  <a:srgbClr val="000000"/>
                </a:solidFill>
              </a:rPr>
              <a:t>It is our goal to make significant strides in reducing overall crime and making our streets safe for all who live, visit and do business in the City of New Orleans. The reduction of violent crime remains our highest priority. Building new and invigorating existing partnerships with members of our community is critical to our success. We believe that the overall satisfaction of the community we serve assists in heightening the performance and response level of the men and women of our Department. Increased satisfaction and the resulting confidence of the community in the NOPD will result in lower crime rates and more successful prosecution of those persons who committed crime in our community. As a direct result of our recent reorganization and consolidation of departmental functions, we are poised to provide more accountability and efficiency in managing the daily operations of the New Orleans Police Department for years to come.</a:t>
            </a:r>
            <a:endParaRPr lang="en-US" sz="1600" dirty="0">
              <a:latin typeface="Calibri" pitchFamily="34" charset="0"/>
            </a:endParaRPr>
          </a:p>
        </p:txBody>
      </p:sp>
      <p:sp>
        <p:nvSpPr>
          <p:cNvPr id="18435" name="Rectangle 6"/>
          <p:cNvSpPr>
            <a:spLocks noChangeArrowheads="1"/>
          </p:cNvSpPr>
          <p:nvPr/>
        </p:nvSpPr>
        <p:spPr bwMode="auto">
          <a:xfrm>
            <a:off x="609600" y="304800"/>
            <a:ext cx="8001000" cy="646113"/>
          </a:xfrm>
          <a:prstGeom prst="rect">
            <a:avLst/>
          </a:prstGeom>
          <a:solidFill>
            <a:schemeClr val="accent1"/>
          </a:solidFill>
          <a:ln w="9525">
            <a:noFill/>
            <a:miter lim="800000"/>
            <a:headEnd/>
            <a:tailEnd/>
          </a:ln>
        </p:spPr>
        <p:txBody>
          <a:bodyPr>
            <a:spAutoFit/>
          </a:bodyPr>
          <a:lstStyle/>
          <a:p>
            <a:pPr algn="ctr"/>
            <a:r>
              <a:rPr lang="en-US" sz="3600" b="1">
                <a:solidFill>
                  <a:schemeClr val="bg1"/>
                </a:solidFill>
                <a:latin typeface="Calibri" pitchFamily="34" charset="0"/>
              </a:rPr>
              <a:t>Department Mission &amp; Vision</a:t>
            </a:r>
            <a:endParaRPr lang="en-US" sz="36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a:solidFill>
            <a:schemeClr val="accent1"/>
          </a:solidFill>
        </p:spPr>
        <p:txBody>
          <a:bodyPr rtlCol="0">
            <a:normAutofit/>
          </a:bodyPr>
          <a:lstStyle/>
          <a:p>
            <a:pPr eaLnBrk="1" fontAlgn="auto" hangingPunct="1">
              <a:spcAft>
                <a:spcPts val="0"/>
              </a:spcAft>
              <a:defRPr/>
            </a:pPr>
            <a:r>
              <a:rPr lang="en-US" sz="2600" b="1" dirty="0" smtClean="0">
                <a:solidFill>
                  <a:schemeClr val="bg1"/>
                </a:solidFill>
              </a:rPr>
              <a:t>2011 Results – A Year of Rebuilding NOPD Infrastructure</a:t>
            </a:r>
            <a:endParaRPr lang="en-US" sz="2600" b="1" dirty="0">
              <a:solidFill>
                <a:schemeClr val="bg1"/>
              </a:solidFill>
            </a:endParaRPr>
          </a:p>
        </p:txBody>
      </p:sp>
      <p:sp>
        <p:nvSpPr>
          <p:cNvPr id="3" name="Slide Number Placeholder 2"/>
          <p:cNvSpPr>
            <a:spLocks noGrp="1"/>
          </p:cNvSpPr>
          <p:nvPr>
            <p:ph type="sldNum" sz="quarter" idx="12"/>
          </p:nvPr>
        </p:nvSpPr>
        <p:spPr/>
        <p:txBody>
          <a:bodyPr/>
          <a:lstStyle/>
          <a:p>
            <a:pPr>
              <a:defRPr/>
            </a:pPr>
            <a:r>
              <a:rPr lang="en-US" dirty="0" smtClean="0">
                <a:solidFill>
                  <a:schemeClr val="tx1"/>
                </a:solidFill>
              </a:rPr>
              <a:t>Police             </a:t>
            </a:r>
            <a:fld id="{6A2AA594-58B6-4676-9285-B4DC9845AD09}" type="slidenum">
              <a:rPr lang="en-US" smtClean="0">
                <a:solidFill>
                  <a:schemeClr val="tx1"/>
                </a:solidFill>
              </a:rPr>
              <a:pPr>
                <a:defRPr/>
              </a:pPr>
              <a:t>4</a:t>
            </a:fld>
            <a:endParaRPr lang="en-US" dirty="0">
              <a:solidFill>
                <a:schemeClr val="tx1"/>
              </a:solidFill>
            </a:endParaRPr>
          </a:p>
        </p:txBody>
      </p:sp>
      <p:sp>
        <p:nvSpPr>
          <p:cNvPr id="30723" name="TextBox 5"/>
          <p:cNvSpPr txBox="1">
            <a:spLocks noChangeArrowheads="1"/>
          </p:cNvSpPr>
          <p:nvPr/>
        </p:nvSpPr>
        <p:spPr bwMode="auto">
          <a:xfrm>
            <a:off x="152400" y="914400"/>
            <a:ext cx="8839200" cy="5570756"/>
          </a:xfrm>
          <a:prstGeom prst="rect">
            <a:avLst/>
          </a:prstGeom>
          <a:noFill/>
          <a:ln w="9525">
            <a:noFill/>
            <a:miter lim="800000"/>
            <a:headEnd/>
            <a:tailEnd/>
          </a:ln>
        </p:spPr>
        <p:txBody>
          <a:bodyPr wrap="square">
            <a:spAutoFit/>
          </a:bodyPr>
          <a:lstStyle/>
          <a:p>
            <a:pPr>
              <a:buFont typeface="Arial" charset="0"/>
              <a:buChar char="•"/>
              <a:tabLst>
                <a:tab pos="227013" algn="l"/>
              </a:tabLst>
            </a:pPr>
            <a:r>
              <a:rPr lang="en-US" sz="2000" dirty="0">
                <a:latin typeface="Calibri" pitchFamily="34" charset="0"/>
              </a:rPr>
              <a:t>  	</a:t>
            </a:r>
            <a:r>
              <a:rPr lang="en-US" sz="1600" dirty="0">
                <a:latin typeface="Calibri" pitchFamily="34" charset="0"/>
              </a:rPr>
              <a:t>Sexual Assault Kit Backlog in January of 2011 of over 800 cases in storage </a:t>
            </a:r>
            <a:r>
              <a:rPr lang="en-US" sz="1600" dirty="0" smtClean="0">
                <a:latin typeface="Calibri" pitchFamily="34" charset="0"/>
              </a:rPr>
              <a:t>cleared </a:t>
            </a:r>
            <a:r>
              <a:rPr lang="en-US" sz="1600" dirty="0">
                <a:latin typeface="Calibri" pitchFamily="34" charset="0"/>
              </a:rPr>
              <a:t>with all SAK out of </a:t>
            </a:r>
            <a:r>
              <a:rPr lang="en-US" sz="1600" dirty="0" smtClean="0">
                <a:latin typeface="Calibri" pitchFamily="34" charset="0"/>
              </a:rPr>
              <a:t>	NOPD </a:t>
            </a:r>
            <a:r>
              <a:rPr lang="en-US" sz="1600" dirty="0">
                <a:latin typeface="Calibri" pitchFamily="34" charset="0"/>
              </a:rPr>
              <a:t>custody and in </a:t>
            </a:r>
            <a:r>
              <a:rPr lang="en-US" sz="1600" dirty="0" smtClean="0">
                <a:latin typeface="Calibri" pitchFamily="34" charset="0"/>
              </a:rPr>
              <a:t>the process </a:t>
            </a:r>
            <a:r>
              <a:rPr lang="en-US" sz="1600" dirty="0">
                <a:latin typeface="Calibri" pitchFamily="34" charset="0"/>
              </a:rPr>
              <a:t>of </a:t>
            </a:r>
            <a:r>
              <a:rPr lang="en-US" sz="1600" dirty="0" smtClean="0">
                <a:latin typeface="Calibri" pitchFamily="34" charset="0"/>
              </a:rPr>
              <a:t>testing.</a:t>
            </a:r>
            <a:endParaRPr lang="en-US" sz="1600" dirty="0" smtClean="0">
              <a:latin typeface="Calibri" pitchFamily="34" charset="0"/>
            </a:endParaRPr>
          </a:p>
          <a:p>
            <a:pPr>
              <a:buFont typeface="Arial" charset="0"/>
              <a:buChar cha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Firearms Examiners have cleared a FOUR year </a:t>
            </a:r>
            <a:r>
              <a:rPr lang="en-US" sz="1600" dirty="0" smtClean="0">
                <a:latin typeface="Calibri" pitchFamily="34" charset="0"/>
              </a:rPr>
              <a:t>backlog of firearms </a:t>
            </a:r>
          </a:p>
          <a:p>
            <a:pPr>
              <a:tabLst>
                <a:tab pos="227013" algn="l"/>
              </a:tabLst>
            </a:pPr>
            <a:r>
              <a:rPr lang="en-US" sz="1600" dirty="0" smtClean="0">
                <a:latin typeface="Calibri" pitchFamily="34" charset="0"/>
              </a:rPr>
              <a:t>	examination on </a:t>
            </a:r>
            <a:r>
              <a:rPr lang="en-US" sz="1600" dirty="0">
                <a:latin typeface="Calibri" pitchFamily="34" charset="0"/>
              </a:rPr>
              <a:t>shootings and </a:t>
            </a:r>
            <a:r>
              <a:rPr lang="en-US" sz="1600" dirty="0" smtClean="0">
                <a:latin typeface="Calibri" pitchFamily="34" charset="0"/>
              </a:rPr>
              <a:t>murders.</a:t>
            </a:r>
            <a:endParaRPr lang="en-US" sz="1600" dirty="0" smtClean="0">
              <a:latin typeface="Calibri" pitchFamily="34" charset="0"/>
            </a:endParaRPr>
          </a:p>
          <a:p>
            <a:pPr>
              <a:buFont typeface="Arial" charset="0"/>
              <a:buChar cha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Firearms Examiners have cleared a </a:t>
            </a:r>
            <a:r>
              <a:rPr lang="en-US" sz="1600" dirty="0" smtClean="0">
                <a:latin typeface="Calibri" pitchFamily="34" charset="0"/>
              </a:rPr>
              <a:t>multi-year backlog of </a:t>
            </a:r>
            <a:r>
              <a:rPr lang="en-US" sz="1600" dirty="0">
                <a:latin typeface="Calibri" pitchFamily="34" charset="0"/>
              </a:rPr>
              <a:t>test </a:t>
            </a:r>
            <a:r>
              <a:rPr lang="en-US" sz="1600" dirty="0" smtClean="0">
                <a:latin typeface="Calibri" pitchFamily="34" charset="0"/>
              </a:rPr>
              <a:t>fires.</a:t>
            </a:r>
            <a:endParaRPr lang="en-US" sz="1600" dirty="0" smtClean="0">
              <a:latin typeface="Calibri" pitchFamily="34" charset="0"/>
            </a:endParaRPr>
          </a:p>
          <a:p>
            <a:pPr>
              <a:buFont typeface="Arial" charset="0"/>
              <a:buChar cha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Firearms Examiners have worked </a:t>
            </a:r>
            <a:r>
              <a:rPr lang="en-US" sz="1600" dirty="0" smtClean="0">
                <a:latin typeface="Calibri" pitchFamily="34" charset="0"/>
              </a:rPr>
              <a:t>458% </a:t>
            </a:r>
            <a:r>
              <a:rPr lang="en-US" sz="1600" dirty="0">
                <a:latin typeface="Calibri" pitchFamily="34" charset="0"/>
              </a:rPr>
              <a:t>more </a:t>
            </a:r>
            <a:r>
              <a:rPr lang="en-US" sz="1600" dirty="0" smtClean="0">
                <a:latin typeface="Calibri" pitchFamily="34" charset="0"/>
              </a:rPr>
              <a:t>cases </a:t>
            </a:r>
          </a:p>
          <a:p>
            <a:pPr>
              <a:tabLst>
                <a:tab pos="227013" algn="l"/>
              </a:tabLst>
            </a:pPr>
            <a:r>
              <a:rPr lang="en-US" sz="1600" dirty="0" smtClean="0">
                <a:latin typeface="Calibri" pitchFamily="34" charset="0"/>
              </a:rPr>
              <a:t>	2011 </a:t>
            </a:r>
            <a:r>
              <a:rPr lang="en-US" sz="1600" dirty="0">
                <a:latin typeface="Calibri" pitchFamily="34" charset="0"/>
              </a:rPr>
              <a:t>YTD vs. 2010 </a:t>
            </a:r>
            <a:r>
              <a:rPr lang="en-US" sz="1600" dirty="0" smtClean="0">
                <a:latin typeface="Calibri" pitchFamily="34" charset="0"/>
              </a:rPr>
              <a:t>YTD.</a:t>
            </a:r>
            <a:endParaRPr lang="en-US" sz="1600" dirty="0" smtClean="0">
              <a:latin typeface="Calibri" pitchFamily="34" charset="0"/>
            </a:endParaRPr>
          </a:p>
          <a:p>
            <a:pPr>
              <a:buFont typeface="Arial" charset="0"/>
              <a:buChar cha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The number of Integrated Ballistics Identification System </a:t>
            </a:r>
            <a:r>
              <a:rPr lang="en-US" sz="1600" dirty="0" smtClean="0">
                <a:latin typeface="Calibri" pitchFamily="34" charset="0"/>
              </a:rPr>
              <a:t>(</a:t>
            </a:r>
            <a:r>
              <a:rPr lang="en-US" sz="1600" dirty="0">
                <a:latin typeface="Calibri" pitchFamily="34" charset="0"/>
              </a:rPr>
              <a:t>IBIS) </a:t>
            </a:r>
            <a:endParaRPr lang="en-US" sz="1600" dirty="0" smtClean="0">
              <a:latin typeface="Calibri" pitchFamily="34" charset="0"/>
            </a:endParaRPr>
          </a:p>
          <a:p>
            <a:pPr>
              <a:tabLst>
                <a:tab pos="227013" algn="l"/>
              </a:tabLst>
            </a:pPr>
            <a:r>
              <a:rPr lang="en-US" sz="1600" dirty="0" smtClean="0">
                <a:latin typeface="Calibri" pitchFamily="34" charset="0"/>
              </a:rPr>
              <a:t>	hits has increased 294% </a:t>
            </a:r>
            <a:r>
              <a:rPr lang="en-US" sz="1600" dirty="0">
                <a:latin typeface="Calibri" pitchFamily="34" charset="0"/>
              </a:rPr>
              <a:t>2011 </a:t>
            </a:r>
            <a:r>
              <a:rPr lang="en-US" sz="1600" dirty="0" smtClean="0">
                <a:latin typeface="Calibri" pitchFamily="34" charset="0"/>
              </a:rPr>
              <a:t>YTD.</a:t>
            </a:r>
            <a:endParaRPr lang="en-US" sz="1600" dirty="0" smtClean="0">
              <a:latin typeface="Calibri" pitchFamily="34" charset="0"/>
            </a:endParaRPr>
          </a:p>
          <a:p>
            <a:pPr>
              <a:buFont typeface="Arial" charset="0"/>
              <a:buChar cha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Due to the work of our Firearms Unit, the ATF assigned a </a:t>
            </a:r>
            <a:r>
              <a:rPr lang="en-US" sz="1600" dirty="0" smtClean="0">
                <a:latin typeface="Calibri" pitchFamily="34" charset="0"/>
              </a:rPr>
              <a:t>second </a:t>
            </a:r>
          </a:p>
          <a:p>
            <a:pPr>
              <a:tabLst>
                <a:tab pos="227013" algn="l"/>
              </a:tabLst>
            </a:pPr>
            <a:r>
              <a:rPr lang="en-US" sz="1600" dirty="0" smtClean="0">
                <a:latin typeface="Calibri" pitchFamily="34" charset="0"/>
              </a:rPr>
              <a:t>	IBIS machine which </a:t>
            </a:r>
            <a:r>
              <a:rPr lang="en-US" sz="1600" dirty="0">
                <a:latin typeface="Calibri" pitchFamily="34" charset="0"/>
              </a:rPr>
              <a:t>will allow for faster correlations </a:t>
            </a:r>
            <a:r>
              <a:rPr lang="en-US" sz="1600" dirty="0" smtClean="0">
                <a:latin typeface="Calibri" pitchFamily="34" charset="0"/>
              </a:rPr>
              <a:t>of </a:t>
            </a:r>
            <a:r>
              <a:rPr lang="en-US" sz="1600" dirty="0">
                <a:latin typeface="Calibri" pitchFamily="34" charset="0"/>
              </a:rPr>
              <a:t>casings and </a:t>
            </a:r>
            <a:endParaRPr lang="en-US" sz="1600" dirty="0" smtClean="0">
              <a:latin typeface="Calibri" pitchFamily="34" charset="0"/>
            </a:endParaRPr>
          </a:p>
          <a:p>
            <a:pPr>
              <a:tabLst>
                <a:tab pos="227013" algn="l"/>
              </a:tabLst>
            </a:pPr>
            <a:r>
              <a:rPr lang="en-US" sz="1600" dirty="0" smtClean="0">
                <a:latin typeface="Calibri" pitchFamily="34" charset="0"/>
              </a:rPr>
              <a:t>	pellets </a:t>
            </a:r>
            <a:r>
              <a:rPr lang="en-US" sz="1600" dirty="0">
                <a:latin typeface="Calibri" pitchFamily="34" charset="0"/>
              </a:rPr>
              <a:t>from </a:t>
            </a:r>
            <a:r>
              <a:rPr lang="en-US" sz="1600" dirty="0" smtClean="0">
                <a:latin typeface="Calibri" pitchFamily="34" charset="0"/>
              </a:rPr>
              <a:t>crime </a:t>
            </a:r>
            <a:r>
              <a:rPr lang="en-US" sz="1600" dirty="0" smtClean="0">
                <a:latin typeface="Calibri" pitchFamily="34" charset="0"/>
              </a:rPr>
              <a:t>scenes.</a:t>
            </a:r>
            <a:endParaRPr lang="en-US" sz="1600" dirty="0" smtClean="0">
              <a:latin typeface="Calibri" pitchFamily="34" charset="0"/>
            </a:endParaRPr>
          </a:p>
          <a:p>
            <a:pPr>
              <a:tabLst>
                <a:tab pos="227013" algn="l"/>
              </a:tabLst>
            </a:pPr>
            <a:endParaRPr lang="en-US" sz="1600" dirty="0">
              <a:latin typeface="Calibri" pitchFamily="34" charset="0"/>
            </a:endParaRPr>
          </a:p>
          <a:p>
            <a:pPr>
              <a:buFont typeface="Arial" charset="0"/>
              <a:buChar char="•"/>
              <a:tabLst>
                <a:tab pos="227013" algn="l"/>
              </a:tabLst>
            </a:pPr>
            <a:r>
              <a:rPr lang="en-US" sz="1600" dirty="0">
                <a:latin typeface="Calibri" pitchFamily="34" charset="0"/>
              </a:rPr>
              <a:t> 	Firearms Acquisition of Evidence and </a:t>
            </a:r>
            <a:r>
              <a:rPr lang="en-US" sz="1600" dirty="0" smtClean="0">
                <a:latin typeface="Calibri" pitchFamily="34" charset="0"/>
              </a:rPr>
              <a:t>submission </a:t>
            </a:r>
            <a:r>
              <a:rPr lang="en-US" sz="1600" dirty="0">
                <a:latin typeface="Calibri" pitchFamily="34" charset="0"/>
              </a:rPr>
              <a:t>by the NOPD in 2011 has 	routinely been among the 	top three submission sites out of 200 nation wide whereas in years before NOPD did few </a:t>
            </a:r>
            <a:r>
              <a:rPr lang="en-US" sz="1600" dirty="0" smtClean="0">
                <a:latin typeface="Calibri" pitchFamily="34" charset="0"/>
              </a:rPr>
              <a:t>exams.</a:t>
            </a:r>
            <a:endParaRPr lang="en-US" sz="1600" dirty="0">
              <a:latin typeface="Calibri" pitchFamily="34" charset="0"/>
            </a:endParaRPr>
          </a:p>
          <a:p>
            <a:pPr>
              <a:buFont typeface="Arial" charset="0"/>
              <a:buChar char="•"/>
              <a:tabLst>
                <a:tab pos="227013" algn="l"/>
              </a:tabLst>
            </a:pPr>
            <a:endParaRPr lang="en-US" sz="1600" dirty="0" smtClean="0">
              <a:latin typeface="Calibri" pitchFamily="34" charset="0"/>
            </a:endParaRPr>
          </a:p>
          <a:p>
            <a:pPr>
              <a:buFont typeface="Arial" charset="0"/>
              <a:buChar char="•"/>
              <a:tabLst>
                <a:tab pos="227013" algn="l"/>
              </a:tabLst>
            </a:pPr>
            <a:r>
              <a:rPr lang="en-US" sz="1600" dirty="0">
                <a:latin typeface="Calibri" pitchFamily="34" charset="0"/>
              </a:rPr>
              <a:t> </a:t>
            </a:r>
            <a:r>
              <a:rPr lang="en-US" sz="1600" dirty="0" smtClean="0">
                <a:latin typeface="Calibri" pitchFamily="34" charset="0"/>
              </a:rPr>
              <a:t>   We have a full-time DNA Scientist working at the LSP Crime Lab, and interviewing a second </a:t>
            </a:r>
            <a:r>
              <a:rPr lang="en-US" sz="1600" dirty="0" smtClean="0">
                <a:latin typeface="Calibri" pitchFamily="34" charset="0"/>
              </a:rPr>
              <a:t>candidate.</a:t>
            </a:r>
            <a:endParaRPr lang="en-US" sz="1600" dirty="0">
              <a:latin typeface="Calibri" pitchFamily="34" charset="0"/>
            </a:endParaRPr>
          </a:p>
        </p:txBody>
      </p:sp>
      <p:graphicFrame>
        <p:nvGraphicFramePr>
          <p:cNvPr id="7" name="Chart 6"/>
          <p:cNvGraphicFramePr/>
          <p:nvPr/>
        </p:nvGraphicFramePr>
        <p:xfrm>
          <a:off x="6096000" y="3429000"/>
          <a:ext cx="2724150" cy="182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6096000" y="1447801"/>
          <a:ext cx="2724150" cy="182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04800" y="152400"/>
            <a:ext cx="8458200" cy="639762"/>
          </a:xfrm>
          <a:solidFill>
            <a:schemeClr val="accent1"/>
          </a:solidFill>
        </p:spPr>
        <p:txBody>
          <a:bodyPr/>
          <a:lstStyle/>
          <a:p>
            <a:pPr eaLnBrk="1" hangingPunct="1"/>
            <a:r>
              <a:rPr lang="en-US" sz="2800" b="1" dirty="0" smtClean="0">
                <a:solidFill>
                  <a:schemeClr val="bg1"/>
                </a:solidFill>
              </a:rPr>
              <a:t>2011 – A Year of Rebuilding NOPD Infrastructure  cont.</a:t>
            </a:r>
          </a:p>
        </p:txBody>
      </p:sp>
      <p:sp>
        <p:nvSpPr>
          <p:cNvPr id="3" name="Slide Number Placeholder 2"/>
          <p:cNvSpPr>
            <a:spLocks noGrp="1"/>
          </p:cNvSpPr>
          <p:nvPr>
            <p:ph type="sldNum" sz="quarter" idx="12"/>
          </p:nvPr>
        </p:nvSpPr>
        <p:spPr>
          <a:xfrm>
            <a:off x="6781800" y="6492875"/>
            <a:ext cx="2133600" cy="365125"/>
          </a:xfrm>
        </p:spPr>
        <p:txBody>
          <a:bodyPr/>
          <a:lstStyle/>
          <a:p>
            <a:pPr>
              <a:defRPr/>
            </a:pPr>
            <a:r>
              <a:rPr lang="en-US" dirty="0" smtClean="0">
                <a:solidFill>
                  <a:schemeClr val="tx1"/>
                </a:solidFill>
              </a:rPr>
              <a:t>Police             </a:t>
            </a:r>
            <a:fld id="{32507108-1625-4D56-A6BC-21DD072063D3}" type="slidenum">
              <a:rPr lang="en-US" smtClean="0">
                <a:solidFill>
                  <a:schemeClr val="tx1"/>
                </a:solidFill>
              </a:rPr>
              <a:pPr>
                <a:defRPr/>
              </a:pPr>
              <a:t>5</a:t>
            </a:fld>
            <a:endParaRPr lang="en-US" dirty="0">
              <a:solidFill>
                <a:schemeClr val="tx1"/>
              </a:solidFill>
            </a:endParaRPr>
          </a:p>
        </p:txBody>
      </p:sp>
      <p:sp>
        <p:nvSpPr>
          <p:cNvPr id="31747" name="TextBox 5"/>
          <p:cNvSpPr txBox="1">
            <a:spLocks noChangeArrowheads="1"/>
          </p:cNvSpPr>
          <p:nvPr/>
        </p:nvSpPr>
        <p:spPr bwMode="auto">
          <a:xfrm>
            <a:off x="228600" y="794802"/>
            <a:ext cx="8382000" cy="6063198"/>
          </a:xfrm>
          <a:prstGeom prst="rect">
            <a:avLst/>
          </a:prstGeom>
          <a:noFill/>
          <a:ln w="9525">
            <a:noFill/>
            <a:miter lim="800000"/>
            <a:headEnd/>
            <a:tailEnd/>
          </a:ln>
        </p:spPr>
        <p:txBody>
          <a:bodyPr wrap="square">
            <a:spAutoFit/>
          </a:bodyPr>
          <a:lstStyle/>
          <a:p>
            <a:pPr>
              <a:buFont typeface="Arial" charset="0"/>
              <a:buChar char="•"/>
              <a:tabLst>
                <a:tab pos="461963" algn="l"/>
              </a:tabLst>
            </a:pPr>
            <a:r>
              <a:rPr lang="en-US" sz="2000" dirty="0">
                <a:latin typeface="Calibri" pitchFamily="34" charset="0"/>
              </a:rPr>
              <a:t> 	</a:t>
            </a:r>
            <a:r>
              <a:rPr lang="en-US" sz="1600" u="sng" dirty="0">
                <a:latin typeface="Calibri" pitchFamily="34" charset="0"/>
              </a:rPr>
              <a:t>A Laboratory Information Management Systems </a:t>
            </a:r>
            <a:r>
              <a:rPr lang="en-US" sz="1600" dirty="0">
                <a:latin typeface="Calibri" pitchFamily="34" charset="0"/>
              </a:rPr>
              <a:t>vendor was selected in 	</a:t>
            </a:r>
            <a:r>
              <a:rPr lang="en-US" sz="1600" dirty="0" smtClean="0">
                <a:latin typeface="Calibri" pitchFamily="34" charset="0"/>
              </a:rPr>
              <a:t>October. This </a:t>
            </a:r>
            <a:r>
              <a:rPr lang="en-US" sz="1600" dirty="0">
                <a:latin typeface="Calibri" pitchFamily="34" charset="0"/>
              </a:rPr>
              <a:t>will connect NOPD’s Crime Lab to all Crime Labs in the </a:t>
            </a:r>
            <a:r>
              <a:rPr lang="en-US" sz="1600" dirty="0" smtClean="0">
                <a:latin typeface="Calibri" pitchFamily="34" charset="0"/>
              </a:rPr>
              <a:t>State </a:t>
            </a:r>
            <a:r>
              <a:rPr lang="en-US" sz="1600" dirty="0" smtClean="0">
                <a:latin typeface="Calibri" pitchFamily="34" charset="0"/>
              </a:rPr>
              <a:t>with 21</a:t>
            </a:r>
            <a:r>
              <a:rPr lang="en-US" sz="1600" baseline="30000" dirty="0" smtClean="0">
                <a:latin typeface="Calibri" pitchFamily="34" charset="0"/>
              </a:rPr>
              <a:t>st</a:t>
            </a:r>
            <a:r>
              <a:rPr lang="en-US" sz="1600" dirty="0" smtClean="0">
                <a:latin typeface="Calibri" pitchFamily="34" charset="0"/>
              </a:rPr>
              <a:t>century technology.  This is a $500,000 investment utilizing state </a:t>
            </a:r>
            <a:r>
              <a:rPr lang="en-US" sz="1600" dirty="0" smtClean="0">
                <a:latin typeface="Calibri" pitchFamily="34" charset="0"/>
              </a:rPr>
              <a:t>funds.</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a:t>
            </a:r>
            <a:r>
              <a:rPr lang="en-US" sz="1600" dirty="0">
                <a:latin typeface="Calibri" pitchFamily="34" charset="0"/>
              </a:rPr>
              <a:t>	</a:t>
            </a:r>
            <a:r>
              <a:rPr lang="en-US" sz="1600" u="sng" dirty="0">
                <a:latin typeface="Calibri" pitchFamily="34" charset="0"/>
              </a:rPr>
              <a:t>Central Evidence and Property </a:t>
            </a:r>
            <a:r>
              <a:rPr lang="en-US" sz="1600" u="sng" dirty="0" smtClean="0">
                <a:latin typeface="Calibri" pitchFamily="34" charset="0"/>
              </a:rPr>
              <a:t>Room</a:t>
            </a:r>
            <a:r>
              <a:rPr lang="en-US" sz="1600" dirty="0" smtClean="0">
                <a:latin typeface="Calibri" pitchFamily="34" charset="0"/>
              </a:rPr>
              <a:t> (2011) </a:t>
            </a:r>
            <a:r>
              <a:rPr lang="en-US" sz="1600" dirty="0" smtClean="0">
                <a:latin typeface="Calibri" pitchFamily="34" charset="0"/>
              </a:rPr>
              <a:t>- 100% audit </a:t>
            </a:r>
            <a:r>
              <a:rPr lang="en-US" sz="1600" dirty="0">
                <a:latin typeface="Calibri" pitchFamily="34" charset="0"/>
              </a:rPr>
              <a:t>of all cash in the </a:t>
            </a:r>
            <a:r>
              <a:rPr lang="en-US" sz="1600" dirty="0" smtClean="0">
                <a:latin typeface="Calibri" pitchFamily="34" charset="0"/>
              </a:rPr>
              <a:t>facility revealed nearly </a:t>
            </a:r>
            <a:r>
              <a:rPr lang="en-US" sz="1600" dirty="0">
                <a:latin typeface="Calibri" pitchFamily="34" charset="0"/>
              </a:rPr>
              <a:t>$1.1 million </a:t>
            </a:r>
            <a:r>
              <a:rPr lang="en-US" sz="1600" dirty="0" smtClean="0">
                <a:latin typeface="Calibri" pitchFamily="34" charset="0"/>
              </a:rPr>
              <a:t>dollars on hand.  The cash </a:t>
            </a:r>
            <a:r>
              <a:rPr lang="en-US" sz="1600" dirty="0">
                <a:latin typeface="Calibri" pitchFamily="34" charset="0"/>
              </a:rPr>
              <a:t>h</a:t>
            </a:r>
            <a:r>
              <a:rPr lang="en-US" sz="1600" dirty="0" smtClean="0">
                <a:latin typeface="Calibri" pitchFamily="34" charset="0"/>
              </a:rPr>
              <a:t>as been transferred </a:t>
            </a:r>
            <a:r>
              <a:rPr lang="en-US" sz="1600" dirty="0">
                <a:latin typeface="Calibri" pitchFamily="34" charset="0"/>
              </a:rPr>
              <a:t>to </a:t>
            </a:r>
            <a:r>
              <a:rPr lang="en-US" sz="1600" dirty="0" smtClean="0">
                <a:latin typeface="Calibri" pitchFamily="34" charset="0"/>
              </a:rPr>
              <a:t>specially established bank accounts.  The </a:t>
            </a:r>
            <a:r>
              <a:rPr lang="en-US" sz="1600" dirty="0">
                <a:latin typeface="Calibri" pitchFamily="34" charset="0"/>
              </a:rPr>
              <a:t>small </a:t>
            </a:r>
            <a:r>
              <a:rPr lang="en-US" sz="1600" dirty="0" smtClean="0">
                <a:latin typeface="Calibri" pitchFamily="34" charset="0"/>
              </a:rPr>
              <a:t>amount of remaining </a:t>
            </a:r>
            <a:r>
              <a:rPr lang="en-US" sz="1600" dirty="0">
                <a:latin typeface="Calibri" pitchFamily="34" charset="0"/>
              </a:rPr>
              <a:t>cash will be deposited </a:t>
            </a:r>
            <a:r>
              <a:rPr lang="en-US" sz="1600" dirty="0" smtClean="0">
                <a:latin typeface="Calibri" pitchFamily="34" charset="0"/>
              </a:rPr>
              <a:t>before </a:t>
            </a:r>
            <a:r>
              <a:rPr lang="en-US" sz="1600" dirty="0">
                <a:latin typeface="Calibri" pitchFamily="34" charset="0"/>
              </a:rPr>
              <a:t>the end </a:t>
            </a:r>
            <a:r>
              <a:rPr lang="en-US" sz="1600" dirty="0" smtClean="0">
                <a:latin typeface="Calibri" pitchFamily="34" charset="0"/>
              </a:rPr>
              <a:t>of 2011. This is the first 100% audit of cash on hand in the NOPD Property Room since </a:t>
            </a:r>
            <a:r>
              <a:rPr lang="en-US" sz="1600" dirty="0" smtClean="0">
                <a:latin typeface="Calibri" pitchFamily="34" charset="0"/>
              </a:rPr>
              <a:t>Katrina.</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a:t>
            </a:r>
            <a:r>
              <a:rPr lang="en-US" sz="1600" dirty="0">
                <a:latin typeface="Calibri" pitchFamily="34" charset="0"/>
              </a:rPr>
              <a:t>	</a:t>
            </a:r>
            <a:r>
              <a:rPr lang="en-US" sz="1600" u="sng" dirty="0">
                <a:latin typeface="Calibri" pitchFamily="34" charset="0"/>
              </a:rPr>
              <a:t>Lexipol Policy/Planning </a:t>
            </a:r>
            <a:r>
              <a:rPr lang="en-US" sz="1600" dirty="0">
                <a:latin typeface="Calibri" pitchFamily="34" charset="0"/>
              </a:rPr>
              <a:t>software selected in September 2011 </a:t>
            </a:r>
            <a:r>
              <a:rPr lang="en-US" sz="1600" dirty="0" smtClean="0">
                <a:latin typeface="Calibri" pitchFamily="34" charset="0"/>
              </a:rPr>
              <a:t>providing </a:t>
            </a:r>
            <a:r>
              <a:rPr lang="en-US" sz="1600" dirty="0">
                <a:latin typeface="Calibri" pitchFamily="34" charset="0"/>
              </a:rPr>
              <a:t>a </a:t>
            </a:r>
            <a:r>
              <a:rPr lang="en-US" sz="1600" dirty="0" smtClean="0">
                <a:latin typeface="Calibri" pitchFamily="34" charset="0"/>
              </a:rPr>
              <a:t>completely overhauled </a:t>
            </a:r>
            <a:r>
              <a:rPr lang="en-US" sz="1600" dirty="0">
                <a:latin typeface="Calibri" pitchFamily="34" charset="0"/>
              </a:rPr>
              <a:t>and electronic based Policy </a:t>
            </a:r>
            <a:r>
              <a:rPr lang="en-US" sz="1600" dirty="0" smtClean="0">
                <a:latin typeface="Calibri" pitchFamily="34" charset="0"/>
              </a:rPr>
              <a:t>and Procedural Manual incorporating adult learning theories, nationwide </a:t>
            </a:r>
            <a:r>
              <a:rPr lang="en-US" sz="1600" dirty="0">
                <a:latin typeface="Calibri" pitchFamily="34" charset="0"/>
              </a:rPr>
              <a:t>best practices, changes we </a:t>
            </a:r>
            <a:r>
              <a:rPr lang="en-US" sz="1600" dirty="0" smtClean="0">
                <a:latin typeface="Calibri" pitchFamily="34" charset="0"/>
              </a:rPr>
              <a:t>will </a:t>
            </a:r>
            <a:r>
              <a:rPr lang="en-US" sz="1600" dirty="0">
                <a:latin typeface="Calibri" pitchFamily="34" charset="0"/>
              </a:rPr>
              <a:t>make resulting </a:t>
            </a:r>
            <a:r>
              <a:rPr lang="en-US" sz="1600" dirty="0" smtClean="0">
                <a:latin typeface="Calibri" pitchFamily="34" charset="0"/>
              </a:rPr>
              <a:t>from the Consent </a:t>
            </a:r>
            <a:r>
              <a:rPr lang="en-US" sz="1600" dirty="0">
                <a:latin typeface="Calibri" pitchFamily="34" charset="0"/>
              </a:rPr>
              <a:t>Decree, and provides </a:t>
            </a:r>
            <a:r>
              <a:rPr lang="en-US" sz="1600" dirty="0" smtClean="0">
                <a:latin typeface="Calibri" pitchFamily="34" charset="0"/>
              </a:rPr>
              <a:t>a </a:t>
            </a:r>
            <a:r>
              <a:rPr lang="en-US" sz="1600" dirty="0">
                <a:latin typeface="Calibri" pitchFamily="34" charset="0"/>
              </a:rPr>
              <a:t>“six minute” </a:t>
            </a:r>
            <a:r>
              <a:rPr lang="en-US" sz="1600" dirty="0" smtClean="0">
                <a:latin typeface="Calibri" pitchFamily="34" charset="0"/>
              </a:rPr>
              <a:t>Daily Training </a:t>
            </a:r>
            <a:r>
              <a:rPr lang="en-US" sz="1600" dirty="0" smtClean="0">
                <a:latin typeface="Calibri" pitchFamily="34" charset="0"/>
              </a:rPr>
              <a:t>Bullets </a:t>
            </a:r>
            <a:r>
              <a:rPr lang="en-US" sz="1600" dirty="0" smtClean="0">
                <a:latin typeface="Calibri" pitchFamily="34" charset="0"/>
              </a:rPr>
              <a:t>which </a:t>
            </a:r>
            <a:r>
              <a:rPr lang="en-US" sz="1600" dirty="0">
                <a:latin typeface="Calibri" pitchFamily="34" charset="0"/>
              </a:rPr>
              <a:t>will significantly enhance </a:t>
            </a:r>
            <a:r>
              <a:rPr lang="en-US" sz="1600" dirty="0" smtClean="0">
                <a:latin typeface="Calibri" pitchFamily="34" charset="0"/>
              </a:rPr>
              <a:t>employee</a:t>
            </a:r>
            <a:r>
              <a:rPr lang="en-US" sz="1600" dirty="0">
                <a:latin typeface="Calibri" pitchFamily="34" charset="0"/>
              </a:rPr>
              <a:t> </a:t>
            </a:r>
            <a:r>
              <a:rPr lang="en-US" sz="1600" dirty="0" smtClean="0">
                <a:latin typeface="Calibri" pitchFamily="34" charset="0"/>
              </a:rPr>
              <a:t>performance and knowledge. It will also reduce the cost </a:t>
            </a:r>
            <a:r>
              <a:rPr lang="en-US" sz="1600" dirty="0">
                <a:latin typeface="Calibri" pitchFamily="34" charset="0"/>
              </a:rPr>
              <a:t>of our Policy and </a:t>
            </a:r>
            <a:r>
              <a:rPr lang="en-US" sz="1600" dirty="0" smtClean="0">
                <a:latin typeface="Calibri" pitchFamily="34" charset="0"/>
              </a:rPr>
              <a:t>Planning </a:t>
            </a:r>
            <a:r>
              <a:rPr lang="en-US" sz="1600" dirty="0" smtClean="0">
                <a:latin typeface="Calibri" pitchFamily="34" charset="0"/>
              </a:rPr>
              <a:t>Unit.</a:t>
            </a:r>
            <a:endParaRPr lang="en-US" sz="1600" dirty="0" smtClean="0">
              <a:latin typeface="Calibri" pitchFamily="34" charset="0"/>
            </a:endParaRPr>
          </a:p>
          <a:p>
            <a:pPr>
              <a:buFont typeface="Arial" charset="0"/>
              <a:buChar char="•"/>
              <a:tabLst>
                <a:tab pos="461963" algn="l"/>
              </a:tabLst>
            </a:pPr>
            <a:r>
              <a:rPr lang="en-US" sz="1600" dirty="0">
                <a:latin typeface="Calibri" pitchFamily="34" charset="0"/>
              </a:rPr>
              <a:t> </a:t>
            </a:r>
            <a:r>
              <a:rPr lang="en-US" sz="1600" dirty="0" smtClean="0">
                <a:latin typeface="Calibri" pitchFamily="34" charset="0"/>
              </a:rPr>
              <a:t>      Our </a:t>
            </a:r>
            <a:r>
              <a:rPr lang="en-US" sz="1600" u="sng" dirty="0" smtClean="0">
                <a:latin typeface="Calibri" pitchFamily="34" charset="0"/>
              </a:rPr>
              <a:t>Public Integrity Bureau </a:t>
            </a:r>
            <a:r>
              <a:rPr lang="en-US" sz="1600" dirty="0" smtClean="0">
                <a:latin typeface="Calibri" pitchFamily="34" charset="0"/>
              </a:rPr>
              <a:t>has led many investigations resulting in (since May 2010) 26 employees resigning or retiring while under investigation, including police officers to deputy chief, and 17 employees being dismissed for misconduct ranging in rank from officer to police captain.</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In </a:t>
            </a:r>
            <a:r>
              <a:rPr lang="en-US" sz="1600" dirty="0">
                <a:latin typeface="Calibri" pitchFamily="34" charset="0"/>
              </a:rPr>
              <a:t>September 2011, the NOPD in partnership with the FBI, housed two FBI Agents within PIB.  These agents are part of our investigative strategy and have </a:t>
            </a:r>
            <a:r>
              <a:rPr lang="en-US" sz="1600" i="1" dirty="0" smtClean="0">
                <a:latin typeface="Calibri" pitchFamily="34" charset="0"/>
              </a:rPr>
              <a:t>unrestricted </a:t>
            </a:r>
            <a:r>
              <a:rPr lang="en-US" sz="1600" i="1" dirty="0">
                <a:latin typeface="Calibri" pitchFamily="34" charset="0"/>
              </a:rPr>
              <a:t>access to </a:t>
            </a:r>
            <a:r>
              <a:rPr lang="en-US" sz="1600" i="1" dirty="0" smtClean="0">
                <a:latin typeface="Calibri" pitchFamily="34" charset="0"/>
              </a:rPr>
              <a:t>PIB </a:t>
            </a:r>
            <a:r>
              <a:rPr lang="en-US" sz="1600" i="1" dirty="0">
                <a:latin typeface="Calibri" pitchFamily="34" charset="0"/>
              </a:rPr>
              <a:t>leadership to coordinate and monitor </a:t>
            </a:r>
            <a:r>
              <a:rPr lang="en-US" sz="1600" i="1" dirty="0" smtClean="0">
                <a:latin typeface="Calibri" pitchFamily="34" charset="0"/>
              </a:rPr>
              <a:t>any PIB </a:t>
            </a:r>
            <a:r>
              <a:rPr lang="en-US" sz="1600" i="1" dirty="0">
                <a:latin typeface="Calibri" pitchFamily="34" charset="0"/>
              </a:rPr>
              <a:t>investigation</a:t>
            </a:r>
            <a:r>
              <a:rPr lang="en-US" sz="1600" i="1" dirty="0" smtClean="0">
                <a:latin typeface="Calibri" pitchFamily="34" charset="0"/>
              </a:rPr>
              <a:t>. </a:t>
            </a:r>
            <a:r>
              <a:rPr lang="en-US" sz="1600" dirty="0" smtClean="0">
                <a:latin typeface="Calibri" pitchFamily="34" charset="0"/>
              </a:rPr>
              <a:t>FBI Agents will also deliver instruction on Civil Rights and law </a:t>
            </a:r>
            <a:r>
              <a:rPr lang="en-US" sz="1600" dirty="0" smtClean="0">
                <a:latin typeface="Calibri" pitchFamily="34" charset="0"/>
              </a:rPr>
              <a:t>enforcement </a:t>
            </a:r>
            <a:r>
              <a:rPr lang="en-US" sz="1600" dirty="0" smtClean="0">
                <a:latin typeface="Calibri" pitchFamily="34" charset="0"/>
              </a:rPr>
              <a:t>to </a:t>
            </a:r>
            <a:r>
              <a:rPr lang="en-US" sz="1600" dirty="0" smtClean="0">
                <a:latin typeface="Calibri" pitchFamily="34" charset="0"/>
              </a:rPr>
              <a:t>employees.</a:t>
            </a:r>
            <a:endParaRPr lang="en-US" sz="1600" dirty="0" smtClean="0">
              <a:latin typeface="Calibri" pitchFamily="34" charset="0"/>
            </a:endParaRPr>
          </a:p>
          <a:p>
            <a:pPr>
              <a:buFont typeface="Arial" charset="0"/>
              <a:buChar char="•"/>
              <a:tabLst>
                <a:tab pos="461963" algn="l"/>
              </a:tabLst>
            </a:pPr>
            <a:r>
              <a:rPr lang="en-US" sz="1600" i="1" dirty="0">
                <a:latin typeface="Calibri" pitchFamily="34" charset="0"/>
              </a:rPr>
              <a:t> </a:t>
            </a:r>
            <a:r>
              <a:rPr lang="en-US" sz="1600" i="1" dirty="0" smtClean="0">
                <a:latin typeface="Calibri" pitchFamily="34" charset="0"/>
              </a:rPr>
              <a:t>        </a:t>
            </a:r>
            <a:r>
              <a:rPr lang="en-US" sz="1600" dirty="0" smtClean="0">
                <a:latin typeface="Calibri" pitchFamily="34" charset="0"/>
              </a:rPr>
              <a:t>In 2011 PIB </a:t>
            </a:r>
            <a:r>
              <a:rPr lang="en-US" sz="1600" dirty="0" smtClean="0">
                <a:solidFill>
                  <a:prstClr val="black"/>
                </a:solidFill>
                <a:latin typeface="Calibri"/>
              </a:rPr>
              <a:t>is </a:t>
            </a:r>
            <a:r>
              <a:rPr lang="en-US" sz="1600" dirty="0">
                <a:solidFill>
                  <a:prstClr val="black"/>
                </a:solidFill>
                <a:latin typeface="Calibri"/>
              </a:rPr>
              <a:t>currently on pace to complete 170 Integrity </a:t>
            </a:r>
            <a:r>
              <a:rPr lang="en-US" sz="1600" dirty="0" smtClean="0">
                <a:solidFill>
                  <a:prstClr val="black"/>
                </a:solidFill>
                <a:latin typeface="Calibri"/>
              </a:rPr>
              <a:t>Checks, </a:t>
            </a:r>
            <a:r>
              <a:rPr lang="en-US" sz="1600" dirty="0">
                <a:solidFill>
                  <a:prstClr val="black"/>
                </a:solidFill>
                <a:latin typeface="Calibri"/>
              </a:rPr>
              <a:t>which was below our target of 240 for 2011. </a:t>
            </a:r>
            <a:r>
              <a:rPr lang="en-US" sz="1600" dirty="0" smtClean="0">
                <a:solidFill>
                  <a:prstClr val="black"/>
                </a:solidFill>
                <a:latin typeface="Calibri"/>
              </a:rPr>
              <a:t>However what is noteworthy and is a success for 2011 is that </a:t>
            </a:r>
            <a:r>
              <a:rPr lang="en-US" sz="1600" i="1" dirty="0" smtClean="0">
                <a:solidFill>
                  <a:prstClr val="black"/>
                </a:solidFill>
                <a:latin typeface="Calibri"/>
              </a:rPr>
              <a:t>there </a:t>
            </a:r>
            <a:r>
              <a:rPr lang="en-US" sz="1600" i="1" dirty="0">
                <a:solidFill>
                  <a:prstClr val="black"/>
                </a:solidFill>
                <a:latin typeface="Calibri"/>
              </a:rPr>
              <a:t>were no </a:t>
            </a:r>
            <a:r>
              <a:rPr lang="en-US" sz="1600" i="1" dirty="0" smtClean="0">
                <a:solidFill>
                  <a:prstClr val="black"/>
                </a:solidFill>
                <a:latin typeface="Calibri"/>
              </a:rPr>
              <a:t>Integrity Checks </a:t>
            </a:r>
            <a:r>
              <a:rPr lang="en-US" sz="1600" i="1" dirty="0">
                <a:solidFill>
                  <a:prstClr val="black"/>
                </a:solidFill>
                <a:latin typeface="Calibri"/>
              </a:rPr>
              <a:t>for Jan-Aug 2010, and 40 checks between Jun-Dec 2010</a:t>
            </a:r>
            <a:r>
              <a:rPr lang="en-US" sz="1600" i="1" dirty="0" smtClean="0">
                <a:solidFill>
                  <a:prstClr val="black"/>
                </a:solidFill>
                <a:latin typeface="Calibri"/>
              </a:rPr>
              <a:t>.</a:t>
            </a:r>
            <a:r>
              <a:rPr lang="en-US" sz="1600" dirty="0" smtClean="0">
                <a:solidFill>
                  <a:prstClr val="black"/>
                </a:solidFill>
                <a:latin typeface="Calibri"/>
              </a:rPr>
              <a:t> The investigations PIB had to undertake following the </a:t>
            </a:r>
            <a:r>
              <a:rPr lang="en-US" sz="1600" i="1" dirty="0" smtClean="0">
                <a:solidFill>
                  <a:prstClr val="black"/>
                </a:solidFill>
                <a:latin typeface="Calibri"/>
              </a:rPr>
              <a:t>Glover</a:t>
            </a:r>
            <a:r>
              <a:rPr lang="en-US" sz="1600" dirty="0" smtClean="0">
                <a:solidFill>
                  <a:prstClr val="black"/>
                </a:solidFill>
                <a:latin typeface="Calibri"/>
              </a:rPr>
              <a:t> and the </a:t>
            </a:r>
            <a:r>
              <a:rPr lang="en-US" sz="1600" i="1" dirty="0" smtClean="0">
                <a:solidFill>
                  <a:prstClr val="black"/>
                </a:solidFill>
                <a:latin typeface="Calibri"/>
              </a:rPr>
              <a:t>Danziger</a:t>
            </a:r>
            <a:r>
              <a:rPr lang="en-US" sz="1600" dirty="0" smtClean="0">
                <a:solidFill>
                  <a:prstClr val="black"/>
                </a:solidFill>
                <a:latin typeface="Calibri"/>
              </a:rPr>
              <a:t> cases significantly impacted its ability to conduct integrity </a:t>
            </a:r>
            <a:r>
              <a:rPr lang="en-US" sz="1600" dirty="0" smtClean="0">
                <a:solidFill>
                  <a:prstClr val="black"/>
                </a:solidFill>
                <a:latin typeface="Calibri"/>
              </a:rPr>
              <a:t>checks.</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781800" y="6492875"/>
            <a:ext cx="2133600" cy="365125"/>
          </a:xfrm>
        </p:spPr>
        <p:txBody>
          <a:bodyPr/>
          <a:lstStyle/>
          <a:p>
            <a:pPr>
              <a:defRPr/>
            </a:pPr>
            <a:r>
              <a:rPr lang="en-US" dirty="0" smtClean="0">
                <a:solidFill>
                  <a:schemeClr val="tx1"/>
                </a:solidFill>
              </a:rPr>
              <a:t>Police              </a:t>
            </a:r>
            <a:fld id="{D4F790C8-03BC-4C80-869B-6DC419CB9ADF}" type="slidenum">
              <a:rPr lang="en-US" smtClean="0">
                <a:solidFill>
                  <a:schemeClr val="tx1"/>
                </a:solidFill>
              </a:rPr>
              <a:pPr>
                <a:defRPr/>
              </a:pPr>
              <a:t>6</a:t>
            </a:fld>
            <a:endParaRPr lang="en-US" dirty="0">
              <a:solidFill>
                <a:schemeClr val="tx1"/>
              </a:solidFill>
            </a:endParaRPr>
          </a:p>
        </p:txBody>
      </p:sp>
      <p:sp>
        <p:nvSpPr>
          <p:cNvPr id="5" name="Title 1"/>
          <p:cNvSpPr txBox="1">
            <a:spLocks/>
          </p:cNvSpPr>
          <p:nvPr/>
        </p:nvSpPr>
        <p:spPr>
          <a:xfrm>
            <a:off x="304800" y="152400"/>
            <a:ext cx="8458200" cy="533400"/>
          </a:xfrm>
          <a:prstGeom prst="rect">
            <a:avLst/>
          </a:prstGeom>
          <a:solidFill>
            <a:schemeClr val="accent1"/>
          </a:solidFill>
        </p:spPr>
        <p:txBody>
          <a:bodyPr anchor="ctr">
            <a:normAutofit/>
          </a:bodyPr>
          <a:lstStyle/>
          <a:p>
            <a:pPr algn="ctr" fontAlgn="auto">
              <a:spcAft>
                <a:spcPts val="0"/>
              </a:spcAft>
              <a:defRPr/>
            </a:pPr>
            <a:r>
              <a:rPr lang="en-US" sz="2800" b="1" dirty="0">
                <a:solidFill>
                  <a:schemeClr val="bg1"/>
                </a:solidFill>
                <a:latin typeface="+mj-lt"/>
                <a:ea typeface="+mj-ea"/>
                <a:cs typeface="+mj-cs"/>
              </a:rPr>
              <a:t>2011 – A Year of Rebuilding NOPD Infrastructure  cont.</a:t>
            </a:r>
          </a:p>
        </p:txBody>
      </p:sp>
      <p:sp>
        <p:nvSpPr>
          <p:cNvPr id="32771" name="TextBox 5"/>
          <p:cNvSpPr txBox="1">
            <a:spLocks noChangeArrowheads="1"/>
          </p:cNvSpPr>
          <p:nvPr/>
        </p:nvSpPr>
        <p:spPr bwMode="auto">
          <a:xfrm>
            <a:off x="304800" y="762000"/>
            <a:ext cx="8458200" cy="5570756"/>
          </a:xfrm>
          <a:prstGeom prst="rect">
            <a:avLst/>
          </a:prstGeom>
          <a:noFill/>
          <a:ln w="9525">
            <a:noFill/>
            <a:miter lim="800000"/>
            <a:headEnd/>
            <a:tailEnd/>
          </a:ln>
        </p:spPr>
        <p:txBody>
          <a:bodyPr wrap="square">
            <a:spAutoFit/>
          </a:bodyPr>
          <a:lstStyle/>
          <a:p>
            <a:pPr>
              <a:buFont typeface="Arial" charset="0"/>
              <a:buChar char="•"/>
              <a:tabLst>
                <a:tab pos="461963" algn="l"/>
              </a:tabLst>
            </a:pPr>
            <a:r>
              <a:rPr lang="en-US" sz="2000" dirty="0">
                <a:latin typeface="Calibri" pitchFamily="34" charset="0"/>
              </a:rPr>
              <a:t> 	</a:t>
            </a:r>
            <a:r>
              <a:rPr lang="en-US" sz="1600" dirty="0" smtClean="0">
                <a:latin typeface="Calibri" pitchFamily="34" charset="0"/>
              </a:rPr>
              <a:t>The NOPD “Professional Performance Enhancement Program” (PPEP) was completely re-written in 2011 after having been found dormant and stale in 2010.  PPEP is a new 40 hour training session designed to give needed follow up on officers identified in the Early Warning System (EWS) for behavior that can be unprofessional, receipt of complaints about behavior and attitude, etc.  NOPD has provided two PPEP training courses in recent weeks and will continue the use of EWS and PPEP to correct errant behavior early.  The 40 hour curricula development involved the assistance of US Attorney Office, IPM, Civil Rights Attorneys, Psychologist, Training Academy, researched </a:t>
            </a:r>
            <a:r>
              <a:rPr lang="en-US" sz="1600" dirty="0" smtClean="0">
                <a:latin typeface="Calibri" pitchFamily="34" charset="0"/>
              </a:rPr>
              <a:t>training of other </a:t>
            </a:r>
            <a:r>
              <a:rPr lang="en-US" sz="1600" dirty="0" smtClean="0">
                <a:latin typeface="Calibri" pitchFamily="34" charset="0"/>
              </a:rPr>
              <a:t>similar sized cities, etc.  We will continually review best practices to incorporate into specific training modules as needed and for specific officer behavior in the years to come.</a:t>
            </a:r>
          </a:p>
          <a:p>
            <a:pPr>
              <a:buFont typeface="Arial" charset="0"/>
              <a:buChar char="•"/>
              <a:tabLst>
                <a:tab pos="461963" algn="l"/>
              </a:tabLst>
            </a:pPr>
            <a:r>
              <a:rPr lang="en-US" sz="1600" dirty="0" smtClean="0">
                <a:latin typeface="Calibri" pitchFamily="34" charset="0"/>
              </a:rPr>
              <a:t>         </a:t>
            </a:r>
            <a:r>
              <a:rPr lang="en-US" sz="1600" u="sng" dirty="0" smtClean="0">
                <a:latin typeface="Calibri" pitchFamily="34" charset="0"/>
              </a:rPr>
              <a:t>Omega </a:t>
            </a:r>
            <a:r>
              <a:rPr lang="en-US" sz="1600" u="sng" dirty="0">
                <a:latin typeface="Calibri" pitchFamily="34" charset="0"/>
              </a:rPr>
              <a:t>Crime View </a:t>
            </a:r>
            <a:r>
              <a:rPr lang="en-US" sz="1600" dirty="0">
                <a:latin typeface="Calibri" pitchFamily="34" charset="0"/>
              </a:rPr>
              <a:t>purchased and installed in the 2</a:t>
            </a:r>
            <a:r>
              <a:rPr lang="en-US" sz="1600" baseline="30000" dirty="0">
                <a:latin typeface="Calibri" pitchFamily="34" charset="0"/>
              </a:rPr>
              <a:t>nd</a:t>
            </a:r>
            <a:r>
              <a:rPr lang="en-US" sz="1600" dirty="0">
                <a:latin typeface="Calibri" pitchFamily="34" charset="0"/>
              </a:rPr>
              <a:t> and 3</a:t>
            </a:r>
            <a:r>
              <a:rPr lang="en-US" sz="1600" baseline="30000" dirty="0">
                <a:latin typeface="Calibri" pitchFamily="34" charset="0"/>
              </a:rPr>
              <a:t>rd</a:t>
            </a:r>
            <a:r>
              <a:rPr lang="en-US" sz="1600" dirty="0">
                <a:latin typeface="Calibri" pitchFamily="34" charset="0"/>
              </a:rPr>
              <a:t> Quarter of </a:t>
            </a:r>
            <a:r>
              <a:rPr lang="en-US" sz="1600" dirty="0" smtClean="0">
                <a:latin typeface="Calibri" pitchFamily="34" charset="0"/>
              </a:rPr>
              <a:t>2011 is a 21</a:t>
            </a:r>
            <a:r>
              <a:rPr lang="en-US" sz="1600" baseline="30000" dirty="0" smtClean="0">
                <a:latin typeface="Calibri" pitchFamily="34" charset="0"/>
              </a:rPr>
              <a:t>st</a:t>
            </a:r>
            <a:r>
              <a:rPr lang="en-US" sz="1600" dirty="0" smtClean="0">
                <a:latin typeface="Calibri" pitchFamily="34" charset="0"/>
              </a:rPr>
              <a:t> </a:t>
            </a:r>
            <a:r>
              <a:rPr lang="en-US" sz="1600" dirty="0">
                <a:latin typeface="Calibri" pitchFamily="34" charset="0"/>
              </a:rPr>
              <a:t>century state-of-the-art crime analytic tool thought to be the </a:t>
            </a:r>
            <a:r>
              <a:rPr lang="en-US" sz="1600" dirty="0" smtClean="0">
                <a:latin typeface="Calibri" pitchFamily="34" charset="0"/>
              </a:rPr>
              <a:t>foremost </a:t>
            </a:r>
            <a:r>
              <a:rPr lang="en-US" sz="1600" dirty="0">
                <a:latin typeface="Calibri" pitchFamily="34" charset="0"/>
              </a:rPr>
              <a:t>of its kind in </a:t>
            </a:r>
            <a:r>
              <a:rPr lang="en-US" sz="1600" dirty="0" smtClean="0">
                <a:latin typeface="Calibri" pitchFamily="34" charset="0"/>
              </a:rPr>
              <a:t>America</a:t>
            </a:r>
            <a:r>
              <a:rPr lang="en-US" sz="1600" dirty="0">
                <a:latin typeface="Calibri" pitchFamily="34" charset="0"/>
              </a:rPr>
              <a:t>. Omega integrates three different data </a:t>
            </a:r>
            <a:r>
              <a:rPr lang="en-US" sz="1600" dirty="0" smtClean="0">
                <a:latin typeface="Calibri" pitchFamily="34" charset="0"/>
              </a:rPr>
              <a:t>systems </a:t>
            </a:r>
            <a:r>
              <a:rPr lang="en-US" sz="1600" dirty="0">
                <a:latin typeface="Calibri" pitchFamily="34" charset="0"/>
              </a:rPr>
              <a:t>that help to detect and respond to crime in </a:t>
            </a:r>
            <a:r>
              <a:rPr lang="en-US" sz="1600" dirty="0" smtClean="0">
                <a:latin typeface="Calibri" pitchFamily="34" charset="0"/>
              </a:rPr>
              <a:t>New Orleans with greater efficiency and accuracy than we have </a:t>
            </a:r>
            <a:r>
              <a:rPr lang="en-US" sz="1600" dirty="0" smtClean="0">
                <a:latin typeface="Calibri" pitchFamily="34" charset="0"/>
              </a:rPr>
              <a:t>ever had.</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a:t>
            </a:r>
            <a:r>
              <a:rPr lang="en-US" sz="1600" dirty="0">
                <a:latin typeface="Calibri" pitchFamily="34" charset="0"/>
              </a:rPr>
              <a:t>	</a:t>
            </a:r>
            <a:r>
              <a:rPr lang="en-US" sz="1600" u="sng" dirty="0">
                <a:latin typeface="Calibri" pitchFamily="34" charset="0"/>
              </a:rPr>
              <a:t>Corona Software Solutions for Geo-Balancing and Patrol Optimization</a:t>
            </a:r>
            <a:r>
              <a:rPr lang="en-US" sz="1600" dirty="0">
                <a:latin typeface="Calibri" pitchFamily="34" charset="0"/>
              </a:rPr>
              <a:t> </a:t>
            </a:r>
            <a:r>
              <a:rPr lang="en-US" sz="1600" dirty="0" smtClean="0">
                <a:latin typeface="Calibri" pitchFamily="34" charset="0"/>
              </a:rPr>
              <a:t>purchased </a:t>
            </a:r>
            <a:r>
              <a:rPr lang="en-US" sz="1600" dirty="0">
                <a:latin typeface="Calibri" pitchFamily="34" charset="0"/>
              </a:rPr>
              <a:t>and installed in the 3</a:t>
            </a:r>
            <a:r>
              <a:rPr lang="en-US" sz="1600" baseline="30000" dirty="0">
                <a:latin typeface="Calibri" pitchFamily="34" charset="0"/>
              </a:rPr>
              <a:t>rd</a:t>
            </a:r>
            <a:r>
              <a:rPr lang="en-US" sz="1600" dirty="0">
                <a:latin typeface="Calibri" pitchFamily="34" charset="0"/>
              </a:rPr>
              <a:t> and 4</a:t>
            </a:r>
            <a:r>
              <a:rPr lang="en-US" sz="1600" baseline="30000" dirty="0">
                <a:latin typeface="Calibri" pitchFamily="34" charset="0"/>
              </a:rPr>
              <a:t>th</a:t>
            </a:r>
            <a:r>
              <a:rPr lang="en-US" sz="1600" dirty="0">
                <a:latin typeface="Calibri" pitchFamily="34" charset="0"/>
              </a:rPr>
              <a:t> Quarter </a:t>
            </a:r>
            <a:r>
              <a:rPr lang="en-US" sz="1600" dirty="0" smtClean="0">
                <a:latin typeface="Calibri" pitchFamily="34" charset="0"/>
              </a:rPr>
              <a:t>2011 is a 21</a:t>
            </a:r>
            <a:r>
              <a:rPr lang="en-US" sz="1600" baseline="30000" dirty="0" smtClean="0">
                <a:latin typeface="Calibri" pitchFamily="34" charset="0"/>
              </a:rPr>
              <a:t>st</a:t>
            </a:r>
            <a:r>
              <a:rPr lang="en-US" sz="1600" dirty="0" smtClean="0">
                <a:latin typeface="Calibri" pitchFamily="34" charset="0"/>
              </a:rPr>
              <a:t> </a:t>
            </a:r>
            <a:r>
              <a:rPr lang="en-US" sz="1600" dirty="0">
                <a:latin typeface="Calibri" pitchFamily="34" charset="0"/>
              </a:rPr>
              <a:t>century </a:t>
            </a:r>
            <a:r>
              <a:rPr lang="en-US" sz="1600" dirty="0" smtClean="0">
                <a:latin typeface="Calibri" pitchFamily="34" charset="0"/>
              </a:rPr>
              <a:t>state-of-the-art </a:t>
            </a:r>
            <a:r>
              <a:rPr lang="en-US" sz="1600" dirty="0">
                <a:latin typeface="Calibri" pitchFamily="34" charset="0"/>
              </a:rPr>
              <a:t>software package that </a:t>
            </a:r>
            <a:r>
              <a:rPr lang="en-US" sz="1600" dirty="0" smtClean="0">
                <a:latin typeface="Calibri" pitchFamily="34" charset="0"/>
              </a:rPr>
              <a:t>allows the NOPD for </a:t>
            </a:r>
            <a:r>
              <a:rPr lang="en-US" sz="1600" dirty="0">
                <a:latin typeface="Calibri" pitchFamily="34" charset="0"/>
              </a:rPr>
              <a:t>the first time </a:t>
            </a:r>
            <a:r>
              <a:rPr lang="en-US" sz="1600" dirty="0" smtClean="0">
                <a:latin typeface="Calibri" pitchFamily="34" charset="0"/>
              </a:rPr>
              <a:t>to </a:t>
            </a:r>
            <a:r>
              <a:rPr lang="en-US" sz="1600" dirty="0">
                <a:latin typeface="Calibri" pitchFamily="34" charset="0"/>
              </a:rPr>
              <a:t>critically analyze </a:t>
            </a:r>
            <a:r>
              <a:rPr lang="en-US" sz="1600" dirty="0" smtClean="0">
                <a:latin typeface="Calibri" pitchFamily="34" charset="0"/>
              </a:rPr>
              <a:t>call </a:t>
            </a:r>
            <a:r>
              <a:rPr lang="en-US" sz="1600" dirty="0">
                <a:latin typeface="Calibri" pitchFamily="34" charset="0"/>
              </a:rPr>
              <a:t>d</a:t>
            </a:r>
            <a:r>
              <a:rPr lang="en-US" sz="1600" dirty="0" smtClean="0">
                <a:latin typeface="Calibri" pitchFamily="34" charset="0"/>
              </a:rPr>
              <a:t>emand </a:t>
            </a:r>
            <a:r>
              <a:rPr lang="en-US" sz="1600" dirty="0">
                <a:latin typeface="Calibri" pitchFamily="34" charset="0"/>
              </a:rPr>
              <a:t>and deployment of forces to provide </a:t>
            </a:r>
            <a:r>
              <a:rPr lang="en-US" sz="1600" dirty="0" smtClean="0">
                <a:latin typeface="Calibri" pitchFamily="34" charset="0"/>
              </a:rPr>
              <a:t>balanced </a:t>
            </a:r>
            <a:r>
              <a:rPr lang="en-US" sz="1600" dirty="0">
                <a:latin typeface="Calibri" pitchFamily="34" charset="0"/>
              </a:rPr>
              <a:t>distribution of workload and service to citizens. </a:t>
            </a:r>
            <a:r>
              <a:rPr lang="en-US" sz="1600" dirty="0" smtClean="0">
                <a:latin typeface="Calibri" pitchFamily="34" charset="0"/>
              </a:rPr>
              <a:t>The program analyzed </a:t>
            </a:r>
            <a:r>
              <a:rPr lang="en-US" sz="1600" dirty="0">
                <a:latin typeface="Calibri" pitchFamily="34" charset="0"/>
              </a:rPr>
              <a:t>over 30 million individual data points and the interaction of </a:t>
            </a:r>
            <a:r>
              <a:rPr lang="en-US" sz="1600" dirty="0" smtClean="0">
                <a:latin typeface="Calibri" pitchFamily="34" charset="0"/>
              </a:rPr>
              <a:t>data to predict District boundaries and </a:t>
            </a:r>
            <a:r>
              <a:rPr lang="en-US" sz="1600" dirty="0" smtClean="0">
                <a:latin typeface="Calibri" pitchFamily="34" charset="0"/>
              </a:rPr>
              <a:t>staffing.   </a:t>
            </a:r>
            <a:endParaRPr lang="en-US" sz="1600" dirty="0">
              <a:latin typeface="Calibri" pitchFamily="34" charset="0"/>
            </a:endParaRPr>
          </a:p>
          <a:p>
            <a:pPr>
              <a:buFont typeface="Arial" charset="0"/>
              <a:buChar char="•"/>
              <a:tabLst>
                <a:tab pos="461963" algn="l"/>
              </a:tabLst>
            </a:pPr>
            <a:r>
              <a:rPr lang="en-US" sz="1600" dirty="0">
                <a:latin typeface="Calibri" pitchFamily="34" charset="0"/>
              </a:rPr>
              <a:t> 	</a:t>
            </a:r>
            <a:r>
              <a:rPr lang="en-US" sz="1600" u="sng" dirty="0" smtClean="0">
                <a:latin typeface="Calibri" pitchFamily="34" charset="0"/>
              </a:rPr>
              <a:t>Taylor </a:t>
            </a:r>
            <a:r>
              <a:rPr lang="en-US" sz="1600" u="sng" dirty="0">
                <a:latin typeface="Calibri" pitchFamily="34" charset="0"/>
              </a:rPr>
              <a:t>Grant </a:t>
            </a:r>
            <a:r>
              <a:rPr lang="en-US" sz="1600" u="sng" dirty="0" smtClean="0">
                <a:latin typeface="Calibri" pitchFamily="34" charset="0"/>
              </a:rPr>
              <a:t>($365,000) </a:t>
            </a:r>
            <a:r>
              <a:rPr lang="en-US" sz="1600" dirty="0">
                <a:latin typeface="Calibri" pitchFamily="34" charset="0"/>
              </a:rPr>
              <a:t>for three years to provide for funds necessary </a:t>
            </a:r>
            <a:r>
              <a:rPr lang="en-US" sz="1600" dirty="0" smtClean="0">
                <a:latin typeface="Calibri" pitchFamily="34" charset="0"/>
              </a:rPr>
              <a:t>to create </a:t>
            </a:r>
            <a:r>
              <a:rPr lang="en-US" sz="1600" dirty="0">
                <a:latin typeface="Calibri" pitchFamily="34" charset="0"/>
              </a:rPr>
              <a:t>a Digital Forensics Unit to advance our investigative ability for </a:t>
            </a:r>
            <a:r>
              <a:rPr lang="en-US" sz="1600" dirty="0" smtClean="0">
                <a:latin typeface="Calibri" pitchFamily="34" charset="0"/>
              </a:rPr>
              <a:t>computers</a:t>
            </a:r>
            <a:r>
              <a:rPr lang="en-US" sz="1600" dirty="0">
                <a:latin typeface="Calibri" pitchFamily="34" charset="0"/>
              </a:rPr>
              <a:t>, cell phones, PDA, etc. </a:t>
            </a:r>
            <a:r>
              <a:rPr lang="en-US" sz="1600" dirty="0" smtClean="0">
                <a:latin typeface="Calibri" pitchFamily="34" charset="0"/>
              </a:rPr>
              <a:t>The Grant </a:t>
            </a:r>
            <a:r>
              <a:rPr lang="en-US" sz="1600" dirty="0">
                <a:latin typeface="Calibri" pitchFamily="34" charset="0"/>
              </a:rPr>
              <a:t>also provided for significant </a:t>
            </a:r>
            <a:r>
              <a:rPr lang="en-US" sz="1600" dirty="0" smtClean="0">
                <a:latin typeface="Calibri" pitchFamily="34" charset="0"/>
              </a:rPr>
              <a:t>training </a:t>
            </a:r>
            <a:r>
              <a:rPr lang="en-US" sz="1600" dirty="0">
                <a:latin typeface="Calibri" pitchFamily="34" charset="0"/>
              </a:rPr>
              <a:t>in Interrogation and Interview Skills, Domestic Violence (and </a:t>
            </a:r>
            <a:r>
              <a:rPr lang="en-US" sz="1600" dirty="0" smtClean="0">
                <a:latin typeface="Calibri" pitchFamily="34" charset="0"/>
              </a:rPr>
              <a:t>elderly </a:t>
            </a:r>
            <a:r>
              <a:rPr lang="en-US" sz="1600" dirty="0">
                <a:latin typeface="Calibri" pitchFamily="34" charset="0"/>
              </a:rPr>
              <a:t>DV), Computerized Voice Analysis training,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a:graphicFrameLocks/>
          </p:cNvGraphicFramePr>
          <p:nvPr/>
        </p:nvGraphicFramePr>
        <p:xfrm>
          <a:off x="4419600" y="2590800"/>
          <a:ext cx="4461510" cy="33909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a:xfrm>
            <a:off x="6705600" y="6553200"/>
            <a:ext cx="2286000" cy="304800"/>
          </a:xfrm>
        </p:spPr>
        <p:txBody>
          <a:bodyPr/>
          <a:lstStyle/>
          <a:p>
            <a:pPr>
              <a:defRPr/>
            </a:pPr>
            <a:r>
              <a:rPr lang="en-US" dirty="0" smtClean="0">
                <a:solidFill>
                  <a:schemeClr val="tx1"/>
                </a:solidFill>
              </a:rPr>
              <a:t>Police                </a:t>
            </a:r>
            <a:fld id="{01D56938-22B3-43FA-B783-3C22DFDAFDCC}" type="slidenum">
              <a:rPr lang="en-US" smtClean="0">
                <a:solidFill>
                  <a:schemeClr val="tx1"/>
                </a:solidFill>
              </a:rPr>
              <a:pPr>
                <a:defRPr/>
              </a:pPr>
              <a:t>7</a:t>
            </a:fld>
            <a:endParaRPr lang="en-US" dirty="0">
              <a:solidFill>
                <a:schemeClr val="tx1"/>
              </a:solidFill>
            </a:endParaRPr>
          </a:p>
        </p:txBody>
      </p:sp>
      <p:sp>
        <p:nvSpPr>
          <p:cNvPr id="5" name="Title 1"/>
          <p:cNvSpPr>
            <a:spLocks noGrp="1"/>
          </p:cNvSpPr>
          <p:nvPr>
            <p:ph type="title"/>
          </p:nvPr>
        </p:nvSpPr>
        <p:spPr>
          <a:xfrm>
            <a:off x="304800" y="228600"/>
            <a:ext cx="8534400" cy="457200"/>
          </a:xfrm>
          <a:solidFill>
            <a:schemeClr val="accent1"/>
          </a:solidFill>
        </p:spPr>
        <p:txBody>
          <a:bodyPr rtlCol="0">
            <a:normAutofit fontScale="90000"/>
          </a:bodyPr>
          <a:lstStyle/>
          <a:p>
            <a:pPr eaLnBrk="1" fontAlgn="auto" hangingPunct="1">
              <a:spcAft>
                <a:spcPts val="0"/>
              </a:spcAft>
              <a:defRPr/>
            </a:pPr>
            <a:r>
              <a:rPr lang="en-US" sz="2800" b="1" dirty="0" smtClean="0">
                <a:solidFill>
                  <a:schemeClr val="bg1"/>
                </a:solidFill>
              </a:rPr>
              <a:t>2011 – A Year of Rebuilding NOPD Infrastructure  cont.</a:t>
            </a:r>
            <a:endParaRPr lang="en-US" sz="2800" b="1" dirty="0">
              <a:solidFill>
                <a:schemeClr val="bg1"/>
              </a:solidFill>
            </a:endParaRPr>
          </a:p>
        </p:txBody>
      </p:sp>
      <p:sp>
        <p:nvSpPr>
          <p:cNvPr id="33796" name="Rectangle 5"/>
          <p:cNvSpPr>
            <a:spLocks noChangeArrowheads="1"/>
          </p:cNvSpPr>
          <p:nvPr/>
        </p:nvSpPr>
        <p:spPr bwMode="auto">
          <a:xfrm>
            <a:off x="304800" y="762000"/>
            <a:ext cx="8534400" cy="830997"/>
          </a:xfrm>
          <a:prstGeom prst="rect">
            <a:avLst/>
          </a:prstGeom>
          <a:noFill/>
          <a:ln w="9525">
            <a:noFill/>
            <a:miter lim="800000"/>
            <a:headEnd/>
            <a:tailEnd/>
          </a:ln>
        </p:spPr>
        <p:txBody>
          <a:bodyPr wrap="square">
            <a:spAutoFit/>
          </a:bodyPr>
          <a:lstStyle/>
          <a:p>
            <a:pPr>
              <a:buFont typeface="Arial" pitchFamily="34" charset="0"/>
              <a:buChar char="•"/>
              <a:tabLst>
                <a:tab pos="344488" algn="l"/>
              </a:tabLst>
            </a:pPr>
            <a:r>
              <a:rPr lang="en-US" sz="1600" dirty="0" smtClean="0">
                <a:latin typeface="Calibri" pitchFamily="34" charset="0"/>
              </a:rPr>
              <a:t>  	In-Service </a:t>
            </a:r>
            <a:r>
              <a:rPr lang="en-US" sz="1600" dirty="0">
                <a:latin typeface="Calibri" pitchFamily="34" charset="0"/>
              </a:rPr>
              <a:t>Training changes installed for 2011 required a 40 block of </a:t>
            </a:r>
            <a:r>
              <a:rPr lang="en-US" sz="1600" dirty="0" smtClean="0">
                <a:latin typeface="Calibri" pitchFamily="34" charset="0"/>
              </a:rPr>
              <a:t>annual training for employees</a:t>
            </a:r>
            <a:r>
              <a:rPr lang="en-US" sz="1600" dirty="0">
                <a:latin typeface="Calibri" pitchFamily="34" charset="0"/>
              </a:rPr>
              <a:t>, up from 23 hours </a:t>
            </a:r>
            <a:r>
              <a:rPr lang="en-US" sz="1600" dirty="0" smtClean="0">
                <a:latin typeface="Calibri" pitchFamily="34" charset="0"/>
              </a:rPr>
              <a:t>in </a:t>
            </a:r>
            <a:r>
              <a:rPr lang="en-US" sz="1600" dirty="0">
                <a:latin typeface="Calibri" pitchFamily="34" charset="0"/>
              </a:rPr>
              <a:t>2010 and before. </a:t>
            </a:r>
            <a:r>
              <a:rPr lang="en-US" sz="1600" dirty="0" smtClean="0">
                <a:latin typeface="Calibri" pitchFamily="34" charset="0"/>
              </a:rPr>
              <a:t>And the NOPD has dramatically increased training for all employees to enhance their knowledge and professionalism.</a:t>
            </a:r>
            <a:endParaRPr lang="en-US" sz="1600" dirty="0">
              <a:latin typeface="Calibri" pitchFamily="34" charset="0"/>
            </a:endParaRPr>
          </a:p>
        </p:txBody>
      </p:sp>
      <p:sp>
        <p:nvSpPr>
          <p:cNvPr id="33797" name="TextBox 7"/>
          <p:cNvSpPr txBox="1">
            <a:spLocks noChangeArrowheads="1"/>
          </p:cNvSpPr>
          <p:nvPr/>
        </p:nvSpPr>
        <p:spPr bwMode="auto">
          <a:xfrm>
            <a:off x="1600200" y="2895600"/>
            <a:ext cx="5562600" cy="369888"/>
          </a:xfrm>
          <a:prstGeom prst="rect">
            <a:avLst/>
          </a:prstGeom>
          <a:noFill/>
          <a:ln w="9525">
            <a:noFill/>
            <a:miter lim="800000"/>
            <a:headEnd/>
            <a:tailEnd/>
          </a:ln>
        </p:spPr>
        <p:txBody>
          <a:bodyPr>
            <a:spAutoFit/>
          </a:bodyPr>
          <a:lstStyle/>
          <a:p>
            <a:r>
              <a:rPr lang="en-US">
                <a:latin typeface="Calibri" pitchFamily="34" charset="0"/>
              </a:rPr>
              <a:t> </a:t>
            </a:r>
          </a:p>
        </p:txBody>
      </p:sp>
      <p:graphicFrame>
        <p:nvGraphicFramePr>
          <p:cNvPr id="9" name="Chart 8"/>
          <p:cNvGraphicFramePr>
            <a:graphicFrameLocks/>
          </p:cNvGraphicFramePr>
          <p:nvPr/>
        </p:nvGraphicFramePr>
        <p:xfrm>
          <a:off x="304800" y="1752600"/>
          <a:ext cx="44958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228600" y="6324600"/>
            <a:ext cx="6096000" cy="307777"/>
          </a:xfrm>
          <a:prstGeom prst="rect">
            <a:avLst/>
          </a:prstGeom>
        </p:spPr>
        <p:txBody>
          <a:bodyPr wrap="square">
            <a:spAutoFit/>
          </a:bodyPr>
          <a:lstStyle/>
          <a:p>
            <a:r>
              <a:rPr lang="en-US" sz="1400" b="1" i="1" dirty="0" smtClean="0">
                <a:latin typeface="+mn-lt"/>
              </a:rPr>
              <a:t>* Reflects training conducted post Supt. Serpas' appointment	</a:t>
            </a:r>
            <a:r>
              <a:rPr lang="en-US" sz="1200" b="1" i="1"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629400" y="6492875"/>
            <a:ext cx="2133600" cy="365125"/>
          </a:xfrm>
        </p:spPr>
        <p:txBody>
          <a:bodyPr/>
          <a:lstStyle/>
          <a:p>
            <a:pPr>
              <a:defRPr/>
            </a:pPr>
            <a:r>
              <a:rPr lang="en-US" dirty="0" smtClean="0">
                <a:solidFill>
                  <a:schemeClr val="tx1"/>
                </a:solidFill>
              </a:rPr>
              <a:t>Police            </a:t>
            </a:r>
            <a:fld id="{81CDB8C9-EC48-4EB5-8EC9-478C585807FB}" type="slidenum">
              <a:rPr lang="en-US" smtClean="0">
                <a:solidFill>
                  <a:schemeClr val="tx1"/>
                </a:solidFill>
              </a:rPr>
              <a:pPr>
                <a:defRPr/>
              </a:pPr>
              <a:t>8</a:t>
            </a:fld>
            <a:endParaRPr lang="en-US" dirty="0">
              <a:solidFill>
                <a:schemeClr val="tx1"/>
              </a:solidFill>
            </a:endParaRPr>
          </a:p>
        </p:txBody>
      </p:sp>
      <p:sp>
        <p:nvSpPr>
          <p:cNvPr id="34818" name="TextBox 4"/>
          <p:cNvSpPr txBox="1">
            <a:spLocks noChangeArrowheads="1"/>
          </p:cNvSpPr>
          <p:nvPr/>
        </p:nvSpPr>
        <p:spPr bwMode="auto">
          <a:xfrm>
            <a:off x="609600" y="685800"/>
            <a:ext cx="8534400" cy="6172200"/>
          </a:xfrm>
          <a:prstGeom prst="rect">
            <a:avLst/>
          </a:prstGeom>
          <a:noFill/>
          <a:ln w="9525">
            <a:noFill/>
            <a:miter lim="800000"/>
            <a:headEnd/>
            <a:tailEnd/>
          </a:ln>
        </p:spPr>
        <p:txBody>
          <a:bodyPr wrap="square">
            <a:spAutoFit/>
          </a:bodyPr>
          <a:lstStyle/>
          <a:p>
            <a:pPr>
              <a:buFont typeface="Arial" charset="0"/>
              <a:buChar char="•"/>
              <a:tabLst>
                <a:tab pos="461963" algn="l"/>
              </a:tabLst>
            </a:pPr>
            <a:r>
              <a:rPr lang="en-US" sz="2000" dirty="0">
                <a:latin typeface="Calibri" pitchFamily="34" charset="0"/>
              </a:rPr>
              <a:t> 	</a:t>
            </a:r>
            <a:r>
              <a:rPr lang="en-US" sz="1550" dirty="0">
                <a:latin typeface="Calibri" pitchFamily="34" charset="0"/>
              </a:rPr>
              <a:t>We have worked with the Department of Justice Community Oriented </a:t>
            </a:r>
            <a:r>
              <a:rPr lang="en-US" sz="1550" dirty="0" smtClean="0">
                <a:latin typeface="Calibri" pitchFamily="34" charset="0"/>
              </a:rPr>
              <a:t>Policing </a:t>
            </a:r>
            <a:r>
              <a:rPr lang="en-US" sz="1550" dirty="0">
                <a:latin typeface="Calibri" pitchFamily="34" charset="0"/>
              </a:rPr>
              <a:t>Office to revise our entire Training Academy </a:t>
            </a:r>
            <a:r>
              <a:rPr lang="en-US" sz="1550" dirty="0" smtClean="0">
                <a:latin typeface="Calibri" pitchFamily="34" charset="0"/>
              </a:rPr>
              <a:t>curricula to meet national best practices. This new curricula will be </a:t>
            </a:r>
            <a:r>
              <a:rPr lang="en-US" sz="1550" dirty="0">
                <a:latin typeface="Calibri" pitchFamily="34" charset="0"/>
              </a:rPr>
              <a:t>in place for the class starting in January </a:t>
            </a:r>
            <a:r>
              <a:rPr lang="en-US" sz="1550" dirty="0" smtClean="0">
                <a:latin typeface="Calibri" pitchFamily="34" charset="0"/>
              </a:rPr>
              <a:t>2012.  We will do the same for Field Training curricula to be in place by Summer 2012 </a:t>
            </a:r>
            <a:r>
              <a:rPr lang="en-US" sz="1550" dirty="0" smtClean="0">
                <a:latin typeface="Calibri" pitchFamily="34" charset="0"/>
              </a:rPr>
              <a:t>in time </a:t>
            </a:r>
            <a:r>
              <a:rPr lang="en-US" sz="1550" smtClean="0">
                <a:latin typeface="Calibri" pitchFamily="34" charset="0"/>
              </a:rPr>
              <a:t>for the graduating </a:t>
            </a:r>
            <a:r>
              <a:rPr lang="en-US" sz="1550" dirty="0" smtClean="0">
                <a:latin typeface="Calibri" pitchFamily="34" charset="0"/>
              </a:rPr>
              <a:t>class from January 2012 to begin field training.</a:t>
            </a:r>
            <a:endParaRPr lang="en-US" sz="1550" dirty="0">
              <a:latin typeface="Calibri" pitchFamily="34" charset="0"/>
            </a:endParaRPr>
          </a:p>
          <a:p>
            <a:pPr>
              <a:buFont typeface="Arial" charset="0"/>
              <a:buChar char="•"/>
              <a:tabLst>
                <a:tab pos="461963" algn="l"/>
              </a:tabLst>
            </a:pPr>
            <a:r>
              <a:rPr lang="en-US" sz="1550" dirty="0">
                <a:latin typeface="Calibri" pitchFamily="34" charset="0"/>
              </a:rPr>
              <a:t> 	</a:t>
            </a:r>
            <a:r>
              <a:rPr lang="en-US" sz="1550" dirty="0" smtClean="0">
                <a:latin typeface="Calibri" pitchFamily="34" charset="0"/>
              </a:rPr>
              <a:t>The Crime </a:t>
            </a:r>
            <a:r>
              <a:rPr lang="en-US" sz="1550" dirty="0">
                <a:latin typeface="Calibri" pitchFamily="34" charset="0"/>
              </a:rPr>
              <a:t>Information Center opened </a:t>
            </a:r>
            <a:r>
              <a:rPr lang="en-US" sz="1550" dirty="0" smtClean="0">
                <a:latin typeface="Calibri" pitchFamily="34" charset="0"/>
              </a:rPr>
              <a:t>2</a:t>
            </a:r>
            <a:r>
              <a:rPr lang="en-US" sz="1550" baseline="30000" dirty="0" smtClean="0">
                <a:latin typeface="Calibri" pitchFamily="34" charset="0"/>
              </a:rPr>
              <a:t>nd</a:t>
            </a:r>
            <a:r>
              <a:rPr lang="en-US" sz="1550" dirty="0" smtClean="0">
                <a:latin typeface="Calibri" pitchFamily="34" charset="0"/>
              </a:rPr>
              <a:t> Quarter 2011 </a:t>
            </a:r>
            <a:r>
              <a:rPr lang="en-US" sz="1550" dirty="0">
                <a:latin typeface="Calibri" pitchFamily="34" charset="0"/>
              </a:rPr>
              <a:t>in conjunction </a:t>
            </a:r>
            <a:r>
              <a:rPr lang="en-US" sz="1550" dirty="0" smtClean="0">
                <a:latin typeface="Calibri" pitchFamily="34" charset="0"/>
              </a:rPr>
              <a:t>with JPSO will continue to strengthen our regional cooperation in crime fighting.</a:t>
            </a:r>
            <a:r>
              <a:rPr lang="en-US" sz="1550" dirty="0">
                <a:latin typeface="Calibri" pitchFamily="34" charset="0"/>
              </a:rPr>
              <a:t> </a:t>
            </a:r>
            <a:r>
              <a:rPr lang="en-US" sz="1550" dirty="0" smtClean="0">
                <a:latin typeface="Calibri" pitchFamily="34" charset="0"/>
              </a:rPr>
              <a:t>CIC </a:t>
            </a:r>
            <a:r>
              <a:rPr lang="en-US" sz="1550" dirty="0">
                <a:latin typeface="Calibri" pitchFamily="34" charset="0"/>
              </a:rPr>
              <a:t>co-locates two sergeants and 16 NOPD detectives </a:t>
            </a:r>
            <a:r>
              <a:rPr lang="en-US" sz="1550" dirty="0" smtClean="0">
                <a:latin typeface="Calibri" pitchFamily="34" charset="0"/>
              </a:rPr>
              <a:t>to </a:t>
            </a:r>
            <a:r>
              <a:rPr lang="en-US" sz="1550" dirty="0">
                <a:latin typeface="Calibri" pitchFamily="34" charset="0"/>
              </a:rPr>
              <a:t>advance a </a:t>
            </a:r>
            <a:r>
              <a:rPr lang="en-US" sz="1550" dirty="0" smtClean="0">
                <a:latin typeface="Calibri" pitchFamily="34" charset="0"/>
              </a:rPr>
              <a:t>unified violent </a:t>
            </a:r>
            <a:r>
              <a:rPr lang="en-US" sz="1550" dirty="0">
                <a:latin typeface="Calibri" pitchFamily="34" charset="0"/>
              </a:rPr>
              <a:t>crime fight in the </a:t>
            </a:r>
            <a:r>
              <a:rPr lang="en-US" sz="1550" dirty="0" smtClean="0">
                <a:latin typeface="Calibri" pitchFamily="34" charset="0"/>
              </a:rPr>
              <a:t>region. </a:t>
            </a:r>
            <a:endParaRPr lang="en-US" sz="1550" dirty="0">
              <a:latin typeface="Calibri" pitchFamily="34" charset="0"/>
            </a:endParaRPr>
          </a:p>
          <a:p>
            <a:pPr>
              <a:buFont typeface="Arial" charset="0"/>
              <a:buChar char="•"/>
              <a:tabLst>
                <a:tab pos="461963" algn="l"/>
              </a:tabLst>
            </a:pPr>
            <a:r>
              <a:rPr lang="en-US" sz="1550" dirty="0">
                <a:latin typeface="Calibri" pitchFamily="34" charset="0"/>
              </a:rPr>
              <a:t> 	</a:t>
            </a:r>
            <a:r>
              <a:rPr lang="en-US" sz="1550" dirty="0" smtClean="0">
                <a:latin typeface="Calibri" pitchFamily="34" charset="0"/>
              </a:rPr>
              <a:t>A second weekly Comstat meeting held on Tuesdays was put into effect to narrowly focus on Murder, Robbery, Shootings and Criminal Intelligence related to these </a:t>
            </a:r>
            <a:r>
              <a:rPr lang="en-US" sz="1550" dirty="0" smtClean="0">
                <a:latin typeface="Calibri" pitchFamily="34" charset="0"/>
              </a:rPr>
              <a:t>crimes.</a:t>
            </a:r>
            <a:endParaRPr lang="en-US" sz="1550" dirty="0">
              <a:latin typeface="Calibri" pitchFamily="34" charset="0"/>
            </a:endParaRPr>
          </a:p>
          <a:p>
            <a:pPr>
              <a:buFont typeface="Arial" charset="0"/>
              <a:buChar char="•"/>
              <a:tabLst>
                <a:tab pos="461963" algn="l"/>
              </a:tabLst>
            </a:pPr>
            <a:r>
              <a:rPr lang="en-US" sz="1550" dirty="0">
                <a:latin typeface="Calibri" pitchFamily="34" charset="0"/>
              </a:rPr>
              <a:t> 	</a:t>
            </a:r>
            <a:r>
              <a:rPr lang="en-US" sz="1550" dirty="0" smtClean="0">
                <a:latin typeface="Calibri" pitchFamily="34" charset="0"/>
              </a:rPr>
              <a:t>The Domestic </a:t>
            </a:r>
            <a:r>
              <a:rPr lang="en-US" sz="1550" dirty="0">
                <a:latin typeface="Calibri" pitchFamily="34" charset="0"/>
              </a:rPr>
              <a:t>Violence </a:t>
            </a:r>
            <a:r>
              <a:rPr lang="en-US" sz="1550" dirty="0" smtClean="0">
                <a:latin typeface="Calibri" pitchFamily="34" charset="0"/>
              </a:rPr>
              <a:t>Unit and Homicide Cold Case Unit were reordered and established with </a:t>
            </a:r>
            <a:r>
              <a:rPr lang="en-US" sz="1550" dirty="0">
                <a:latin typeface="Calibri" pitchFamily="34" charset="0"/>
              </a:rPr>
              <a:t>set standards </a:t>
            </a:r>
            <a:r>
              <a:rPr lang="en-US" sz="1550" dirty="0" smtClean="0">
                <a:latin typeface="Calibri" pitchFamily="34" charset="0"/>
              </a:rPr>
              <a:t>and  practices to investigate these </a:t>
            </a:r>
            <a:r>
              <a:rPr lang="en-US" sz="1550" dirty="0" smtClean="0">
                <a:latin typeface="Calibri" pitchFamily="34" charset="0"/>
              </a:rPr>
              <a:t>cases.</a:t>
            </a:r>
            <a:endParaRPr lang="en-US" sz="1550" dirty="0" smtClean="0">
              <a:latin typeface="Calibri" pitchFamily="34" charset="0"/>
            </a:endParaRPr>
          </a:p>
          <a:p>
            <a:pPr>
              <a:buFont typeface="Arial" charset="0"/>
              <a:buChar char="•"/>
              <a:tabLst>
                <a:tab pos="461963" algn="l"/>
              </a:tabLst>
            </a:pPr>
            <a:r>
              <a:rPr lang="en-US" sz="1550" dirty="0">
                <a:latin typeface="Calibri" pitchFamily="34" charset="0"/>
              </a:rPr>
              <a:t> </a:t>
            </a:r>
            <a:r>
              <a:rPr lang="en-US" sz="1550" dirty="0" smtClean="0">
                <a:latin typeface="Calibri" pitchFamily="34" charset="0"/>
              </a:rPr>
              <a:t>       Operation RESET is a new initiative for 2011 of our Homicide Unit and its implementation of community policing strategies.  Rapid Engagement of Support in the Event of Trauma teams will respond to a neighborhood that has experienced a homicide event within 24 hours, visiting door to door offering victim services and other valuable resources to the community. Original team members include NOPD Homicide , NOPD Victims Assistance, DA, OPSO, US Attorney’s Office, Family Services of Greater NO, Cops</a:t>
            </a:r>
            <a:r>
              <a:rPr lang="en-US" sz="1550" dirty="0">
                <a:latin typeface="Calibri" pitchFamily="34" charset="0"/>
              </a:rPr>
              <a:t>, Clergy and Community </a:t>
            </a:r>
            <a:r>
              <a:rPr lang="en-US" sz="1550" dirty="0" smtClean="0">
                <a:latin typeface="Calibri" pitchFamily="34" charset="0"/>
              </a:rPr>
              <a:t>Coalition (CCCC) and Catholic Charities.  </a:t>
            </a:r>
            <a:r>
              <a:rPr lang="en-US" sz="1550" dirty="0">
                <a:latin typeface="Calibri" pitchFamily="34" charset="0"/>
              </a:rPr>
              <a:t>O</a:t>
            </a:r>
            <a:r>
              <a:rPr lang="en-US" sz="1550" dirty="0" smtClean="0">
                <a:latin typeface="Calibri" pitchFamily="34" charset="0"/>
              </a:rPr>
              <a:t>riginal implementation and testing we will target the 5</a:t>
            </a:r>
            <a:r>
              <a:rPr lang="en-US" sz="1550" baseline="30000" dirty="0" smtClean="0">
                <a:latin typeface="Calibri" pitchFamily="34" charset="0"/>
              </a:rPr>
              <a:t>th</a:t>
            </a:r>
            <a:r>
              <a:rPr lang="en-US" sz="1550" dirty="0" smtClean="0">
                <a:latin typeface="Calibri" pitchFamily="34" charset="0"/>
              </a:rPr>
              <a:t> and 7</a:t>
            </a:r>
            <a:r>
              <a:rPr lang="en-US" sz="1550" baseline="30000" dirty="0" smtClean="0">
                <a:latin typeface="Calibri" pitchFamily="34" charset="0"/>
              </a:rPr>
              <a:t>th</a:t>
            </a:r>
            <a:r>
              <a:rPr lang="en-US" sz="1550" dirty="0" smtClean="0">
                <a:latin typeface="Calibri" pitchFamily="34" charset="0"/>
              </a:rPr>
              <a:t> Districts.</a:t>
            </a:r>
          </a:p>
          <a:p>
            <a:pPr>
              <a:buFont typeface="Arial" charset="0"/>
              <a:buChar char="•"/>
              <a:tabLst>
                <a:tab pos="461963" algn="l"/>
              </a:tabLst>
            </a:pPr>
            <a:r>
              <a:rPr lang="en-US" sz="1550" dirty="0" smtClean="0">
                <a:latin typeface="Calibri" pitchFamily="34" charset="0"/>
              </a:rPr>
              <a:t>         The NOPD 65 Point Plan of Action is now 92% in place, and will be fully in place by the 1</a:t>
            </a:r>
            <a:r>
              <a:rPr lang="en-US" sz="1550" baseline="30000" dirty="0" smtClean="0">
                <a:latin typeface="Calibri" pitchFamily="34" charset="0"/>
              </a:rPr>
              <a:t>st</a:t>
            </a:r>
            <a:r>
              <a:rPr lang="en-US" sz="1550" dirty="0" smtClean="0">
                <a:latin typeface="Calibri" pitchFamily="34" charset="0"/>
              </a:rPr>
              <a:t> Quarter 2012. “</a:t>
            </a:r>
            <a:r>
              <a:rPr lang="en-US" sz="1550" i="1" dirty="0" smtClean="0">
                <a:latin typeface="Calibri" pitchFamily="34" charset="0"/>
              </a:rPr>
              <a:t>Subsequent actions of the NOPD have further refined this effort and added new specificity to this impressive plan.” </a:t>
            </a:r>
            <a:r>
              <a:rPr lang="en-US" sz="1550" dirty="0" smtClean="0">
                <a:latin typeface="Calibri" pitchFamily="34" charset="0"/>
              </a:rPr>
              <a:t>(source: BJA report “Crime in New Orleans: Analyzing Crime Trends and New Orleans’ Responses to Crime,” p.1, March 15, 2011</a:t>
            </a:r>
            <a:r>
              <a:rPr lang="en-US" sz="1550" dirty="0" smtClean="0">
                <a:latin typeface="Calibri" pitchFamily="34" charset="0"/>
              </a:rPr>
              <a:t>).</a:t>
            </a:r>
            <a:endParaRPr lang="en-US" sz="1550" dirty="0">
              <a:latin typeface="Calibri" pitchFamily="34" charset="0"/>
            </a:endParaRPr>
          </a:p>
          <a:p>
            <a:pPr>
              <a:buFont typeface="Arial" charset="0"/>
              <a:buChar char="•"/>
              <a:tabLst>
                <a:tab pos="461963" algn="l"/>
              </a:tabLst>
            </a:pPr>
            <a:r>
              <a:rPr lang="en-US" sz="1550" dirty="0">
                <a:latin typeface="Calibri" pitchFamily="34" charset="0"/>
              </a:rPr>
              <a:t> 	</a:t>
            </a:r>
            <a:r>
              <a:rPr lang="en-US" sz="1550" dirty="0" smtClean="0">
                <a:latin typeface="Calibri" pitchFamily="34" charset="0"/>
              </a:rPr>
              <a:t>BJA </a:t>
            </a:r>
            <a:r>
              <a:rPr lang="en-US" sz="1550" dirty="0">
                <a:latin typeface="Calibri" pitchFamily="34" charset="0"/>
              </a:rPr>
              <a:t>delivered in March 2011 an 82 point </a:t>
            </a:r>
            <a:r>
              <a:rPr lang="en-US" sz="1550" dirty="0" smtClean="0">
                <a:latin typeface="Calibri" pitchFamily="34" charset="0"/>
              </a:rPr>
              <a:t>plan of action </a:t>
            </a:r>
            <a:r>
              <a:rPr lang="en-US" sz="1550" dirty="0">
                <a:latin typeface="Calibri" pitchFamily="34" charset="0"/>
              </a:rPr>
              <a:t>to </a:t>
            </a:r>
            <a:r>
              <a:rPr lang="en-US" sz="1550" dirty="0" smtClean="0">
                <a:latin typeface="Calibri" pitchFamily="34" charset="0"/>
              </a:rPr>
              <a:t>transform </a:t>
            </a:r>
            <a:r>
              <a:rPr lang="en-US" sz="1550" dirty="0">
                <a:latin typeface="Calibri" pitchFamily="34" charset="0"/>
              </a:rPr>
              <a:t>the NOPD Homicide </a:t>
            </a:r>
            <a:r>
              <a:rPr lang="en-US" sz="1550" dirty="0" smtClean="0">
                <a:latin typeface="Calibri" pitchFamily="34" charset="0"/>
              </a:rPr>
              <a:t>Investigations and policies</a:t>
            </a:r>
            <a:r>
              <a:rPr lang="en-US" sz="1550" dirty="0">
                <a:latin typeface="Calibri" pitchFamily="34" charset="0"/>
              </a:rPr>
              <a:t>. </a:t>
            </a:r>
            <a:r>
              <a:rPr lang="en-US" sz="1550" dirty="0" smtClean="0">
                <a:latin typeface="Calibri" pitchFamily="34" charset="0"/>
              </a:rPr>
              <a:t>Today this plan is 73% complete and by </a:t>
            </a:r>
            <a:r>
              <a:rPr lang="en-US" sz="1550" dirty="0" smtClean="0">
                <a:latin typeface="Calibri" pitchFamily="34" charset="0"/>
              </a:rPr>
              <a:t>January </a:t>
            </a:r>
            <a:r>
              <a:rPr lang="en-US" sz="1550" dirty="0">
                <a:latin typeface="Calibri" pitchFamily="34" charset="0"/>
              </a:rPr>
              <a:t>1, 2012 full </a:t>
            </a:r>
            <a:r>
              <a:rPr lang="en-US" sz="1550" dirty="0" smtClean="0">
                <a:latin typeface="Calibri" pitchFamily="34" charset="0"/>
              </a:rPr>
              <a:t> implementation </a:t>
            </a:r>
            <a:r>
              <a:rPr lang="en-US" sz="1550" dirty="0">
                <a:latin typeface="Calibri" pitchFamily="34" charset="0"/>
              </a:rPr>
              <a:t>is expected, well </a:t>
            </a:r>
            <a:r>
              <a:rPr lang="en-US" sz="1550" dirty="0" smtClean="0">
                <a:latin typeface="Calibri" pitchFamily="34" charset="0"/>
              </a:rPr>
              <a:t>ahead of  the projected </a:t>
            </a:r>
            <a:r>
              <a:rPr lang="en-US" sz="1550" dirty="0">
                <a:latin typeface="Calibri" pitchFamily="34" charset="0"/>
              </a:rPr>
              <a:t>time </a:t>
            </a:r>
            <a:r>
              <a:rPr lang="en-US" sz="1550" dirty="0" smtClean="0">
                <a:latin typeface="Calibri" pitchFamily="34" charset="0"/>
              </a:rPr>
              <a:t>frame.</a:t>
            </a:r>
            <a:endParaRPr lang="en-US" sz="1550" dirty="0">
              <a:latin typeface="Calibri" pitchFamily="34" charset="0"/>
            </a:endParaRPr>
          </a:p>
        </p:txBody>
      </p:sp>
      <p:sp>
        <p:nvSpPr>
          <p:cNvPr id="6" name="Title 1"/>
          <p:cNvSpPr txBox="1">
            <a:spLocks/>
          </p:cNvSpPr>
          <p:nvPr/>
        </p:nvSpPr>
        <p:spPr>
          <a:xfrm>
            <a:off x="152400" y="152400"/>
            <a:ext cx="8534400" cy="609600"/>
          </a:xfrm>
          <a:prstGeom prst="rect">
            <a:avLst/>
          </a:prstGeom>
          <a:solidFill>
            <a:schemeClr val="accent1"/>
          </a:solidFill>
        </p:spPr>
        <p:txBody>
          <a:bodyPr anchor="ctr">
            <a:normAutofit/>
          </a:bodyPr>
          <a:lstStyle/>
          <a:p>
            <a:pPr algn="ctr" fontAlgn="auto">
              <a:spcAft>
                <a:spcPts val="0"/>
              </a:spcAft>
              <a:defRPr/>
            </a:pPr>
            <a:r>
              <a:rPr lang="en-US" sz="2800" b="1" dirty="0">
                <a:solidFill>
                  <a:schemeClr val="bg1"/>
                </a:solidFill>
                <a:latin typeface="+mj-lt"/>
                <a:ea typeface="+mj-ea"/>
                <a:cs typeface="+mj-cs"/>
              </a:rPr>
              <a:t>2011 – A Year of Rebuilding NOPD Infrastructure  cont.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858000" y="6492875"/>
            <a:ext cx="2133600" cy="365125"/>
          </a:xfrm>
        </p:spPr>
        <p:txBody>
          <a:bodyPr/>
          <a:lstStyle/>
          <a:p>
            <a:pPr>
              <a:defRPr/>
            </a:pPr>
            <a:r>
              <a:rPr lang="en-US" dirty="0" smtClean="0">
                <a:solidFill>
                  <a:schemeClr val="tx1"/>
                </a:solidFill>
              </a:rPr>
              <a:t>Police             </a:t>
            </a:r>
            <a:fld id="{4370DD1F-F44B-492D-B01E-589505975E73}" type="slidenum">
              <a:rPr lang="en-US" smtClean="0">
                <a:solidFill>
                  <a:schemeClr val="tx1"/>
                </a:solidFill>
              </a:rPr>
              <a:pPr>
                <a:defRPr/>
              </a:pPr>
              <a:t>9</a:t>
            </a:fld>
            <a:endParaRPr lang="en-US" dirty="0">
              <a:solidFill>
                <a:schemeClr val="tx1"/>
              </a:solidFill>
            </a:endParaRPr>
          </a:p>
        </p:txBody>
      </p:sp>
      <p:sp>
        <p:nvSpPr>
          <p:cNvPr id="6" name="Title 1"/>
          <p:cNvSpPr txBox="1">
            <a:spLocks/>
          </p:cNvSpPr>
          <p:nvPr/>
        </p:nvSpPr>
        <p:spPr>
          <a:xfrm>
            <a:off x="381000" y="152400"/>
            <a:ext cx="8610600" cy="639763"/>
          </a:xfrm>
          <a:prstGeom prst="rect">
            <a:avLst/>
          </a:prstGeom>
          <a:solidFill>
            <a:schemeClr val="accent1"/>
          </a:solidFill>
        </p:spPr>
        <p:txBody>
          <a:bodyPr anchor="ctr">
            <a:normAutofit/>
          </a:bodyPr>
          <a:lstStyle/>
          <a:p>
            <a:pPr algn="ctr" fontAlgn="auto">
              <a:spcAft>
                <a:spcPts val="0"/>
              </a:spcAft>
              <a:defRPr/>
            </a:pPr>
            <a:r>
              <a:rPr lang="en-US" sz="2800" b="1" dirty="0">
                <a:solidFill>
                  <a:schemeClr val="bg1"/>
                </a:solidFill>
                <a:latin typeface="+mj-lt"/>
                <a:ea typeface="+mj-ea"/>
                <a:cs typeface="+mj-cs"/>
              </a:rPr>
              <a:t>2011 – A Year of Rebuilding NOPD Infrastructure  cont.</a:t>
            </a:r>
          </a:p>
        </p:txBody>
      </p:sp>
      <p:sp>
        <p:nvSpPr>
          <p:cNvPr id="35843" name="TextBox 6"/>
          <p:cNvSpPr txBox="1">
            <a:spLocks noChangeArrowheads="1"/>
          </p:cNvSpPr>
          <p:nvPr/>
        </p:nvSpPr>
        <p:spPr bwMode="auto">
          <a:xfrm>
            <a:off x="457200" y="792163"/>
            <a:ext cx="8077200" cy="5816977"/>
          </a:xfrm>
          <a:prstGeom prst="rect">
            <a:avLst/>
          </a:prstGeom>
          <a:noFill/>
          <a:ln w="9525">
            <a:noFill/>
            <a:miter lim="800000"/>
            <a:headEnd/>
            <a:tailEnd/>
          </a:ln>
        </p:spPr>
        <p:txBody>
          <a:bodyPr wrap="square">
            <a:spAutoFit/>
          </a:bodyPr>
          <a:lstStyle/>
          <a:p>
            <a:pPr>
              <a:buFont typeface="Arial" charset="0"/>
              <a:buChar char="•"/>
              <a:tabLst>
                <a:tab pos="461963" algn="l"/>
              </a:tabLst>
            </a:pPr>
            <a:r>
              <a:rPr lang="en-US" sz="2000" dirty="0">
                <a:latin typeface="Calibri" pitchFamily="34" charset="0"/>
              </a:rPr>
              <a:t>  	</a:t>
            </a:r>
            <a:r>
              <a:rPr lang="en-US" sz="1600" dirty="0">
                <a:latin typeface="Calibri" pitchFamily="34" charset="0"/>
              </a:rPr>
              <a:t>Community Coordinating Sergeants first full year of service has been </a:t>
            </a:r>
            <a:r>
              <a:rPr lang="en-US" sz="1600" dirty="0" smtClean="0">
                <a:latin typeface="Calibri" pitchFamily="34" charset="0"/>
              </a:rPr>
              <a:t>tremendous</a:t>
            </a:r>
            <a:r>
              <a:rPr lang="en-US" sz="1600" dirty="0">
                <a:latin typeface="Calibri" pitchFamily="34" charset="0"/>
              </a:rPr>
              <a:t>, leading </a:t>
            </a:r>
            <a:r>
              <a:rPr lang="en-US" sz="1600" dirty="0" smtClean="0">
                <a:latin typeface="Calibri" pitchFamily="34" charset="0"/>
              </a:rPr>
              <a:t>nearly 900 </a:t>
            </a:r>
            <a:r>
              <a:rPr lang="en-US" sz="1600" dirty="0">
                <a:latin typeface="Calibri" pitchFamily="34" charset="0"/>
              </a:rPr>
              <a:t>meetings in </a:t>
            </a:r>
            <a:r>
              <a:rPr lang="en-US" sz="1600" dirty="0" smtClean="0">
                <a:latin typeface="Calibri" pitchFamily="34" charset="0"/>
              </a:rPr>
              <a:t>our community, </a:t>
            </a:r>
            <a:r>
              <a:rPr lang="en-US" sz="1600" dirty="0">
                <a:latin typeface="Calibri" pitchFamily="34" charset="0"/>
              </a:rPr>
              <a:t>attended by </a:t>
            </a:r>
            <a:r>
              <a:rPr lang="en-US" sz="1600" dirty="0" smtClean="0">
                <a:latin typeface="Calibri" pitchFamily="34" charset="0"/>
              </a:rPr>
              <a:t>just under 27,000 persons</a:t>
            </a:r>
            <a:r>
              <a:rPr lang="en-US" sz="1600" dirty="0">
                <a:latin typeface="Calibri" pitchFamily="34" charset="0"/>
              </a:rPr>
              <a:t>, discussing issues such as Crime Prevention, </a:t>
            </a:r>
            <a:r>
              <a:rPr lang="en-US" sz="1600" dirty="0" smtClean="0">
                <a:latin typeface="Calibri" pitchFamily="34" charset="0"/>
              </a:rPr>
              <a:t>Neighborhood Watch</a:t>
            </a:r>
            <a:r>
              <a:rPr lang="en-US" sz="1600" dirty="0">
                <a:latin typeface="Calibri" pitchFamily="34" charset="0"/>
              </a:rPr>
              <a:t>, the </a:t>
            </a:r>
            <a:r>
              <a:rPr lang="en-US" sz="1600" u="sng" dirty="0">
                <a:latin typeface="Calibri" pitchFamily="34" charset="0"/>
              </a:rPr>
              <a:t>importance of reporting all crime </a:t>
            </a:r>
            <a:r>
              <a:rPr lang="en-US" sz="1600" dirty="0">
                <a:latin typeface="Calibri" pitchFamily="34" charset="0"/>
              </a:rPr>
              <a:t>to the </a:t>
            </a:r>
            <a:r>
              <a:rPr lang="en-US" sz="1600" dirty="0" smtClean="0">
                <a:latin typeface="Calibri" pitchFamily="34" charset="0"/>
              </a:rPr>
              <a:t>NOPD</a:t>
            </a:r>
            <a:r>
              <a:rPr lang="en-US" sz="1600" dirty="0">
                <a:latin typeface="Calibri" pitchFamily="34" charset="0"/>
              </a:rPr>
              <a:t>, working </a:t>
            </a:r>
            <a:r>
              <a:rPr lang="en-US" sz="1600" dirty="0" smtClean="0">
                <a:latin typeface="Calibri" pitchFamily="34" charset="0"/>
              </a:rPr>
              <a:t>collaboratively </a:t>
            </a:r>
            <a:r>
              <a:rPr lang="en-US" sz="1600" dirty="0">
                <a:latin typeface="Calibri" pitchFamily="34" charset="0"/>
              </a:rPr>
              <a:t>with District </a:t>
            </a:r>
            <a:r>
              <a:rPr lang="en-US" sz="1600" dirty="0" smtClean="0">
                <a:latin typeface="Calibri" pitchFamily="34" charset="0"/>
              </a:rPr>
              <a:t>Commanders and community </a:t>
            </a:r>
            <a:r>
              <a:rPr lang="en-US" sz="1600" dirty="0">
                <a:latin typeface="Calibri" pitchFamily="34" charset="0"/>
              </a:rPr>
              <a:t>leadership, etc</a:t>
            </a:r>
            <a:r>
              <a:rPr lang="en-US" sz="1600" dirty="0" smtClean="0">
                <a:latin typeface="Calibri" pitchFamily="34" charset="0"/>
              </a:rPr>
              <a:t>.                     </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CoCo Sergeants also led our successful summer crime initiative where NOPD officers spoke to over 14,000 New </a:t>
            </a:r>
            <a:r>
              <a:rPr lang="en-US" sz="1600" dirty="0" err="1" smtClean="0">
                <a:latin typeface="Calibri" pitchFamily="34" charset="0"/>
              </a:rPr>
              <a:t>Orleanians</a:t>
            </a:r>
            <a:r>
              <a:rPr lang="en-US" sz="1600" dirty="0" smtClean="0">
                <a:latin typeface="Calibri" pitchFamily="34" charset="0"/>
              </a:rPr>
              <a:t> sharing safety and crime prevention advice</a:t>
            </a:r>
          </a:p>
          <a:p>
            <a:pPr>
              <a:buFont typeface="Arial" charset="0"/>
              <a:buChar char="•"/>
              <a:tabLst>
                <a:tab pos="461963" algn="l"/>
              </a:tabLst>
            </a:pPr>
            <a:r>
              <a:rPr lang="en-US" sz="1600" dirty="0" smtClean="0">
                <a:latin typeface="Calibri" pitchFamily="34" charset="0"/>
              </a:rPr>
              <a:t>        The NOPD launched its Volunteers Can Lead (</a:t>
            </a:r>
            <a:r>
              <a:rPr lang="en-US" sz="1600" dirty="0" err="1" smtClean="0">
                <a:latin typeface="Calibri" pitchFamily="34" charset="0"/>
              </a:rPr>
              <a:t>VoCal</a:t>
            </a:r>
            <a:r>
              <a:rPr lang="en-US" sz="1600" dirty="0" smtClean="0">
                <a:latin typeface="Calibri" pitchFamily="34" charset="0"/>
              </a:rPr>
              <a:t>) this summer.  </a:t>
            </a:r>
            <a:r>
              <a:rPr lang="en-US" sz="1600" dirty="0" err="1" smtClean="0">
                <a:latin typeface="Calibri" pitchFamily="34" charset="0"/>
              </a:rPr>
              <a:t>VoCal</a:t>
            </a:r>
            <a:r>
              <a:rPr lang="en-US" sz="1600" dirty="0" smtClean="0">
                <a:latin typeface="Calibri" pitchFamily="34" charset="0"/>
              </a:rPr>
              <a:t> enlist volunteer support with a target of 12 hours per month per person.  To date, 180 persons have expressed interest and applied with 47 </a:t>
            </a:r>
            <a:r>
              <a:rPr lang="en-US" sz="1600" dirty="0" err="1" smtClean="0">
                <a:latin typeface="Calibri" pitchFamily="34" charset="0"/>
              </a:rPr>
              <a:t>VoCal</a:t>
            </a:r>
            <a:r>
              <a:rPr lang="en-US" sz="1600" dirty="0" smtClean="0">
                <a:latin typeface="Calibri" pitchFamily="34" charset="0"/>
              </a:rPr>
              <a:t> persons assigned to NOPD units (Districts, Cold Case, Recruitment/Academy, etc.) </a:t>
            </a:r>
            <a:r>
              <a:rPr lang="en-US" sz="1600" dirty="0" smtClean="0">
                <a:latin typeface="Calibri" pitchFamily="34" charset="0"/>
              </a:rPr>
              <a:t>to date.</a:t>
            </a:r>
            <a:endParaRPr lang="en-US" sz="1600" dirty="0" smtClean="0">
              <a:latin typeface="Calibri" pitchFamily="34" charset="0"/>
            </a:endParaRPr>
          </a:p>
          <a:p>
            <a:pPr>
              <a:buFont typeface="Arial" charset="0"/>
              <a:buChar char="•"/>
              <a:tabLst>
                <a:tab pos="461963" algn="l"/>
              </a:tabLst>
            </a:pPr>
            <a:r>
              <a:rPr lang="en-US" sz="1600" dirty="0" smtClean="0">
                <a:latin typeface="Calibri" pitchFamily="34" charset="0"/>
              </a:rPr>
              <a:t>        Our El Protector program in the Hispanic/Latino and Vietnamese community initiated January 2011 is fully functional and linked with Catholic Charities of New </a:t>
            </a:r>
            <a:r>
              <a:rPr lang="en-US" sz="1600" dirty="0" smtClean="0">
                <a:latin typeface="Calibri" pitchFamily="34" charset="0"/>
              </a:rPr>
              <a:t>Orleans.</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Our Project Safe Neighborhood Initiative, a weekly collaboration of local, state and federal officials to analyze firearm crimes of Convicted Felons (start July 2010) has been very successful with currently 544 individually arrested persons who are part of this </a:t>
            </a:r>
            <a:r>
              <a:rPr lang="en-US" sz="1600" dirty="0" smtClean="0">
                <a:latin typeface="Calibri" pitchFamily="34" charset="0"/>
              </a:rPr>
              <a:t>effort.</a:t>
            </a:r>
            <a:endParaRPr lang="en-US" sz="1600" dirty="0" smtClean="0">
              <a:latin typeface="Calibri" pitchFamily="34" charset="0"/>
            </a:endParaRPr>
          </a:p>
          <a:p>
            <a:pPr>
              <a:buFont typeface="Arial" charset="0"/>
              <a:buChar char="•"/>
              <a:tabLst>
                <a:tab pos="461963" algn="l"/>
              </a:tabLst>
            </a:pPr>
            <a:r>
              <a:rPr lang="en-US" sz="1600" dirty="0">
                <a:latin typeface="Calibri" pitchFamily="34" charset="0"/>
              </a:rPr>
              <a:t> </a:t>
            </a:r>
            <a:r>
              <a:rPr lang="en-US" sz="1600" dirty="0" smtClean="0">
                <a:latin typeface="Calibri" pitchFamily="34" charset="0"/>
              </a:rPr>
              <a:t>       Our Special Operations </a:t>
            </a:r>
            <a:r>
              <a:rPr lang="en-US" sz="1600" dirty="0">
                <a:latin typeface="Calibri" pitchFamily="34" charset="0"/>
              </a:rPr>
              <a:t>Division </a:t>
            </a:r>
            <a:r>
              <a:rPr lang="en-US" sz="1600" dirty="0" smtClean="0">
                <a:latin typeface="Calibri" pitchFamily="34" charset="0"/>
              </a:rPr>
              <a:t>since </a:t>
            </a:r>
            <a:r>
              <a:rPr lang="en-US" sz="1600" dirty="0">
                <a:latin typeface="Calibri" pitchFamily="34" charset="0"/>
              </a:rPr>
              <a:t>July of </a:t>
            </a:r>
            <a:r>
              <a:rPr lang="en-US" sz="1600" dirty="0" smtClean="0">
                <a:latin typeface="Calibri" pitchFamily="34" charset="0"/>
              </a:rPr>
              <a:t>2010 has investigated </a:t>
            </a:r>
            <a:r>
              <a:rPr lang="en-US" sz="1600" dirty="0">
                <a:latin typeface="Calibri" pitchFamily="34" charset="0"/>
              </a:rPr>
              <a:t>approximately 7,257 complaints, executed </a:t>
            </a:r>
            <a:r>
              <a:rPr lang="en-US" sz="1600" dirty="0" smtClean="0">
                <a:latin typeface="Calibri" pitchFamily="34" charset="0"/>
              </a:rPr>
              <a:t>111 </a:t>
            </a:r>
            <a:r>
              <a:rPr lang="en-US" sz="1600" dirty="0">
                <a:latin typeface="Calibri" pitchFamily="34" charset="0"/>
              </a:rPr>
              <a:t>Search Warrants, made </a:t>
            </a:r>
            <a:r>
              <a:rPr lang="en-US" sz="1600" dirty="0" smtClean="0">
                <a:latin typeface="Calibri" pitchFamily="34" charset="0"/>
              </a:rPr>
              <a:t>1,104 </a:t>
            </a:r>
            <a:r>
              <a:rPr lang="en-US" sz="1600" dirty="0">
                <a:latin typeface="Calibri" pitchFamily="34" charset="0"/>
              </a:rPr>
              <a:t>Felony cases, conducted </a:t>
            </a:r>
            <a:r>
              <a:rPr lang="en-US" sz="1600" dirty="0" smtClean="0">
                <a:latin typeface="Calibri" pitchFamily="34" charset="0"/>
              </a:rPr>
              <a:t>2,736 </a:t>
            </a:r>
            <a:r>
              <a:rPr lang="en-US" sz="1600" dirty="0">
                <a:latin typeface="Calibri" pitchFamily="34" charset="0"/>
              </a:rPr>
              <a:t>vehicle checks, and </a:t>
            </a:r>
            <a:r>
              <a:rPr lang="en-US" sz="1600" dirty="0" smtClean="0">
                <a:latin typeface="Calibri" pitchFamily="34" charset="0"/>
              </a:rPr>
              <a:t>made 153 </a:t>
            </a:r>
            <a:r>
              <a:rPr lang="en-US" sz="1600" dirty="0">
                <a:latin typeface="Calibri" pitchFamily="34" charset="0"/>
              </a:rPr>
              <a:t>Narcotics </a:t>
            </a:r>
            <a:r>
              <a:rPr lang="en-US" sz="1600" dirty="0" smtClean="0">
                <a:latin typeface="Calibri" pitchFamily="34" charset="0"/>
              </a:rPr>
              <a:t>cases and confiscated 105 </a:t>
            </a:r>
            <a:r>
              <a:rPr lang="en-US" sz="1600" dirty="0" smtClean="0">
                <a:latin typeface="Calibri" pitchFamily="34" charset="0"/>
              </a:rPr>
              <a:t>firearms.</a:t>
            </a:r>
            <a:endParaRPr lang="en-US" sz="1600" dirty="0" smtClean="0">
              <a:latin typeface="Calibri" pitchFamily="34" charset="0"/>
            </a:endParaRPr>
          </a:p>
          <a:p>
            <a:pPr>
              <a:buFont typeface="Arial" charset="0"/>
              <a:buChar char="•"/>
              <a:tabLst>
                <a:tab pos="461963" algn="l"/>
              </a:tabLst>
            </a:pPr>
            <a:r>
              <a:rPr lang="en-US" sz="1600" dirty="0">
                <a:latin typeface="Calibri" pitchFamily="34" charset="0"/>
              </a:rPr>
              <a:t> </a:t>
            </a:r>
            <a:r>
              <a:rPr lang="en-US" sz="1600" dirty="0" smtClean="0">
                <a:latin typeface="Calibri" pitchFamily="34" charset="0"/>
              </a:rPr>
              <a:t>       Our District Narcotics Unit and Task </a:t>
            </a:r>
            <a:r>
              <a:rPr lang="en-US" sz="1600" dirty="0">
                <a:latin typeface="Calibri" pitchFamily="34" charset="0"/>
              </a:rPr>
              <a:t>Forces </a:t>
            </a:r>
            <a:r>
              <a:rPr lang="en-US" sz="1600" dirty="0" smtClean="0">
                <a:latin typeface="Calibri" pitchFamily="34" charset="0"/>
              </a:rPr>
              <a:t>since July </a:t>
            </a:r>
            <a:r>
              <a:rPr lang="en-US" sz="1600" dirty="0">
                <a:latin typeface="Calibri" pitchFamily="34" charset="0"/>
              </a:rPr>
              <a:t>of 2010 </a:t>
            </a:r>
            <a:r>
              <a:rPr lang="en-US" sz="1600" dirty="0" smtClean="0">
                <a:latin typeface="Calibri" pitchFamily="34" charset="0"/>
              </a:rPr>
              <a:t>have investigated 108,117 </a:t>
            </a:r>
            <a:r>
              <a:rPr lang="en-US" sz="1600" dirty="0">
                <a:latin typeface="Calibri" pitchFamily="34" charset="0"/>
              </a:rPr>
              <a:t>complaints, executed </a:t>
            </a:r>
            <a:r>
              <a:rPr lang="en-US" sz="1600" dirty="0" smtClean="0">
                <a:latin typeface="Calibri" pitchFamily="34" charset="0"/>
              </a:rPr>
              <a:t>496 </a:t>
            </a:r>
            <a:r>
              <a:rPr lang="en-US" sz="1600" dirty="0">
                <a:latin typeface="Calibri" pitchFamily="34" charset="0"/>
              </a:rPr>
              <a:t>Search Warrants, made </a:t>
            </a:r>
            <a:r>
              <a:rPr lang="en-US" sz="1600" dirty="0" smtClean="0">
                <a:latin typeface="Calibri" pitchFamily="34" charset="0"/>
              </a:rPr>
              <a:t>3,020 </a:t>
            </a:r>
            <a:r>
              <a:rPr lang="en-US" sz="1600" dirty="0">
                <a:latin typeface="Calibri" pitchFamily="34" charset="0"/>
              </a:rPr>
              <a:t>Felony cases, conducted </a:t>
            </a:r>
            <a:r>
              <a:rPr lang="en-US" sz="1600" dirty="0" smtClean="0">
                <a:latin typeface="Calibri" pitchFamily="34" charset="0"/>
              </a:rPr>
              <a:t>41,842 </a:t>
            </a:r>
            <a:r>
              <a:rPr lang="en-US" sz="1600" dirty="0">
                <a:latin typeface="Calibri" pitchFamily="34" charset="0"/>
              </a:rPr>
              <a:t>vehicle checks, </a:t>
            </a:r>
            <a:r>
              <a:rPr lang="en-US" sz="1600" dirty="0" smtClean="0">
                <a:latin typeface="Calibri" pitchFamily="34" charset="0"/>
              </a:rPr>
              <a:t>made 2,806 </a:t>
            </a:r>
            <a:r>
              <a:rPr lang="en-US" sz="1600" dirty="0">
                <a:latin typeface="Calibri" pitchFamily="34" charset="0"/>
              </a:rPr>
              <a:t>Narcotics </a:t>
            </a:r>
            <a:r>
              <a:rPr lang="en-US" sz="1600" dirty="0" smtClean="0">
                <a:latin typeface="Calibri" pitchFamily="34" charset="0"/>
              </a:rPr>
              <a:t>cases and confiscated 752 </a:t>
            </a:r>
            <a:r>
              <a:rPr lang="en-US" sz="1600" dirty="0" smtClean="0">
                <a:latin typeface="Calibri" pitchFamily="34" charset="0"/>
              </a:rPr>
              <a:t>firearms.</a:t>
            </a:r>
            <a:endParaRPr lang="en-US" sz="1600" dirty="0">
              <a:latin typeface="Calibri" pitchFamily="34" charset="0"/>
            </a:endParaRPr>
          </a:p>
          <a:p>
            <a:pPr>
              <a:buFont typeface="Arial" charset="0"/>
              <a:buChar char="•"/>
              <a:tabLst>
                <a:tab pos="461963" algn="l"/>
              </a:tabLst>
            </a:pPr>
            <a:r>
              <a:rPr lang="en-US" sz="1600" dirty="0" smtClean="0">
                <a:latin typeface="Calibri" pitchFamily="34" charset="0"/>
              </a:rPr>
              <a:t>         We will fully support a NOLA version of “Operation Cease Fire,” and “Milwaukee Homicide Review Commission,” to continue the holistic approach to fighting murder in our </a:t>
            </a:r>
            <a:r>
              <a:rPr lang="en-US" sz="1600" dirty="0" smtClean="0">
                <a:latin typeface="Calibri" pitchFamily="34" charset="0"/>
              </a:rPr>
              <a:t>City.</a:t>
            </a:r>
            <a:endParaRPr lang="en-US" sz="1600"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4884</TotalTime>
  <Words>4301</Words>
  <Application>Microsoft Office PowerPoint</Application>
  <PresentationFormat>On-screen Show (4:3)</PresentationFormat>
  <Paragraphs>1454</Paragraphs>
  <Slides>27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Microsoft Office Word Document</vt:lpstr>
      <vt:lpstr>2012 Proposed Budget - Police</vt:lpstr>
      <vt:lpstr>2012 Budget Presentation</vt:lpstr>
      <vt:lpstr>Slide 3</vt:lpstr>
      <vt:lpstr>2011 Results – A Year of Rebuilding NOPD Infrastructure</vt:lpstr>
      <vt:lpstr>2011 – A Year of Rebuilding NOPD Infrastructure  cont.</vt:lpstr>
      <vt:lpstr>Slide 6</vt:lpstr>
      <vt:lpstr>2011 – A Year of Rebuilding NOPD Infrastructure  cont.</vt:lpstr>
      <vt:lpstr>Slide 8</vt:lpstr>
      <vt:lpstr>Slide 9</vt:lpstr>
      <vt:lpstr>Slide 10</vt:lpstr>
      <vt:lpstr>Comparing NOLA to the Nation</vt:lpstr>
      <vt:lpstr>Gallup Poll                 NOCC Poll</vt:lpstr>
      <vt:lpstr>Gallup Poll                 NOCC Poll</vt:lpstr>
      <vt:lpstr>NOLA Crime Rates Compared </vt:lpstr>
      <vt:lpstr>NOLA Crime Rates Compared cont. </vt:lpstr>
      <vt:lpstr>NOLA Crime Rates Compared  cont.</vt:lpstr>
      <vt:lpstr>NOLA Crime Rates Compared cont.</vt:lpstr>
      <vt:lpstr>2012 Allocation</vt:lpstr>
      <vt:lpstr>2012 Goals</vt:lpstr>
      <vt:lpstr>Slide 20</vt:lpstr>
      <vt:lpstr>2012 - Actions to Meet KPIs and Goals</vt:lpstr>
      <vt:lpstr>Slide 22</vt:lpstr>
      <vt:lpstr>2012 - Actions to Meet KPIs and Goals Cont.</vt:lpstr>
      <vt:lpstr>2012 - Actions to Meet KPIs and Goals Cont.</vt:lpstr>
      <vt:lpstr>Slide 25</vt:lpstr>
      <vt:lpstr>TODAY AND THE FUTURE</vt:lpstr>
      <vt:lpstr>TODAY AND THE FUTURE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Proposed Budget - Finance</dc:title>
  <dc:creator>Eric D. Seling</dc:creator>
  <cp:lastModifiedBy>Diane Deruise</cp:lastModifiedBy>
  <cp:revision>398</cp:revision>
  <dcterms:created xsi:type="dcterms:W3CDTF">2011-10-21T15:14:11Z</dcterms:created>
  <dcterms:modified xsi:type="dcterms:W3CDTF">2011-10-31T23:46:13Z</dcterms:modified>
</cp:coreProperties>
</file>