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62" r:id="rId2"/>
    <p:sldId id="303" r:id="rId3"/>
    <p:sldId id="311" r:id="rId4"/>
    <p:sldId id="315" r:id="rId5"/>
    <p:sldId id="331" r:id="rId6"/>
    <p:sldId id="332" r:id="rId7"/>
    <p:sldId id="333" r:id="rId8"/>
    <p:sldId id="309" r:id="rId9"/>
    <p:sldId id="323" r:id="rId10"/>
    <p:sldId id="324" r:id="rId11"/>
    <p:sldId id="325" r:id="rId12"/>
    <p:sldId id="307" r:id="rId13"/>
    <p:sldId id="330" r:id="rId14"/>
    <p:sldId id="316" r:id="rId15"/>
    <p:sldId id="338" r:id="rId16"/>
    <p:sldId id="312" r:id="rId17"/>
    <p:sldId id="326" r:id="rId18"/>
    <p:sldId id="327" r:id="rId19"/>
    <p:sldId id="334" r:id="rId20"/>
    <p:sldId id="336" r:id="rId21"/>
    <p:sldId id="335" r:id="rId22"/>
    <p:sldId id="337" r:id="rId23"/>
    <p:sldId id="339" r:id="rId2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pkray" initial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971EF"/>
    <a:srgbClr val="415F83"/>
    <a:srgbClr val="9A76C2"/>
    <a:srgbClr val="FFFF99"/>
    <a:srgbClr val="FFFF66"/>
    <a:srgbClr val="3EA473"/>
    <a:srgbClr val="FBCA3D"/>
    <a:srgbClr val="FDFDF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660"/>
  </p:normalViewPr>
  <p:slideViewPr>
    <p:cSldViewPr>
      <p:cViewPr varScale="1">
        <p:scale>
          <a:sx n="88" d="100"/>
          <a:sy n="88" d="100"/>
        </p:scale>
        <p:origin x="-1272" y="-102"/>
      </p:cViewPr>
      <p:guideLst>
        <p:guide orient="horz" pos="2160"/>
        <p:guide pos="2880"/>
      </p:guideLst>
    </p:cSldViewPr>
  </p:slideViewPr>
  <p:notesTextViewPr>
    <p:cViewPr>
      <p:scale>
        <a:sx n="100" d="100"/>
        <a:sy n="100" d="100"/>
      </p:scale>
      <p:origin x="0" y="0"/>
    </p:cViewPr>
  </p:notesTextViewPr>
  <p:notesViewPr>
    <p:cSldViewPr>
      <p:cViewPr varScale="1">
        <p:scale>
          <a:sx n="86" d="100"/>
          <a:sy n="86" d="100"/>
        </p:scale>
        <p:origin x="-243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08BBD64-7556-4C0C-9A0C-6B3EAFD49C04}" type="datetimeFigureOut">
              <a:rPr lang="en-US" smtClean="0"/>
              <a:pPr/>
              <a:t>11/12/2012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2BC9CA6-94E1-46B9-949B-3004920FAA80}" type="slidenum">
              <a:rPr lang="en-US" smtClean="0"/>
              <a:pPr/>
              <a:t>‹#›</a:t>
            </a:fld>
            <a:endParaRPr lang="en-US" dirty="0"/>
          </a:p>
        </p:txBody>
      </p:sp>
    </p:spTree>
    <p:extLst>
      <p:ext uri="{BB962C8B-B14F-4D97-AF65-F5344CB8AC3E}">
        <p14:creationId xmlns:p14="http://schemas.microsoft.com/office/powerpoint/2010/main" val="2675468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3075"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3079"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7A2F92A4-D02B-463D-8352-B0CB75414F09}" type="slidenum">
              <a:rPr lang="en-US"/>
              <a:pPr/>
              <a:t>‹#›</a:t>
            </a:fld>
            <a:endParaRPr lang="en-US" dirty="0"/>
          </a:p>
        </p:txBody>
      </p:sp>
    </p:spTree>
    <p:extLst>
      <p:ext uri="{BB962C8B-B14F-4D97-AF65-F5344CB8AC3E}">
        <p14:creationId xmlns:p14="http://schemas.microsoft.com/office/powerpoint/2010/main" val="38374524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8538C71-5DC6-46AD-99D3-E0EC63D2BEE5}" type="slidenum">
              <a:rPr lang="en-US"/>
              <a:pPr fontAlgn="base">
                <a:spcBef>
                  <a:spcPct val="0"/>
                </a:spcBef>
                <a:spcAft>
                  <a:spcPct val="0"/>
                </a:spcAft>
                <a:defRPr/>
              </a:pPr>
              <a:t>14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8538C71-5DC6-46AD-99D3-E0EC63D2BEE5}" type="slidenum">
              <a:rPr lang="en-US"/>
              <a:pPr fontAlgn="base">
                <a:spcBef>
                  <a:spcPct val="0"/>
                </a:spcBef>
                <a:spcAft>
                  <a:spcPct val="0"/>
                </a:spcAft>
                <a:defRPr/>
              </a:pPr>
              <a:t>15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2498" y="285258"/>
            <a:ext cx="3439005" cy="3524742"/>
          </a:xfrm>
          <a:prstGeom prst="roundRect">
            <a:avLst>
              <a:gd name="adj" fmla="val 8594"/>
            </a:avLst>
          </a:prstGeom>
          <a:solidFill>
            <a:srgbClr val="FFFFFF">
              <a:shade val="85000"/>
            </a:srgbClr>
          </a:solidFill>
          <a:ln>
            <a:noFill/>
          </a:ln>
          <a:effectLst>
            <a:reflection stA="50000" endPos="25000" dir="5400000" sy="-100000" algn="bl" rotWithShape="0"/>
          </a:effectLst>
        </p:spPr>
      </p:pic>
      <p:sp>
        <p:nvSpPr>
          <p:cNvPr id="48131" name="Rectangle 3"/>
          <p:cNvSpPr>
            <a:spLocks noGrp="1" noChangeArrowheads="1"/>
          </p:cNvSpPr>
          <p:nvPr>
            <p:ph type="subTitle" idx="1"/>
          </p:nvPr>
        </p:nvSpPr>
        <p:spPr>
          <a:xfrm>
            <a:off x="457200" y="5334000"/>
            <a:ext cx="8229600" cy="457200"/>
          </a:xfrm>
        </p:spPr>
        <p:txBody>
          <a:bodyPr anchor="ctr"/>
          <a:lstStyle>
            <a:lvl1pPr marL="0" indent="0" algn="ctr">
              <a:buFontTx/>
              <a:buNone/>
              <a:defRPr sz="2200" b="1" i="1">
                <a:solidFill>
                  <a:srgbClr val="506882"/>
                </a:solidFill>
                <a:latin typeface="Tahoma" pitchFamily="34" charset="0"/>
                <a:ea typeface="Tahoma" pitchFamily="34" charset="0"/>
                <a:cs typeface="Tahoma" pitchFamily="34" charset="0"/>
              </a:defRPr>
            </a:lvl1pPr>
          </a:lstStyle>
          <a:p>
            <a:pPr lvl="0"/>
            <a:r>
              <a:rPr lang="en-US" noProof="0" smtClean="0"/>
              <a:t>Click to edit Master subtitle style</a:t>
            </a:r>
            <a:endParaRPr lang="en-US" noProof="0" dirty="0" smtClean="0"/>
          </a:p>
        </p:txBody>
      </p:sp>
      <p:sp>
        <p:nvSpPr>
          <p:cNvPr id="48132" name="Rectangle 4"/>
          <p:cNvSpPr>
            <a:spLocks noGrp="1" noChangeArrowheads="1"/>
          </p:cNvSpPr>
          <p:nvPr>
            <p:ph type="dt" sz="half" idx="2"/>
          </p:nvPr>
        </p:nvSpPr>
        <p:spPr bwMode="auto">
          <a:xfrm>
            <a:off x="152400" y="6324600"/>
            <a:ext cx="1095375" cy="3810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b="1">
                <a:solidFill>
                  <a:srgbClr val="506882"/>
                </a:solidFill>
                <a:latin typeface="Garamond" pitchFamily="18" charset="0"/>
                <a:cs typeface="Aparajita" pitchFamily="34" charset="0"/>
              </a:defRPr>
            </a:lvl1pPr>
          </a:lstStyle>
          <a:p>
            <a:fld id="{524CC196-E0CA-4411-BB4F-BAA68E0FD398}" type="datetime1">
              <a:rPr lang="en-US" smtClean="0"/>
              <a:pPr/>
              <a:t>11/12/2012</a:t>
            </a:fld>
            <a:endParaRPr lang="en-US" dirty="0"/>
          </a:p>
        </p:txBody>
      </p:sp>
      <p:sp>
        <p:nvSpPr>
          <p:cNvPr id="5" name="TextBox 4"/>
          <p:cNvSpPr txBox="1"/>
          <p:nvPr userDrawn="1"/>
        </p:nvSpPr>
        <p:spPr>
          <a:xfrm>
            <a:off x="1828800" y="3833336"/>
            <a:ext cx="5486400" cy="738664"/>
          </a:xfrm>
          <a:prstGeom prst="rect">
            <a:avLst/>
          </a:prstGeom>
          <a:noFill/>
        </p:spPr>
        <p:txBody>
          <a:bodyPr wrap="square" rtlCol="0" anchor="ctr">
            <a:spAutoFit/>
          </a:bodyPr>
          <a:lstStyle/>
          <a:p>
            <a:pPr algn="ctr"/>
            <a:r>
              <a:rPr lang="en-US" sz="4200" kern="2400" spc="100" dirty="0" smtClean="0">
                <a:solidFill>
                  <a:srgbClr val="032145"/>
                </a:solidFill>
                <a:latin typeface="Garamond" pitchFamily="18" charset="0"/>
              </a:rPr>
              <a:t>C</a:t>
            </a:r>
            <a:r>
              <a:rPr lang="en-US" sz="3200" kern="2400" spc="100" dirty="0" smtClean="0">
                <a:solidFill>
                  <a:srgbClr val="032145"/>
                </a:solidFill>
                <a:latin typeface="Garamond" pitchFamily="18" charset="0"/>
              </a:rPr>
              <a:t>IT</a:t>
            </a:r>
            <a:r>
              <a:rPr lang="en-US" sz="3200" kern="2400" spc="100" baseline="0" dirty="0" smtClean="0">
                <a:solidFill>
                  <a:srgbClr val="032145"/>
                </a:solidFill>
                <a:latin typeface="Garamond" pitchFamily="18" charset="0"/>
              </a:rPr>
              <a:t>Y</a:t>
            </a:r>
            <a:r>
              <a:rPr lang="en-US" sz="3600" kern="2400" spc="100" baseline="0" dirty="0" smtClean="0">
                <a:solidFill>
                  <a:srgbClr val="032145"/>
                </a:solidFill>
                <a:latin typeface="Garamond" pitchFamily="18" charset="0"/>
              </a:rPr>
              <a:t> </a:t>
            </a:r>
            <a:r>
              <a:rPr lang="en-US" sz="3200" kern="2400" spc="100" baseline="0" dirty="0" smtClean="0">
                <a:solidFill>
                  <a:srgbClr val="032145"/>
                </a:solidFill>
                <a:latin typeface="Garamond" pitchFamily="18" charset="0"/>
              </a:rPr>
              <a:t>OF</a:t>
            </a:r>
            <a:r>
              <a:rPr lang="en-US" sz="3600" kern="2400" spc="100" baseline="0" dirty="0" smtClean="0">
                <a:solidFill>
                  <a:srgbClr val="032145"/>
                </a:solidFill>
                <a:latin typeface="Garamond" pitchFamily="18" charset="0"/>
              </a:rPr>
              <a:t> </a:t>
            </a:r>
            <a:r>
              <a:rPr lang="en-US" sz="4200" kern="2400" spc="100" baseline="0" dirty="0" smtClean="0">
                <a:solidFill>
                  <a:srgbClr val="032145"/>
                </a:solidFill>
                <a:latin typeface="Garamond" pitchFamily="18" charset="0"/>
              </a:rPr>
              <a:t>N</a:t>
            </a:r>
            <a:r>
              <a:rPr lang="en-US" sz="3200" kern="2400" spc="100" baseline="0" dirty="0" smtClean="0">
                <a:solidFill>
                  <a:srgbClr val="032145"/>
                </a:solidFill>
                <a:latin typeface="Garamond" pitchFamily="18" charset="0"/>
              </a:rPr>
              <a:t>EW</a:t>
            </a:r>
            <a:r>
              <a:rPr lang="en-US" sz="3600" kern="2400" spc="100" baseline="0" dirty="0" smtClean="0">
                <a:solidFill>
                  <a:srgbClr val="032145"/>
                </a:solidFill>
                <a:latin typeface="Garamond" pitchFamily="18" charset="0"/>
              </a:rPr>
              <a:t> </a:t>
            </a:r>
            <a:r>
              <a:rPr lang="en-US" sz="4200" kern="2400" spc="100" baseline="0" dirty="0" smtClean="0">
                <a:solidFill>
                  <a:srgbClr val="032145"/>
                </a:solidFill>
                <a:latin typeface="Garamond" pitchFamily="18" charset="0"/>
              </a:rPr>
              <a:t>O</a:t>
            </a:r>
            <a:r>
              <a:rPr lang="en-US" sz="3200" kern="2400" spc="100" baseline="0" dirty="0" smtClean="0">
                <a:solidFill>
                  <a:srgbClr val="032145"/>
                </a:solidFill>
                <a:latin typeface="Garamond" pitchFamily="18" charset="0"/>
              </a:rPr>
              <a:t>RLEANS</a:t>
            </a:r>
            <a:endParaRPr lang="en-US" sz="3200" kern="2400" spc="100" dirty="0">
              <a:solidFill>
                <a:srgbClr val="032145"/>
              </a:solidFill>
              <a:latin typeface="Garamond" pitchFamily="18" charset="0"/>
            </a:endParaRPr>
          </a:p>
        </p:txBody>
      </p:sp>
      <p:sp>
        <p:nvSpPr>
          <p:cNvPr id="4" name="Text Placeholder 3"/>
          <p:cNvSpPr>
            <a:spLocks noGrp="1"/>
          </p:cNvSpPr>
          <p:nvPr>
            <p:ph type="body" sz="quarter" idx="10" hasCustomPrompt="1"/>
          </p:nvPr>
        </p:nvSpPr>
        <p:spPr>
          <a:xfrm>
            <a:off x="4953000" y="6343650"/>
            <a:ext cx="4057650" cy="36195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Mayor’s Office of Communications</a:t>
            </a:r>
          </a:p>
        </p:txBody>
      </p:sp>
      <p:sp>
        <p:nvSpPr>
          <p:cNvPr id="6" name="Title 5"/>
          <p:cNvSpPr>
            <a:spLocks noGrp="1"/>
          </p:cNvSpPr>
          <p:nvPr>
            <p:ph type="title"/>
          </p:nvPr>
        </p:nvSpPr>
        <p:spPr>
          <a:xfrm>
            <a:off x="152400" y="4610100"/>
            <a:ext cx="8839200" cy="609600"/>
          </a:xfrm>
        </p:spPr>
        <p:txBody>
          <a:bodyPr/>
          <a:lstStyle>
            <a:lvl1pPr>
              <a:defRPr sz="3400">
                <a:latin typeface="Tahoma" pitchFamily="34" charset="0"/>
                <a:ea typeface="Tahoma" pitchFamily="34" charset="0"/>
                <a:cs typeface="Tahoma" pitchFamily="34" charset="0"/>
              </a:defRPr>
            </a:lvl1pPr>
          </a:lstStyle>
          <a:p>
            <a:r>
              <a:rPr lang="en-US" smtClean="0"/>
              <a:t>Click to edit Master title style</a:t>
            </a:r>
            <a:endParaRPr lang="en-US"/>
          </a:p>
        </p:txBody>
      </p:sp>
    </p:spTree>
  </p:cSld>
  <p:clrMapOvr>
    <a:masterClrMapping/>
  </p:clrMapOvr>
  <p:timing>
    <p:tnLst>
      <p:par>
        <p:cTn id="1" dur="indefinite" restart="never" nodeType="tmRoot"/>
      </p:par>
    </p:tnLst>
  </p:timing>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2098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52400"/>
            <a:ext cx="64770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24D6EC18-B8C1-4616-827F-C7CBFBA921C0}" type="slidenum">
              <a:rPr lang="en-US"/>
              <a:pPr/>
              <a:t>‹#›</a:t>
            </a:fld>
            <a:endParaRPr lang="en-US" dirty="0"/>
          </a:p>
        </p:txBody>
      </p:sp>
    </p:spTree>
    <p:extLst>
      <p:ext uri="{BB962C8B-B14F-4D97-AF65-F5344CB8AC3E}">
        <p14:creationId xmlns:p14="http://schemas.microsoft.com/office/powerpoint/2010/main" val="1897640255"/>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Text Placeholder 3"/>
          <p:cNvSpPr>
            <a:spLocks noGrp="1"/>
          </p:cNvSpPr>
          <p:nvPr>
            <p:ph type="body" sz="quarter" idx="11"/>
          </p:nvPr>
        </p:nvSpPr>
        <p:spPr>
          <a:xfrm>
            <a:off x="4953000" y="6343650"/>
            <a:ext cx="4057650" cy="36195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Click to edit Master text styles</a:t>
            </a:r>
          </a:p>
        </p:txBody>
      </p:sp>
      <p:sp>
        <p:nvSpPr>
          <p:cNvPr id="4" name="Slide Number Placeholder 2"/>
          <p:cNvSpPr>
            <a:spLocks noGrp="1"/>
          </p:cNvSpPr>
          <p:nvPr>
            <p:ph type="sldNum" sz="quarter" idx="12"/>
          </p:nvPr>
        </p:nvSpPr>
        <p:spPr/>
        <p:txBody>
          <a:bodyPr/>
          <a:lstStyle>
            <a:lvl1pPr>
              <a:defRPr/>
            </a:lvl1pPr>
          </a:lstStyle>
          <a:p>
            <a:pPr>
              <a:defRPr/>
            </a:pPr>
            <a:fld id="{4CE6473F-5EB5-4CE4-8883-4E45FE140AE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10"/>
          </p:nvPr>
        </p:nvSpPr>
        <p:spPr>
          <a:xfrm>
            <a:off x="152400" y="6305550"/>
            <a:ext cx="1143000" cy="400050"/>
          </a:xfrm>
        </p:spPr>
        <p:txBody>
          <a:bodyPr anchor="b"/>
          <a:lstStyle>
            <a:lvl1pPr>
              <a:defRPr b="1">
                <a:solidFill>
                  <a:srgbClr val="032145"/>
                </a:solidFill>
                <a:latin typeface="Garamond" pitchFamily="18" charset="0"/>
              </a:defRPr>
            </a:lvl1pPr>
          </a:lstStyle>
          <a:p>
            <a:fld id="{D356C990-38BE-49A6-9A5F-710B17C0F61E}" type="slidenum">
              <a:rPr lang="en-US" smtClean="0"/>
              <a:pPr/>
              <a:t>‹#›</a:t>
            </a:fld>
            <a:endParaRPr lang="en-US" dirty="0"/>
          </a:p>
        </p:txBody>
      </p:sp>
    </p:spTree>
    <p:extLst>
      <p:ext uri="{BB962C8B-B14F-4D97-AF65-F5344CB8AC3E}">
        <p14:creationId xmlns:p14="http://schemas.microsoft.com/office/powerpoint/2010/main" val="3038177644"/>
      </p:ext>
    </p:extLst>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2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Tahoma" pitchFamily="34" charset="0"/>
                <a:ea typeface="Tahoma" pitchFamily="34" charset="0"/>
                <a:cs typeface="Tahoma"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02748B0E-DC94-4DDC-B86B-483B7597B696}" type="slidenum">
              <a:rPr lang="en-US"/>
              <a:pPr/>
              <a:t>‹#›</a:t>
            </a:fld>
            <a:endParaRPr lang="en-US" dirty="0"/>
          </a:p>
        </p:txBody>
      </p:sp>
    </p:spTree>
    <p:extLst>
      <p:ext uri="{BB962C8B-B14F-4D97-AF65-F5344CB8AC3E}">
        <p14:creationId xmlns:p14="http://schemas.microsoft.com/office/powerpoint/2010/main" val="1423705524"/>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914400"/>
            <a:ext cx="43434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914400"/>
            <a:ext cx="43434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018B0AA2-FB85-4EDC-8EC8-44D54DB475F6}" type="slidenum">
              <a:rPr lang="en-US"/>
              <a:pPr/>
              <a:t>‹#›</a:t>
            </a:fld>
            <a:endParaRPr lang="en-US" dirty="0"/>
          </a:p>
        </p:txBody>
      </p:sp>
    </p:spTree>
    <p:extLst>
      <p:ext uri="{BB962C8B-B14F-4D97-AF65-F5344CB8AC3E}">
        <p14:creationId xmlns:p14="http://schemas.microsoft.com/office/powerpoint/2010/main" val="1170536684"/>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1C81DCE1-3ECE-4CC1-87A0-D57A6A3502EE}" type="slidenum">
              <a:rPr lang="en-US"/>
              <a:pPr/>
              <a:t>‹#›</a:t>
            </a:fld>
            <a:endParaRPr lang="en-US" dirty="0"/>
          </a:p>
        </p:txBody>
      </p:sp>
    </p:spTree>
    <p:extLst>
      <p:ext uri="{BB962C8B-B14F-4D97-AF65-F5344CB8AC3E}">
        <p14:creationId xmlns:p14="http://schemas.microsoft.com/office/powerpoint/2010/main" val="1132250762"/>
      </p:ext>
    </p:extLst>
  </p:cSld>
  <p:clrMapOvr>
    <a:masterClrMapping/>
  </p:clrMapOvr>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B3F3D833-B4AA-420D-830D-F626C09AD36E}" type="slidenum">
              <a:rPr lang="en-US"/>
              <a:pPr/>
              <a:t>‹#›</a:t>
            </a:fld>
            <a:endParaRPr lang="en-US" dirty="0"/>
          </a:p>
        </p:txBody>
      </p:sp>
    </p:spTree>
    <p:extLst>
      <p:ext uri="{BB962C8B-B14F-4D97-AF65-F5344CB8AC3E}">
        <p14:creationId xmlns:p14="http://schemas.microsoft.com/office/powerpoint/2010/main" val="3018538705"/>
      </p:ext>
    </p:extLst>
  </p:cSld>
  <p:clrMapOvr>
    <a:masterClrMapping/>
  </p:clrMapOvr>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C88F7D9-2CDD-477D-98E2-7D86193FB861}" type="slidenum">
              <a:rPr lang="en-US"/>
              <a:pPr/>
              <a:t>‹#›</a:t>
            </a:fld>
            <a:endParaRPr lang="en-US" dirty="0"/>
          </a:p>
        </p:txBody>
      </p:sp>
    </p:spTree>
    <p:extLst>
      <p:ext uri="{BB962C8B-B14F-4D97-AF65-F5344CB8AC3E}">
        <p14:creationId xmlns:p14="http://schemas.microsoft.com/office/powerpoint/2010/main" val="2595602428"/>
      </p:ext>
    </p:extLst>
  </p:cSld>
  <p:clrMapOvr>
    <a:masterClrMapping/>
  </p:clrMapOvr>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1089741-1705-4797-AFCF-10A20B232F2A}" type="slidenum">
              <a:rPr lang="en-US"/>
              <a:pPr/>
              <a:t>‹#›</a:t>
            </a:fld>
            <a:endParaRPr lang="en-US" dirty="0"/>
          </a:p>
        </p:txBody>
      </p:sp>
    </p:spTree>
    <p:extLst>
      <p:ext uri="{BB962C8B-B14F-4D97-AF65-F5344CB8AC3E}">
        <p14:creationId xmlns:p14="http://schemas.microsoft.com/office/powerpoint/2010/main" val="224135089"/>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859D400-60F2-4F4C-A09E-CD66E2CB4D66}" type="slidenum">
              <a:rPr lang="en-US"/>
              <a:pPr/>
              <a:t>‹#›</a:t>
            </a:fld>
            <a:endParaRPr lang="en-US" dirty="0"/>
          </a:p>
        </p:txBody>
      </p:sp>
    </p:spTree>
    <p:extLst>
      <p:ext uri="{BB962C8B-B14F-4D97-AF65-F5344CB8AC3E}">
        <p14:creationId xmlns:p14="http://schemas.microsoft.com/office/powerpoint/2010/main" val="4272278739"/>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8839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Insert Descriptive Headline</a:t>
            </a:r>
          </a:p>
        </p:txBody>
      </p:sp>
      <p:sp>
        <p:nvSpPr>
          <p:cNvPr id="1027" name="Rectangle 3"/>
          <p:cNvSpPr>
            <a:spLocks noGrp="1" noChangeArrowheads="1"/>
          </p:cNvSpPr>
          <p:nvPr>
            <p:ph type="body" idx="1"/>
          </p:nvPr>
        </p:nvSpPr>
        <p:spPr bwMode="auto">
          <a:xfrm>
            <a:off x="152400" y="914400"/>
            <a:ext cx="8839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30" name="Rectangle 6"/>
          <p:cNvSpPr>
            <a:spLocks noGrp="1" noChangeArrowheads="1"/>
          </p:cNvSpPr>
          <p:nvPr>
            <p:ph type="sldNum" sz="quarter" idx="4"/>
          </p:nvPr>
        </p:nvSpPr>
        <p:spPr bwMode="auto">
          <a:xfrm>
            <a:off x="152400" y="63246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1">
                <a:solidFill>
                  <a:srgbClr val="506882"/>
                </a:solidFill>
                <a:latin typeface="Garamond" pitchFamily="18" charset="0"/>
                <a:ea typeface="Tahoma" pitchFamily="34" charset="0"/>
                <a:cs typeface="Tahoma" pitchFamily="34" charset="0"/>
              </a:defRPr>
            </a:lvl1pPr>
          </a:lstStyle>
          <a:p>
            <a:fld id="{365F43A3-213C-4484-BA5E-8BC8D13C5B7E}" type="slidenum">
              <a:rPr lang="en-US" smtClean="0"/>
              <a:pPr/>
              <a:t>‹#›</a:t>
            </a:fld>
            <a:endParaRPr lang="en-US" dirty="0"/>
          </a:p>
        </p:txBody>
      </p:sp>
      <p:pic>
        <p:nvPicPr>
          <p:cNvPr id="2" name="Picture 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304374" y="6234967"/>
            <a:ext cx="535253" cy="548597"/>
          </a:xfrm>
          <a:prstGeom prst="rect">
            <a:avLst/>
          </a:prstGeom>
        </p:spPr>
      </p:pic>
      <p:cxnSp>
        <p:nvCxnSpPr>
          <p:cNvPr id="4" name="Straight Connector 3"/>
          <p:cNvCxnSpPr/>
          <p:nvPr/>
        </p:nvCxnSpPr>
        <p:spPr>
          <a:xfrm>
            <a:off x="4731544" y="6662738"/>
            <a:ext cx="2050255" cy="0"/>
          </a:xfrm>
          <a:prstGeom prst="line">
            <a:avLst/>
          </a:prstGeom>
          <a:ln w="3810" cap="sq" cmpd="sng">
            <a:solidFill>
              <a:srgbClr val="50688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362199" y="6662738"/>
            <a:ext cx="2050257" cy="0"/>
          </a:xfrm>
          <a:prstGeom prst="line">
            <a:avLst/>
          </a:prstGeom>
          <a:ln w="3810" cap="sq" cmpd="sng">
            <a:solidFill>
              <a:srgbClr val="50688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763426" y="6629400"/>
            <a:ext cx="1637374" cy="0"/>
          </a:xfrm>
          <a:prstGeom prst="line">
            <a:avLst/>
          </a:prstGeom>
          <a:ln w="6350" cap="sq" cmpd="sng">
            <a:solidFill>
              <a:srgbClr val="ABACAE"/>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743200" y="6629400"/>
            <a:ext cx="1637372" cy="0"/>
          </a:xfrm>
          <a:prstGeom prst="line">
            <a:avLst/>
          </a:prstGeom>
          <a:ln w="6350" cap="sq" cmpd="sng">
            <a:solidFill>
              <a:srgbClr val="ABACAE"/>
            </a:solidFill>
          </a:ln>
        </p:spPr>
        <p:style>
          <a:lnRef idx="1">
            <a:schemeClr val="accent1"/>
          </a:lnRef>
          <a:fillRef idx="0">
            <a:schemeClr val="accent1"/>
          </a:fillRef>
          <a:effectRef idx="0">
            <a:schemeClr val="accent1"/>
          </a:effectRef>
          <a:fontRef idx="minor">
            <a:schemeClr val="tx1"/>
          </a:fontRef>
        </p:style>
      </p:cxnSp>
      <p:sp>
        <p:nvSpPr>
          <p:cNvPr id="12" name="Text Placeholder 3"/>
          <p:cNvSpPr txBox="1">
            <a:spLocks/>
          </p:cNvSpPr>
          <p:nvPr userDrawn="1"/>
        </p:nvSpPr>
        <p:spPr>
          <a:xfrm>
            <a:off x="4953000" y="6343650"/>
            <a:ext cx="4057650" cy="361950"/>
          </a:xfrm>
          <a:prstGeom prst="rect">
            <a:avLst/>
          </a:prstGeom>
        </p:spPr>
        <p:txBody>
          <a:bodyPr anchor="b"/>
          <a:lstStyle>
            <a:lvl1pPr marL="0" indent="0" algn="r" rtl="0" eaLnBrk="1" fontAlgn="base" hangingPunct="1">
              <a:spcBef>
                <a:spcPct val="20000"/>
              </a:spcBef>
              <a:spcAft>
                <a:spcPct val="0"/>
              </a:spcAft>
              <a:buClr>
                <a:srgbClr val="506882"/>
              </a:buClr>
              <a:buFont typeface="Calibri" pitchFamily="34" charset="0"/>
              <a:buNone/>
              <a:defRPr sz="1600" b="1" kern="1200" baseline="0">
                <a:solidFill>
                  <a:srgbClr val="303030"/>
                </a:solidFill>
                <a:latin typeface="Garamond" pitchFamily="18" charset="0"/>
                <a:ea typeface="Tahoma" pitchFamily="34" charset="0"/>
                <a:cs typeface="Tahoma" pitchFamily="34" charset="0"/>
              </a:defRPr>
            </a:lvl1pPr>
            <a:lvl2pPr marL="742950" indent="-285750" algn="r" rtl="0" eaLnBrk="1" fontAlgn="base" hangingPunct="1">
              <a:spcBef>
                <a:spcPct val="20000"/>
              </a:spcBef>
              <a:spcAft>
                <a:spcPct val="0"/>
              </a:spcAft>
              <a:buClr>
                <a:srgbClr val="506882"/>
              </a:buClr>
              <a:buFont typeface="Calibri" pitchFamily="34" charset="0"/>
              <a:buChar char="○"/>
              <a:defRPr sz="1400" b="1">
                <a:solidFill>
                  <a:schemeClr val="tx2">
                    <a:lumMod val="85000"/>
                    <a:lumOff val="15000"/>
                  </a:schemeClr>
                </a:solidFill>
                <a:latin typeface="Tahoma" pitchFamily="34" charset="0"/>
                <a:ea typeface="Tahoma" pitchFamily="34" charset="0"/>
                <a:cs typeface="Tahoma" pitchFamily="34" charset="0"/>
              </a:defRPr>
            </a:lvl2pPr>
            <a:lvl3pPr marL="1143000" indent="-228600" algn="r" rtl="0" eaLnBrk="1" fontAlgn="base" hangingPunct="1">
              <a:spcBef>
                <a:spcPct val="20000"/>
              </a:spcBef>
              <a:spcAft>
                <a:spcPct val="0"/>
              </a:spcAft>
              <a:buClr>
                <a:srgbClr val="506882"/>
              </a:buClr>
              <a:buChar char="•"/>
              <a:defRPr sz="1400" b="1">
                <a:solidFill>
                  <a:schemeClr val="tx2">
                    <a:lumMod val="65000"/>
                    <a:lumOff val="35000"/>
                  </a:schemeClr>
                </a:solidFill>
                <a:latin typeface="Tahoma" pitchFamily="34" charset="0"/>
                <a:ea typeface="Tahoma" pitchFamily="34" charset="0"/>
                <a:cs typeface="Tahoma" pitchFamily="34" charset="0"/>
              </a:defRPr>
            </a:lvl3pPr>
            <a:lvl4pPr marL="1600200" indent="-228600" algn="r" rtl="0" eaLnBrk="1" fontAlgn="base" hangingPunct="1">
              <a:spcBef>
                <a:spcPct val="20000"/>
              </a:spcBef>
              <a:spcAft>
                <a:spcPct val="0"/>
              </a:spcAft>
              <a:buClr>
                <a:srgbClr val="506882"/>
              </a:buClr>
              <a:buChar char="–"/>
              <a:defRPr sz="1400" b="1">
                <a:solidFill>
                  <a:schemeClr val="tx2">
                    <a:lumMod val="50000"/>
                    <a:lumOff val="50000"/>
                  </a:schemeClr>
                </a:solidFill>
                <a:latin typeface="Tahoma" pitchFamily="34" charset="0"/>
                <a:ea typeface="Tahoma" pitchFamily="34" charset="0"/>
                <a:cs typeface="Tahoma" pitchFamily="34" charset="0"/>
              </a:defRPr>
            </a:lvl4pPr>
            <a:lvl5pPr marL="2057400" indent="-228600" algn="r" rtl="0" eaLnBrk="1" fontAlgn="base" hangingPunct="1">
              <a:spcBef>
                <a:spcPct val="20000"/>
              </a:spcBef>
              <a:spcAft>
                <a:spcPct val="0"/>
              </a:spcAft>
              <a:buClr>
                <a:srgbClr val="506882"/>
              </a:buClr>
              <a:buSzPct val="100000"/>
              <a:buFont typeface="Calibri" pitchFamily="34" charset="0"/>
              <a:buChar char="▪"/>
              <a:defRPr sz="1400" b="1">
                <a:solidFill>
                  <a:schemeClr val="bg2">
                    <a:lumMod val="60000"/>
                    <a:lumOff val="40000"/>
                  </a:schemeClr>
                </a:solidFill>
                <a:latin typeface="Tahoma" pitchFamily="34" charset="0"/>
                <a:ea typeface="Tahoma" pitchFamily="34" charset="0"/>
                <a:cs typeface="Tahoma"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en-US" i="1" dirty="0" smtClean="0"/>
              <a:t>Insert</a:t>
            </a:r>
            <a:r>
              <a:rPr lang="en-US" i="1" baseline="0" dirty="0" smtClean="0"/>
              <a:t> Presentation Name in Master</a:t>
            </a:r>
            <a:endParaRPr lang="en-US" i="1"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ctr" rtl="0" eaLnBrk="1" fontAlgn="base" hangingPunct="1">
        <a:spcBef>
          <a:spcPct val="0"/>
        </a:spcBef>
        <a:spcAft>
          <a:spcPct val="0"/>
        </a:spcAft>
        <a:defRPr sz="4400" b="1" i="0" baseline="0">
          <a:solidFill>
            <a:srgbClr val="032145"/>
          </a:solidFill>
          <a:latin typeface="Garamond" pitchFamily="18" charset="0"/>
          <a:ea typeface="+mj-ea"/>
          <a:cs typeface="Aharoni" pitchFamily="2" charset="-79"/>
        </a:defRPr>
      </a:lvl1pPr>
      <a:lvl2pPr algn="ctr" rtl="0" eaLnBrk="1" fontAlgn="base" hangingPunct="1">
        <a:spcBef>
          <a:spcPct val="0"/>
        </a:spcBef>
        <a:spcAft>
          <a:spcPct val="0"/>
        </a:spcAft>
        <a:defRPr sz="4400" i="1">
          <a:solidFill>
            <a:schemeClr val="tx2"/>
          </a:solidFill>
          <a:latin typeface="Calibri" pitchFamily="34" charset="0"/>
        </a:defRPr>
      </a:lvl2pPr>
      <a:lvl3pPr algn="ctr" rtl="0" eaLnBrk="1" fontAlgn="base" hangingPunct="1">
        <a:spcBef>
          <a:spcPct val="0"/>
        </a:spcBef>
        <a:spcAft>
          <a:spcPct val="0"/>
        </a:spcAft>
        <a:defRPr sz="4400" i="1">
          <a:solidFill>
            <a:schemeClr val="tx2"/>
          </a:solidFill>
          <a:latin typeface="Calibri" pitchFamily="34" charset="0"/>
        </a:defRPr>
      </a:lvl3pPr>
      <a:lvl4pPr algn="ctr" rtl="0" eaLnBrk="1" fontAlgn="base" hangingPunct="1">
        <a:spcBef>
          <a:spcPct val="0"/>
        </a:spcBef>
        <a:spcAft>
          <a:spcPct val="0"/>
        </a:spcAft>
        <a:defRPr sz="4400" i="1">
          <a:solidFill>
            <a:schemeClr val="tx2"/>
          </a:solidFill>
          <a:latin typeface="Calibri" pitchFamily="34" charset="0"/>
        </a:defRPr>
      </a:lvl4pPr>
      <a:lvl5pPr algn="ctr" rtl="0" eaLnBrk="1" fontAlgn="base" hangingPunct="1">
        <a:spcBef>
          <a:spcPct val="0"/>
        </a:spcBef>
        <a:spcAft>
          <a:spcPct val="0"/>
        </a:spcAft>
        <a:defRPr sz="4400" i="1">
          <a:solidFill>
            <a:schemeClr val="tx2"/>
          </a:solidFill>
          <a:latin typeface="Calibri" pitchFamily="34" charset="0"/>
        </a:defRPr>
      </a:lvl5pPr>
      <a:lvl6pPr marL="457200" algn="ctr" rtl="0" eaLnBrk="1" fontAlgn="base" hangingPunct="1">
        <a:spcBef>
          <a:spcPct val="0"/>
        </a:spcBef>
        <a:spcAft>
          <a:spcPct val="0"/>
        </a:spcAft>
        <a:defRPr sz="4400" i="1">
          <a:solidFill>
            <a:schemeClr val="tx2"/>
          </a:solidFill>
          <a:latin typeface="Calibri" pitchFamily="34" charset="0"/>
        </a:defRPr>
      </a:lvl6pPr>
      <a:lvl7pPr marL="914400" algn="ctr" rtl="0" eaLnBrk="1" fontAlgn="base" hangingPunct="1">
        <a:spcBef>
          <a:spcPct val="0"/>
        </a:spcBef>
        <a:spcAft>
          <a:spcPct val="0"/>
        </a:spcAft>
        <a:defRPr sz="4400" i="1">
          <a:solidFill>
            <a:schemeClr val="tx2"/>
          </a:solidFill>
          <a:latin typeface="Calibri" pitchFamily="34" charset="0"/>
        </a:defRPr>
      </a:lvl7pPr>
      <a:lvl8pPr marL="1371600" algn="ctr" rtl="0" eaLnBrk="1" fontAlgn="base" hangingPunct="1">
        <a:spcBef>
          <a:spcPct val="0"/>
        </a:spcBef>
        <a:spcAft>
          <a:spcPct val="0"/>
        </a:spcAft>
        <a:defRPr sz="4400" i="1">
          <a:solidFill>
            <a:schemeClr val="tx2"/>
          </a:solidFill>
          <a:latin typeface="Calibri" pitchFamily="34" charset="0"/>
        </a:defRPr>
      </a:lvl8pPr>
      <a:lvl9pPr marL="1828800" algn="ctr" rtl="0" eaLnBrk="1" fontAlgn="base" hangingPunct="1">
        <a:spcBef>
          <a:spcPct val="0"/>
        </a:spcBef>
        <a:spcAft>
          <a:spcPct val="0"/>
        </a:spcAft>
        <a:defRPr sz="4400" i="1">
          <a:solidFill>
            <a:schemeClr val="tx2"/>
          </a:solidFill>
          <a:latin typeface="Calibri" pitchFamily="34" charset="0"/>
        </a:defRPr>
      </a:lvl9pPr>
    </p:titleStyle>
    <p:bodyStyle>
      <a:lvl1pPr marL="342900" indent="-342900" algn="l" rtl="0" eaLnBrk="1" fontAlgn="base" hangingPunct="1">
        <a:spcBef>
          <a:spcPct val="20000"/>
        </a:spcBef>
        <a:spcAft>
          <a:spcPct val="0"/>
        </a:spcAft>
        <a:buClr>
          <a:srgbClr val="506882"/>
        </a:buClr>
        <a:buFont typeface="Calibri" pitchFamily="34" charset="0"/>
        <a:buChar char="●"/>
        <a:defRPr sz="3000">
          <a:solidFill>
            <a:schemeClr val="tx1"/>
          </a:solidFill>
          <a:latin typeface="Tahoma" pitchFamily="34" charset="0"/>
          <a:ea typeface="Tahoma" pitchFamily="34" charset="0"/>
          <a:cs typeface="Tahoma" pitchFamily="34" charset="0"/>
        </a:defRPr>
      </a:lvl1pPr>
      <a:lvl2pPr marL="742950" indent="-285750" algn="l" rtl="0" eaLnBrk="1" fontAlgn="base" hangingPunct="1">
        <a:spcBef>
          <a:spcPct val="20000"/>
        </a:spcBef>
        <a:spcAft>
          <a:spcPct val="0"/>
        </a:spcAft>
        <a:buClr>
          <a:srgbClr val="506882"/>
        </a:buClr>
        <a:buFont typeface="Calibri" pitchFamily="34" charset="0"/>
        <a:buChar char="○"/>
        <a:defRPr sz="2800">
          <a:solidFill>
            <a:schemeClr val="tx2">
              <a:lumMod val="85000"/>
              <a:lumOff val="15000"/>
            </a:schemeClr>
          </a:solidFill>
          <a:latin typeface="Tahoma" pitchFamily="34" charset="0"/>
          <a:ea typeface="Tahoma" pitchFamily="34" charset="0"/>
          <a:cs typeface="Tahoma" pitchFamily="34" charset="0"/>
        </a:defRPr>
      </a:lvl2pPr>
      <a:lvl3pPr marL="1143000" indent="-228600" algn="l" rtl="0" eaLnBrk="1" fontAlgn="base" hangingPunct="1">
        <a:spcBef>
          <a:spcPct val="20000"/>
        </a:spcBef>
        <a:spcAft>
          <a:spcPct val="0"/>
        </a:spcAft>
        <a:buClr>
          <a:srgbClr val="506882"/>
        </a:buClr>
        <a:buChar char="•"/>
        <a:defRPr sz="2400">
          <a:solidFill>
            <a:schemeClr val="tx2">
              <a:lumMod val="65000"/>
              <a:lumOff val="35000"/>
            </a:schemeClr>
          </a:solidFill>
          <a:latin typeface="Tahoma" pitchFamily="34" charset="0"/>
          <a:ea typeface="Tahoma" pitchFamily="34" charset="0"/>
          <a:cs typeface="Tahoma" pitchFamily="34" charset="0"/>
        </a:defRPr>
      </a:lvl3pPr>
      <a:lvl4pPr marL="1600200" indent="-228600" algn="l" rtl="0" eaLnBrk="1" fontAlgn="base" hangingPunct="1">
        <a:spcBef>
          <a:spcPct val="20000"/>
        </a:spcBef>
        <a:spcAft>
          <a:spcPct val="0"/>
        </a:spcAft>
        <a:buClr>
          <a:srgbClr val="506882"/>
        </a:buClr>
        <a:buChar char="–"/>
        <a:defRPr sz="2000">
          <a:solidFill>
            <a:schemeClr val="tx2">
              <a:lumMod val="50000"/>
              <a:lumOff val="50000"/>
            </a:schemeClr>
          </a:solidFill>
          <a:latin typeface="Tahoma" pitchFamily="34" charset="0"/>
          <a:ea typeface="Tahoma" pitchFamily="34" charset="0"/>
          <a:cs typeface="Tahoma" pitchFamily="34" charset="0"/>
        </a:defRPr>
      </a:lvl4pPr>
      <a:lvl5pPr marL="2057400" indent="-228600" algn="l" rtl="0" eaLnBrk="1" fontAlgn="base" hangingPunct="1">
        <a:spcBef>
          <a:spcPct val="20000"/>
        </a:spcBef>
        <a:spcAft>
          <a:spcPct val="0"/>
        </a:spcAft>
        <a:buClr>
          <a:srgbClr val="506882"/>
        </a:buClr>
        <a:buSzPct val="100000"/>
        <a:buFont typeface="Calibri" pitchFamily="34" charset="0"/>
        <a:buChar char="▪"/>
        <a:defRPr sz="1800">
          <a:solidFill>
            <a:schemeClr val="bg2">
              <a:lumMod val="60000"/>
              <a:lumOff val="40000"/>
            </a:schemeClr>
          </a:solidFill>
          <a:latin typeface="Tahoma" pitchFamily="34" charset="0"/>
          <a:ea typeface="Tahoma" pitchFamily="34" charset="0"/>
          <a:cs typeface="Tahoma"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1.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file:///C:\Scanned%20Files\MPERS\Mun%20Pol%20Emp%20Retire%20-Horizontal%202.xlsx!Sheet1!%5bMun%20Pol%20Emp%20Retire%20-Horizontal%202.xlsx%5dSheet1%20Chart%202"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1.xml"/><Relationship Id="rId1" Type="http://schemas.openxmlformats.org/officeDocument/2006/relationships/vmlDrawing" Target="../drawings/vmlDrawing2.vml"/><Relationship Id="rId6" Type="http://schemas.openxmlformats.org/officeDocument/2006/relationships/image" Target="../media/image7.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latin typeface="Garamond" pitchFamily="18" charset="0"/>
              </a:rPr>
              <a:t>November 14, 2012</a:t>
            </a:r>
            <a:endParaRPr lang="en-US" dirty="0">
              <a:latin typeface="Garamond" pitchFamily="18" charset="0"/>
            </a:endParaRPr>
          </a:p>
        </p:txBody>
      </p:sp>
      <p:sp>
        <p:nvSpPr>
          <p:cNvPr id="3" name="Date Placeholder 2"/>
          <p:cNvSpPr>
            <a:spLocks noGrp="1"/>
          </p:cNvSpPr>
          <p:nvPr>
            <p:ph type="dt" sz="half" idx="2"/>
          </p:nvPr>
        </p:nvSpPr>
        <p:spPr/>
        <p:txBody>
          <a:bodyPr/>
          <a:lstStyle/>
          <a:p>
            <a:fld id="{524CC196-E0CA-4411-BB4F-BAA68E0FD398}" type="datetime1">
              <a:rPr lang="en-US" smtClean="0"/>
              <a:pPr/>
              <a:t>11/12/2012</a:t>
            </a:fld>
            <a:endParaRPr lang="en-US" dirty="0"/>
          </a:p>
        </p:txBody>
      </p:sp>
      <p:sp>
        <p:nvSpPr>
          <p:cNvPr id="4" name="Text Placeholder 3"/>
          <p:cNvSpPr>
            <a:spLocks noGrp="1"/>
          </p:cNvSpPr>
          <p:nvPr>
            <p:ph type="body" sz="quarter" idx="10"/>
          </p:nvPr>
        </p:nvSpPr>
        <p:spPr/>
        <p:txBody>
          <a:bodyPr/>
          <a:lstStyle/>
          <a:p>
            <a:r>
              <a:rPr lang="en-US" dirty="0" smtClean="0">
                <a:solidFill>
                  <a:schemeClr val="bg1">
                    <a:lumMod val="10000"/>
                  </a:schemeClr>
                </a:solidFill>
              </a:rPr>
              <a:t>Mayor’s Office of Communications</a:t>
            </a:r>
            <a:endParaRPr lang="en-US" dirty="0">
              <a:solidFill>
                <a:schemeClr val="bg1">
                  <a:lumMod val="10000"/>
                </a:schemeClr>
              </a:solidFill>
            </a:endParaRPr>
          </a:p>
        </p:txBody>
      </p:sp>
      <p:sp>
        <p:nvSpPr>
          <p:cNvPr id="5" name="Title 4"/>
          <p:cNvSpPr>
            <a:spLocks noGrp="1"/>
          </p:cNvSpPr>
          <p:nvPr>
            <p:ph type="title"/>
          </p:nvPr>
        </p:nvSpPr>
        <p:spPr/>
        <p:txBody>
          <a:bodyPr/>
          <a:lstStyle/>
          <a:p>
            <a:r>
              <a:rPr lang="en-US" sz="3200" dirty="0" smtClean="0">
                <a:solidFill>
                  <a:schemeClr val="tx1"/>
                </a:solidFill>
                <a:latin typeface="Garamond" pitchFamily="18" charset="0"/>
              </a:rPr>
              <a:t>2013 Proposed Budget – NOPD</a:t>
            </a:r>
            <a:endParaRPr lang="en-US" sz="3200" dirty="0">
              <a:solidFill>
                <a:schemeClr val="tx1"/>
              </a:solidFill>
              <a:latin typeface="Garamond" pitchFamily="18" charset="0"/>
            </a:endParaRPr>
          </a:p>
        </p:txBody>
      </p:sp>
    </p:spTree>
    <p:extLst>
      <p:ext uri="{BB962C8B-B14F-4D97-AF65-F5344CB8AC3E}">
        <p14:creationId xmlns:p14="http://schemas.microsoft.com/office/powerpoint/2010/main" val="26938739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5943600"/>
          </a:xfrm>
        </p:spPr>
        <p:txBody>
          <a:bodyPr/>
          <a:lstStyle/>
          <a:p>
            <a:pPr marL="341313" indent="-341313"/>
            <a:r>
              <a:rPr lang="en-US" b="1" dirty="0" smtClean="0">
                <a:latin typeface="Garamond" pitchFamily="18" charset="0"/>
              </a:rPr>
              <a:t>Public Integrity Bureau</a:t>
            </a:r>
            <a:endParaRPr lang="en-US" sz="800" b="1" dirty="0" smtClean="0">
              <a:latin typeface="Garamond" pitchFamily="18" charset="0"/>
            </a:endParaRPr>
          </a:p>
          <a:p>
            <a:pPr marL="633413" indent="-231775">
              <a:lnSpc>
                <a:spcPts val="200"/>
              </a:lnSpc>
              <a:buNone/>
            </a:pPr>
            <a:endParaRPr lang="en-US" sz="1300" b="1" dirty="0" smtClean="0">
              <a:latin typeface="Garamond" pitchFamily="18" charset="0"/>
            </a:endParaRPr>
          </a:p>
          <a:p>
            <a:pPr marL="573088" indent="-287338">
              <a:lnSpc>
                <a:spcPts val="1200"/>
              </a:lnSpc>
              <a:buNone/>
            </a:pPr>
            <a:r>
              <a:rPr lang="en-US" sz="1300" b="1" dirty="0" smtClean="0">
                <a:latin typeface="Garamond" pitchFamily="18" charset="0"/>
              </a:rPr>
              <a:t>Complaints Against Police Officers – Citizen or Supervisor Initiated – Satisfaction with Officer Contact</a:t>
            </a:r>
          </a:p>
          <a:p>
            <a:pPr marL="573088" lvl="1" indent="-287338">
              <a:lnSpc>
                <a:spcPts val="1200"/>
              </a:lnSpc>
              <a:buFont typeface="Arial" pitchFamily="34" charset="0"/>
              <a:buChar char="•"/>
            </a:pPr>
            <a:r>
              <a:rPr lang="en-US" sz="1300" dirty="0" smtClean="0">
                <a:solidFill>
                  <a:schemeClr val="tx1"/>
                </a:solidFill>
                <a:latin typeface="Garamond" pitchFamily="18" charset="0"/>
              </a:rPr>
              <a:t>-19.0% reduction in total complaints YTD (full year 2011 vs. 2010, there was a 16% reduction in total complaints)</a:t>
            </a:r>
          </a:p>
          <a:p>
            <a:pPr marL="573088" lvl="1" indent="-287338">
              <a:lnSpc>
                <a:spcPts val="1200"/>
              </a:lnSpc>
              <a:buFont typeface="Arial" pitchFamily="34" charset="0"/>
              <a:buChar char="•"/>
            </a:pPr>
            <a:r>
              <a:rPr lang="en-US" sz="1300" dirty="0" smtClean="0">
                <a:solidFill>
                  <a:schemeClr val="tx1"/>
                </a:solidFill>
                <a:latin typeface="Garamond" pitchFamily="18" charset="0"/>
              </a:rPr>
              <a:t>-23.1% reduction in citizen complaints YTD</a:t>
            </a:r>
          </a:p>
          <a:p>
            <a:pPr marL="573088" lvl="1" indent="-287338">
              <a:lnSpc>
                <a:spcPts val="1200"/>
              </a:lnSpc>
              <a:buFont typeface="Arial" pitchFamily="34" charset="0"/>
              <a:buChar char="•"/>
            </a:pPr>
            <a:r>
              <a:rPr lang="en-US" sz="1300" dirty="0" smtClean="0">
                <a:solidFill>
                  <a:schemeClr val="tx1"/>
                </a:solidFill>
                <a:latin typeface="Garamond" pitchFamily="18" charset="0"/>
              </a:rPr>
              <a:t>-11.8% reduction in supervisor initiated complaints YTD</a:t>
            </a:r>
          </a:p>
          <a:p>
            <a:pPr marL="573088" lvl="1" indent="-287338">
              <a:lnSpc>
                <a:spcPts val="1200"/>
              </a:lnSpc>
              <a:buFont typeface="Arial" pitchFamily="34" charset="0"/>
              <a:buChar char="•"/>
            </a:pPr>
            <a:r>
              <a:rPr lang="en-US" sz="1300" dirty="0" smtClean="0">
                <a:solidFill>
                  <a:schemeClr val="tx1"/>
                </a:solidFill>
                <a:latin typeface="Garamond" pitchFamily="18" charset="0"/>
              </a:rPr>
              <a:t>Disciplinary actions from criminal or administrative investigations are down 24% YTD</a:t>
            </a:r>
          </a:p>
          <a:p>
            <a:pPr marL="573088" lvl="1" indent="-287338">
              <a:lnSpc>
                <a:spcPts val="1200"/>
              </a:lnSpc>
              <a:buFont typeface="Arial" pitchFamily="34" charset="0"/>
              <a:buChar char="•"/>
            </a:pPr>
            <a:r>
              <a:rPr lang="en-US" sz="1300" dirty="0" smtClean="0">
                <a:solidFill>
                  <a:schemeClr val="tx1"/>
                </a:solidFill>
                <a:latin typeface="Garamond" pitchFamily="18" charset="0"/>
              </a:rPr>
              <a:t>Suspension issued are down 14% YTD</a:t>
            </a:r>
          </a:p>
          <a:p>
            <a:pPr marL="573088" lvl="1" indent="-287338">
              <a:lnSpc>
                <a:spcPts val="1200"/>
              </a:lnSpc>
              <a:buFont typeface="Arial" pitchFamily="34" charset="0"/>
              <a:buChar char="•"/>
            </a:pPr>
            <a:r>
              <a:rPr lang="en-US" sz="1300" dirty="0" smtClean="0">
                <a:solidFill>
                  <a:schemeClr val="tx1"/>
                </a:solidFill>
                <a:latin typeface="Garamond" pitchFamily="18" charset="0"/>
              </a:rPr>
              <a:t>A 40% reduction in Accident Review Board cases, with a 47% reduction in suspension resulting from Board Review</a:t>
            </a:r>
          </a:p>
          <a:p>
            <a:pPr marL="573088" lvl="1" indent="-287338">
              <a:lnSpc>
                <a:spcPts val="1200"/>
              </a:lnSpc>
              <a:buFont typeface="Arial" pitchFamily="34" charset="0"/>
              <a:buChar char="•"/>
            </a:pPr>
            <a:r>
              <a:rPr lang="en-US" sz="1300" dirty="0" smtClean="0">
                <a:solidFill>
                  <a:schemeClr val="tx1"/>
                </a:solidFill>
                <a:latin typeface="Garamond" pitchFamily="18" charset="0"/>
              </a:rPr>
              <a:t>In August 2009, 53% of people who had a contact with an NOPD Officer described it as pleasant or very pleasant.</a:t>
            </a:r>
          </a:p>
          <a:p>
            <a:pPr marL="573088" lvl="1" indent="-287338">
              <a:lnSpc>
                <a:spcPts val="1200"/>
              </a:lnSpc>
              <a:buFont typeface="Arial" pitchFamily="34" charset="0"/>
              <a:buChar char="•"/>
            </a:pPr>
            <a:r>
              <a:rPr lang="en-US" sz="1300" dirty="0" smtClean="0">
                <a:solidFill>
                  <a:schemeClr val="tx1"/>
                </a:solidFill>
                <a:latin typeface="Garamond" pitchFamily="18" charset="0"/>
              </a:rPr>
              <a:t>Asking the same question in August 10, February 11, August 11, February 12 and August 12, this data now averages 76%</a:t>
            </a:r>
          </a:p>
          <a:p>
            <a:pPr marL="573088" lvl="1" indent="-287338">
              <a:lnSpc>
                <a:spcPts val="1200"/>
              </a:lnSpc>
              <a:buFont typeface="Wingdings" pitchFamily="2" charset="2"/>
              <a:buChar char="v"/>
            </a:pPr>
            <a:r>
              <a:rPr lang="en-US" sz="1300" b="1" i="1" u="sng" dirty="0" smtClean="0">
                <a:solidFill>
                  <a:schemeClr val="tx1"/>
                </a:solidFill>
                <a:latin typeface="Garamond" pitchFamily="18" charset="0"/>
              </a:rPr>
              <a:t>All of these reductions can be attributed to a combination of integrity checks and the following training updated or new policies implemented since May 2010: Professional Performance Enhancement  Program,  Complaint Avoidance, Internal Investigations, Performance Evaluation, and Job Performance Improvement Planning</a:t>
            </a:r>
            <a:r>
              <a:rPr lang="en-US" sz="1300" u="sng" dirty="0" smtClean="0">
                <a:solidFill>
                  <a:schemeClr val="tx1"/>
                </a:solidFill>
                <a:latin typeface="Garamond" pitchFamily="18" charset="0"/>
              </a:rPr>
              <a:t>.   </a:t>
            </a:r>
          </a:p>
          <a:p>
            <a:pPr marL="573088" indent="-287338">
              <a:lnSpc>
                <a:spcPts val="1200"/>
              </a:lnSpc>
              <a:buNone/>
            </a:pPr>
            <a:r>
              <a:rPr lang="en-US" sz="1300" b="1" dirty="0" smtClean="0">
                <a:latin typeface="Garamond" pitchFamily="18" charset="0"/>
              </a:rPr>
              <a:t>Integrity Checks</a:t>
            </a:r>
            <a:endParaRPr lang="en-US" sz="1300" dirty="0" smtClean="0">
              <a:latin typeface="Garamond" pitchFamily="18" charset="0"/>
            </a:endParaRPr>
          </a:p>
          <a:p>
            <a:pPr marL="573088" lvl="1" indent="-287338">
              <a:lnSpc>
                <a:spcPts val="1200"/>
              </a:lnSpc>
              <a:buFont typeface="Arial" pitchFamily="34" charset="0"/>
              <a:buChar char="•"/>
            </a:pPr>
            <a:r>
              <a:rPr lang="en-US" sz="1300" dirty="0" smtClean="0">
                <a:solidFill>
                  <a:schemeClr val="tx1"/>
                </a:solidFill>
                <a:latin typeface="Garamond" pitchFamily="18" charset="0"/>
              </a:rPr>
              <a:t>177 integrity checks YTD</a:t>
            </a:r>
          </a:p>
          <a:p>
            <a:pPr marL="573088" indent="-287338">
              <a:lnSpc>
                <a:spcPts val="1200"/>
              </a:lnSpc>
              <a:buNone/>
            </a:pPr>
            <a:r>
              <a:rPr lang="en-US" sz="1300" b="1" dirty="0" smtClean="0">
                <a:latin typeface="Garamond" pitchFamily="18" charset="0"/>
              </a:rPr>
              <a:t>Professional Performance Enhancement Training (PPEP)</a:t>
            </a:r>
            <a:endParaRPr lang="en-US" sz="1300" dirty="0" smtClean="0">
              <a:latin typeface="Garamond" pitchFamily="18" charset="0"/>
            </a:endParaRPr>
          </a:p>
          <a:p>
            <a:pPr marL="573088" lvl="1" indent="-287338">
              <a:lnSpc>
                <a:spcPts val="1200"/>
              </a:lnSpc>
              <a:buFont typeface="Arial" pitchFamily="34" charset="0"/>
              <a:buChar char="•"/>
            </a:pPr>
            <a:r>
              <a:rPr lang="en-US" sz="1300" dirty="0" smtClean="0">
                <a:solidFill>
                  <a:schemeClr val="tx1"/>
                </a:solidFill>
                <a:latin typeface="Garamond" pitchFamily="18" charset="0"/>
              </a:rPr>
              <a:t>7 – PPEP classes conducted YTD</a:t>
            </a:r>
          </a:p>
          <a:p>
            <a:pPr marL="573088" lvl="1" indent="-287338">
              <a:lnSpc>
                <a:spcPts val="1200"/>
              </a:lnSpc>
              <a:buFont typeface="Arial" pitchFamily="34" charset="0"/>
              <a:buChar char="•"/>
            </a:pPr>
            <a:r>
              <a:rPr lang="en-US" sz="1300" dirty="0" smtClean="0">
                <a:solidFill>
                  <a:schemeClr val="tx1"/>
                </a:solidFill>
                <a:latin typeface="Garamond" pitchFamily="18" charset="0"/>
              </a:rPr>
              <a:t>100 – Officers trained YTD</a:t>
            </a:r>
          </a:p>
          <a:p>
            <a:pPr marL="573088" indent="-287338">
              <a:lnSpc>
                <a:spcPts val="1200"/>
              </a:lnSpc>
              <a:buNone/>
            </a:pPr>
            <a:r>
              <a:rPr lang="en-US" sz="1300" dirty="0" smtClean="0">
                <a:latin typeface="Garamond" pitchFamily="18" charset="0"/>
              </a:rPr>
              <a:t> </a:t>
            </a:r>
            <a:r>
              <a:rPr lang="en-US" sz="1300" b="1" dirty="0" smtClean="0">
                <a:latin typeface="Garamond" pitchFamily="18" charset="0"/>
              </a:rPr>
              <a:t>2012 In-Service Training Program</a:t>
            </a:r>
            <a:endParaRPr lang="en-US" sz="1300" dirty="0" smtClean="0">
              <a:latin typeface="Garamond" pitchFamily="18" charset="0"/>
            </a:endParaRPr>
          </a:p>
          <a:p>
            <a:pPr marL="573088" lvl="1" indent="-287338">
              <a:lnSpc>
                <a:spcPts val="1200"/>
              </a:lnSpc>
              <a:buFont typeface="Arial" pitchFamily="34" charset="0"/>
              <a:buChar char="•"/>
            </a:pPr>
            <a:r>
              <a:rPr lang="en-US" sz="1300" dirty="0" smtClean="0">
                <a:solidFill>
                  <a:schemeClr val="tx1"/>
                </a:solidFill>
                <a:latin typeface="Garamond" pitchFamily="18" charset="0"/>
              </a:rPr>
              <a:t>206 supervisors trained</a:t>
            </a:r>
          </a:p>
          <a:p>
            <a:pPr marL="573088" lvl="2" indent="-287338">
              <a:lnSpc>
                <a:spcPts val="1200"/>
              </a:lnSpc>
              <a:buFont typeface="Courier New" pitchFamily="49" charset="0"/>
              <a:buChar char="o"/>
            </a:pPr>
            <a:r>
              <a:rPr lang="en-US" sz="1300" dirty="0" smtClean="0">
                <a:solidFill>
                  <a:schemeClr val="tx1"/>
                </a:solidFill>
                <a:latin typeface="Garamond" pitchFamily="18" charset="0"/>
              </a:rPr>
              <a:t>Internal Investigations</a:t>
            </a:r>
          </a:p>
          <a:p>
            <a:pPr marL="573088" lvl="2" indent="-287338">
              <a:lnSpc>
                <a:spcPts val="1200"/>
              </a:lnSpc>
              <a:buFont typeface="Courier New" pitchFamily="49" charset="0"/>
              <a:buChar char="o"/>
            </a:pPr>
            <a:r>
              <a:rPr lang="en-US" sz="1300" dirty="0" smtClean="0">
                <a:solidFill>
                  <a:schemeClr val="tx1"/>
                </a:solidFill>
                <a:latin typeface="Garamond" pitchFamily="18" charset="0"/>
              </a:rPr>
              <a:t>Performance Employee Evaluation</a:t>
            </a:r>
          </a:p>
          <a:p>
            <a:pPr marL="573088" lvl="2" indent="-287338">
              <a:lnSpc>
                <a:spcPts val="1200"/>
              </a:lnSpc>
              <a:buFont typeface="Courier New" pitchFamily="49" charset="0"/>
              <a:buChar char="o"/>
            </a:pPr>
            <a:r>
              <a:rPr lang="en-US" sz="1300" dirty="0" smtClean="0">
                <a:solidFill>
                  <a:schemeClr val="tx1"/>
                </a:solidFill>
                <a:latin typeface="Garamond" pitchFamily="18" charset="0"/>
              </a:rPr>
              <a:t>Job Performance Improvement Planning </a:t>
            </a:r>
          </a:p>
          <a:p>
            <a:pPr marL="573088" indent="-287338">
              <a:lnSpc>
                <a:spcPts val="1200"/>
              </a:lnSpc>
              <a:buFont typeface="Arial" pitchFamily="34" charset="0"/>
              <a:buChar char="•"/>
            </a:pPr>
            <a:r>
              <a:rPr lang="en-US" sz="1300" dirty="0" smtClean="0">
                <a:latin typeface="Garamond" pitchFamily="18" charset="0"/>
              </a:rPr>
              <a:t>790 officers trained</a:t>
            </a:r>
          </a:p>
          <a:p>
            <a:pPr marL="573088" lvl="2" indent="-287338">
              <a:lnSpc>
                <a:spcPts val="1200"/>
              </a:lnSpc>
              <a:buFont typeface="Courier New" pitchFamily="49" charset="0"/>
              <a:buChar char="o"/>
            </a:pPr>
            <a:r>
              <a:rPr lang="en-US" sz="1300" dirty="0" smtClean="0">
                <a:solidFill>
                  <a:schemeClr val="tx1"/>
                </a:solidFill>
                <a:latin typeface="Garamond" pitchFamily="18" charset="0"/>
              </a:rPr>
              <a:t>Compliant Avoidance</a:t>
            </a:r>
          </a:p>
          <a:p>
            <a:pPr marL="573088" indent="-287338">
              <a:lnSpc>
                <a:spcPts val="1200"/>
              </a:lnSpc>
              <a:buNone/>
            </a:pPr>
            <a:r>
              <a:rPr lang="en-US" sz="1300" b="1" dirty="0" smtClean="0">
                <a:latin typeface="Garamond" pitchFamily="18" charset="0"/>
              </a:rPr>
              <a:t>Staffing – Use of Force Investigation</a:t>
            </a:r>
            <a:endParaRPr lang="en-US" sz="1300" dirty="0" smtClean="0">
              <a:latin typeface="Garamond" pitchFamily="18" charset="0"/>
            </a:endParaRPr>
          </a:p>
          <a:p>
            <a:pPr marL="573088" indent="-287338">
              <a:lnSpc>
                <a:spcPts val="1200"/>
              </a:lnSpc>
              <a:buFont typeface="Arial" pitchFamily="34" charset="0"/>
              <a:buChar char="•"/>
            </a:pPr>
            <a:r>
              <a:rPr lang="en-US" sz="1300" dirty="0" smtClean="0">
                <a:latin typeface="Garamond" pitchFamily="18" charset="0"/>
              </a:rPr>
              <a:t>Staffed and established the Force Investigation Team (FIT)</a:t>
            </a:r>
          </a:p>
          <a:p>
            <a:pPr marL="573088" indent="-287338">
              <a:lnSpc>
                <a:spcPts val="1200"/>
              </a:lnSpc>
              <a:buFont typeface="Arial" pitchFamily="34" charset="0"/>
              <a:buChar char="•"/>
            </a:pPr>
            <a:r>
              <a:rPr lang="en-US" sz="1300" dirty="0" smtClean="0">
                <a:latin typeface="Garamond" pitchFamily="18" charset="0"/>
              </a:rPr>
              <a:t>Secured Office Space for FIT</a:t>
            </a:r>
          </a:p>
          <a:p>
            <a:pPr marL="573088" indent="-287338">
              <a:buNone/>
            </a:pPr>
            <a:r>
              <a:rPr lang="en-US" dirty="0" smtClean="0">
                <a:solidFill>
                  <a:schemeClr val="bg1">
                    <a:lumMod val="10000"/>
                  </a:schemeClr>
                </a:solidFill>
                <a:latin typeface="Garamond" pitchFamily="18" charset="0"/>
              </a:rPr>
              <a:t>	</a:t>
            </a:r>
          </a:p>
          <a:p>
            <a:pPr>
              <a:buNone/>
            </a:pPr>
            <a:endParaRPr lang="en-US" dirty="0"/>
          </a:p>
        </p:txBody>
      </p:sp>
      <p:sp>
        <p:nvSpPr>
          <p:cNvPr id="4" name="Slide Number Placeholder 3"/>
          <p:cNvSpPr>
            <a:spLocks noGrp="1"/>
          </p:cNvSpPr>
          <p:nvPr>
            <p:ph type="sldNum" sz="quarter" idx="10"/>
          </p:nvPr>
        </p:nvSpPr>
        <p:spPr/>
        <p:txBody>
          <a:bodyPr/>
          <a:lstStyle/>
          <a:p>
            <a:fld id="{D356C990-38BE-49A6-9A5F-710B17C0F61E}" type="slidenum">
              <a:rPr lang="en-US" smtClean="0"/>
              <a:pPr/>
              <a:t>10</a:t>
            </a:fld>
            <a:endParaRPr lang="en-US" dirty="0"/>
          </a:p>
        </p:txBody>
      </p:sp>
      <p:sp>
        <p:nvSpPr>
          <p:cNvPr id="8" name="Title 1"/>
          <p:cNvSpPr>
            <a:spLocks noGrp="1"/>
          </p:cNvSpPr>
          <p:nvPr>
            <p:ph type="title"/>
          </p:nvPr>
        </p:nvSpPr>
        <p:spPr>
          <a:xfrm>
            <a:off x="152400" y="0"/>
            <a:ext cx="8839200" cy="609600"/>
          </a:xfrm>
        </p:spPr>
        <p:txBody>
          <a:bodyPr/>
          <a:lstStyle/>
          <a:p>
            <a:r>
              <a:rPr lang="en-US" dirty="0" smtClean="0">
                <a:solidFill>
                  <a:schemeClr val="bg1">
                    <a:lumMod val="10000"/>
                  </a:schemeClr>
                </a:solidFill>
              </a:rPr>
              <a:t>2012 Year In Review cont.</a:t>
            </a:r>
            <a:endParaRPr lang="en-US" dirty="0">
              <a:solidFill>
                <a:schemeClr val="bg1">
                  <a:lumMod val="1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839200" cy="5181600"/>
          </a:xfrm>
        </p:spPr>
        <p:txBody>
          <a:bodyPr/>
          <a:lstStyle/>
          <a:p>
            <a:r>
              <a:rPr lang="en-US" b="1" dirty="0" smtClean="0">
                <a:latin typeface="Garamond" pitchFamily="18" charset="0"/>
              </a:rPr>
              <a:t>Management Services Bureau</a:t>
            </a:r>
          </a:p>
          <a:p>
            <a:pPr marL="341313" indent="-230188" defTabSz="123825">
              <a:lnSpc>
                <a:spcPts val="1300"/>
              </a:lnSpc>
              <a:buNone/>
            </a:pPr>
            <a:endParaRPr lang="en-US" sz="1300" b="1" dirty="0" smtClean="0">
              <a:latin typeface="Garamond" pitchFamily="18" charset="0"/>
            </a:endParaRPr>
          </a:p>
          <a:p>
            <a:pPr marL="396875" indent="-222250" defTabSz="123825">
              <a:lnSpc>
                <a:spcPts val="1300"/>
              </a:lnSpc>
              <a:buNone/>
            </a:pPr>
            <a:r>
              <a:rPr lang="en-US" sz="1300" b="1" dirty="0" smtClean="0">
                <a:latin typeface="Garamond" pitchFamily="18" charset="0"/>
              </a:rPr>
              <a:t>Education /Training and Recruitment Division</a:t>
            </a:r>
          </a:p>
          <a:p>
            <a:pPr marL="396875" indent="-222250" defTabSz="123825">
              <a:lnSpc>
                <a:spcPts val="1300"/>
              </a:lnSpc>
              <a:buNone/>
            </a:pPr>
            <a:r>
              <a:rPr lang="en-US" sz="1300" dirty="0" smtClean="0">
                <a:latin typeface="Garamond" pitchFamily="18" charset="0"/>
              </a:rPr>
              <a:t>•	 Trained and graduated 28 of the 32 recruits hired, 88% completion rate.</a:t>
            </a:r>
          </a:p>
          <a:p>
            <a:pPr marL="396875" indent="-222250" defTabSz="123825">
              <a:lnSpc>
                <a:spcPts val="1300"/>
              </a:lnSpc>
              <a:buNone/>
            </a:pPr>
            <a:r>
              <a:rPr lang="en-US" sz="1300" dirty="0" smtClean="0">
                <a:latin typeface="Garamond" pitchFamily="18" charset="0"/>
              </a:rPr>
              <a:t>•	 Collaborated with Lexipol to create Daily Training Bulletins, which features on-line learning and mandatory testing</a:t>
            </a:r>
          </a:p>
          <a:p>
            <a:pPr marL="396875" indent="-222250" defTabSz="123825">
              <a:lnSpc>
                <a:spcPts val="1300"/>
              </a:lnSpc>
              <a:buNone/>
            </a:pPr>
            <a:r>
              <a:rPr lang="en-US" sz="1300" dirty="0" smtClean="0">
                <a:latin typeface="Garamond" pitchFamily="18" charset="0"/>
              </a:rPr>
              <a:t>•	 Created on-line training module for promotional purposes for Police Officer II candidates</a:t>
            </a:r>
          </a:p>
          <a:p>
            <a:pPr marL="396875" indent="-222250" defTabSz="123825">
              <a:lnSpc>
                <a:spcPts val="1300"/>
              </a:lnSpc>
              <a:buNone/>
            </a:pPr>
            <a:r>
              <a:rPr lang="en-US" sz="1300" dirty="0" smtClean="0">
                <a:latin typeface="Garamond" pitchFamily="18" charset="0"/>
              </a:rPr>
              <a:t>•	 Coordinated and participated in IACP leadership training (LPO) for 100 supervisors.  Will identify “train the trainers”</a:t>
            </a:r>
          </a:p>
          <a:p>
            <a:pPr marL="396875" indent="-222250" defTabSz="123825">
              <a:lnSpc>
                <a:spcPts val="1300"/>
              </a:lnSpc>
              <a:buFont typeface="Arial" pitchFamily="34" charset="0"/>
              <a:buChar char="•"/>
            </a:pPr>
            <a:r>
              <a:rPr lang="en-US" sz="1300" dirty="0" smtClean="0">
                <a:latin typeface="Garamond" pitchFamily="18" charset="0"/>
              </a:rPr>
              <a:t> Updated NOPD website to reflect new hiring criteria</a:t>
            </a:r>
          </a:p>
          <a:p>
            <a:pPr marL="396875" indent="-222250" defTabSz="123825">
              <a:lnSpc>
                <a:spcPts val="1300"/>
              </a:lnSpc>
              <a:buFont typeface="Arial" pitchFamily="34" charset="0"/>
              <a:buChar char="•"/>
            </a:pPr>
            <a:r>
              <a:rPr lang="en-US" sz="1300" dirty="0" smtClean="0">
                <a:latin typeface="Garamond" pitchFamily="18" charset="0"/>
              </a:rPr>
              <a:t> Developed recruitment manual and updated recruit application</a:t>
            </a:r>
          </a:p>
          <a:p>
            <a:pPr marL="396875" indent="-222250">
              <a:buNone/>
            </a:pPr>
            <a:endParaRPr lang="en-US" sz="1300" b="1" dirty="0" smtClean="0">
              <a:latin typeface="Garamond" pitchFamily="18" charset="0"/>
            </a:endParaRPr>
          </a:p>
          <a:p>
            <a:pPr marL="396875" indent="-222250">
              <a:lnSpc>
                <a:spcPts val="1300"/>
              </a:lnSpc>
              <a:buNone/>
            </a:pPr>
            <a:r>
              <a:rPr lang="en-US" sz="1300" b="1" dirty="0" smtClean="0">
                <a:latin typeface="Garamond" pitchFamily="18" charset="0"/>
              </a:rPr>
              <a:t>Records Management  </a:t>
            </a:r>
          </a:p>
          <a:p>
            <a:pPr marL="396875" indent="-222250">
              <a:lnSpc>
                <a:spcPts val="1300"/>
              </a:lnSpc>
              <a:buFont typeface="Arial" pitchFamily="34" charset="0"/>
              <a:buChar char="•"/>
            </a:pPr>
            <a:r>
              <a:rPr lang="en-US" sz="1300" dirty="0" smtClean="0">
                <a:latin typeface="Garamond" pitchFamily="18" charset="0"/>
              </a:rPr>
              <a:t>May 2012, the Department began selling automobile accident reports online. Convenience fee is $6 and accident reports are $20.</a:t>
            </a:r>
          </a:p>
          <a:p>
            <a:pPr marL="396875" indent="-222250">
              <a:buNone/>
            </a:pPr>
            <a:endParaRPr lang="en-US" sz="1300" b="1" dirty="0" smtClean="0">
              <a:latin typeface="Garamond" pitchFamily="18" charset="0"/>
            </a:endParaRPr>
          </a:p>
          <a:p>
            <a:pPr marL="396875" indent="-222250">
              <a:lnSpc>
                <a:spcPts val="1300"/>
              </a:lnSpc>
              <a:buNone/>
            </a:pPr>
            <a:r>
              <a:rPr lang="en-US" sz="1300" b="1" dirty="0" smtClean="0">
                <a:latin typeface="Garamond" pitchFamily="18" charset="0"/>
              </a:rPr>
              <a:t>Fleet</a:t>
            </a:r>
          </a:p>
          <a:p>
            <a:pPr marL="460375" indent="-285750">
              <a:lnSpc>
                <a:spcPts val="1300"/>
              </a:lnSpc>
              <a:buFont typeface="Arial" pitchFamily="34" charset="0"/>
              <a:buChar char="•"/>
            </a:pPr>
            <a:r>
              <a:rPr lang="en-US" sz="1300" dirty="0" smtClean="0">
                <a:latin typeface="Garamond" pitchFamily="18" charset="0"/>
              </a:rPr>
              <a:t>Anticipate in 2013 the purchase of 100 new police vehicles</a:t>
            </a:r>
          </a:p>
          <a:p>
            <a:pPr marL="174625" indent="0">
              <a:lnSpc>
                <a:spcPts val="1300"/>
              </a:lnSpc>
              <a:buNone/>
            </a:pPr>
            <a:endParaRPr lang="en-US" sz="1300" dirty="0" smtClean="0">
              <a:latin typeface="Garamond" pitchFamily="18" charset="0"/>
            </a:endParaRPr>
          </a:p>
          <a:p>
            <a:pPr marL="396875" indent="-222250">
              <a:lnSpc>
                <a:spcPts val="1300"/>
              </a:lnSpc>
              <a:buNone/>
            </a:pPr>
            <a:r>
              <a:rPr lang="en-US" sz="1300" b="1" dirty="0" smtClean="0">
                <a:latin typeface="Garamond" pitchFamily="18" charset="0"/>
              </a:rPr>
              <a:t>Risk Management  </a:t>
            </a:r>
            <a:r>
              <a:rPr lang="en-US" sz="1300" dirty="0" smtClean="0">
                <a:latin typeface="Garamond" pitchFamily="18" charset="0"/>
              </a:rPr>
              <a:t> </a:t>
            </a:r>
          </a:p>
          <a:p>
            <a:pPr marL="396875" indent="-222250">
              <a:lnSpc>
                <a:spcPts val="1300"/>
              </a:lnSpc>
              <a:buFont typeface="Arial" pitchFamily="34" charset="0"/>
              <a:buChar char="•"/>
            </a:pPr>
            <a:r>
              <a:rPr lang="en-US" sz="1300" dirty="0" smtClean="0">
                <a:latin typeface="Garamond" pitchFamily="18" charset="0"/>
              </a:rPr>
              <a:t>Accident Review Board identifies the cause of auto crashes, and through training and discipline, attempts to reduce the severity of auto crashes involving police vehicles.  </a:t>
            </a:r>
          </a:p>
          <a:p>
            <a:pPr marL="396875" indent="-222250">
              <a:lnSpc>
                <a:spcPts val="1300"/>
              </a:lnSpc>
              <a:buFont typeface="Arial" pitchFamily="34" charset="0"/>
              <a:buChar char="•"/>
            </a:pPr>
            <a:r>
              <a:rPr lang="en-US" sz="1300" dirty="0" smtClean="0">
                <a:latin typeface="Garamond" pitchFamily="18" charset="0"/>
              </a:rPr>
              <a:t>Accident Review serves as an accountability tool which aids in managing the department’s resources. </a:t>
            </a:r>
          </a:p>
          <a:p>
            <a:pPr marL="396875" indent="-222250">
              <a:buNone/>
            </a:pPr>
            <a:endParaRPr lang="en-US" sz="1300" b="1" dirty="0" smtClean="0">
              <a:latin typeface="Garamond" pitchFamily="18" charset="0"/>
            </a:endParaRPr>
          </a:p>
          <a:p>
            <a:pPr marL="396875" indent="-222250">
              <a:lnSpc>
                <a:spcPts val="1300"/>
              </a:lnSpc>
              <a:buNone/>
            </a:pPr>
            <a:r>
              <a:rPr lang="en-US" sz="1300" b="1" dirty="0" smtClean="0">
                <a:latin typeface="Garamond" pitchFamily="18" charset="0"/>
              </a:rPr>
              <a:t>Human Resources</a:t>
            </a:r>
          </a:p>
          <a:p>
            <a:pPr marL="396875" indent="-222250">
              <a:lnSpc>
                <a:spcPts val="1300"/>
              </a:lnSpc>
              <a:buFont typeface="Arial" pitchFamily="34" charset="0"/>
              <a:buChar char="•"/>
            </a:pPr>
            <a:r>
              <a:rPr lang="en-US" sz="1300" dirty="0" smtClean="0">
                <a:latin typeface="Garamond" pitchFamily="18" charset="0"/>
              </a:rPr>
              <a:t>Administrative Duties Division (ADD) held seven (7) Rule IX hearings and heard a total of 105 cases.  </a:t>
            </a:r>
          </a:p>
          <a:p>
            <a:pPr marL="396875" indent="-222250">
              <a:lnSpc>
                <a:spcPts val="1300"/>
              </a:lnSpc>
              <a:buFont typeface="Arial" pitchFamily="34" charset="0"/>
              <a:buChar char="•"/>
            </a:pPr>
            <a:r>
              <a:rPr lang="en-US" sz="1300" dirty="0" smtClean="0">
                <a:latin typeface="Garamond" pitchFamily="18" charset="0"/>
              </a:rPr>
              <a:t>ADD manages employees who are in an extended leave status due to work related injuries, military deployment, etc. </a:t>
            </a:r>
          </a:p>
          <a:p>
            <a:pPr marL="396875" indent="-222250">
              <a:lnSpc>
                <a:spcPts val="1300"/>
              </a:lnSpc>
              <a:buFont typeface="Arial" pitchFamily="34" charset="0"/>
              <a:buChar char="•"/>
            </a:pPr>
            <a:r>
              <a:rPr lang="en-US" sz="1300" dirty="0" smtClean="0">
                <a:latin typeface="Garamond" pitchFamily="18" charset="0"/>
              </a:rPr>
              <a:t>The ADD Unit manages between 85-100 (about 7% of sworn staff) long term illness, limited duty, military leave, etc., daily </a:t>
            </a:r>
          </a:p>
          <a:p>
            <a:pPr marL="517525" indent="-287338">
              <a:buNone/>
            </a:pPr>
            <a:endParaRPr lang="en-US" sz="1300" dirty="0" smtClean="0">
              <a:latin typeface="Garamond" pitchFamily="18" charset="0"/>
            </a:endParaRPr>
          </a:p>
          <a:p>
            <a:pPr marL="517525" indent="-287338">
              <a:buNone/>
            </a:pPr>
            <a:endParaRPr lang="en-US" sz="1300" dirty="0" smtClean="0">
              <a:latin typeface="Garamond" pitchFamily="18" charset="0"/>
            </a:endParaRPr>
          </a:p>
        </p:txBody>
      </p:sp>
      <p:sp>
        <p:nvSpPr>
          <p:cNvPr id="4" name="Slide Number Placeholder 3"/>
          <p:cNvSpPr>
            <a:spLocks noGrp="1"/>
          </p:cNvSpPr>
          <p:nvPr>
            <p:ph type="sldNum" sz="quarter" idx="10"/>
          </p:nvPr>
        </p:nvSpPr>
        <p:spPr/>
        <p:txBody>
          <a:bodyPr/>
          <a:lstStyle/>
          <a:p>
            <a:fld id="{D356C990-38BE-49A6-9A5F-710B17C0F61E}" type="slidenum">
              <a:rPr lang="en-US" smtClean="0"/>
              <a:pPr/>
              <a:t>11</a:t>
            </a:fld>
            <a:endParaRPr lang="en-US" dirty="0"/>
          </a:p>
        </p:txBody>
      </p:sp>
      <p:sp>
        <p:nvSpPr>
          <p:cNvPr id="5" name="Title 1"/>
          <p:cNvSpPr>
            <a:spLocks noGrp="1"/>
          </p:cNvSpPr>
          <p:nvPr>
            <p:ph type="title"/>
          </p:nvPr>
        </p:nvSpPr>
        <p:spPr>
          <a:xfrm>
            <a:off x="304800" y="0"/>
            <a:ext cx="8839200" cy="609600"/>
          </a:xfrm>
        </p:spPr>
        <p:txBody>
          <a:bodyPr/>
          <a:lstStyle/>
          <a:p>
            <a:r>
              <a:rPr lang="en-US" dirty="0" smtClean="0">
                <a:solidFill>
                  <a:schemeClr val="bg1">
                    <a:lumMod val="10000"/>
                  </a:schemeClr>
                </a:solidFill>
              </a:rPr>
              <a:t>2012 Year In Review cont.</a:t>
            </a:r>
            <a:endParaRPr lang="en-US" dirty="0">
              <a:solidFill>
                <a:schemeClr val="bg1">
                  <a:lumMod val="1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Diane Deruise\Desktop\Mayor2013 Proposed Budget Final-10-29-2012 239.jpg"/>
          <p:cNvPicPr>
            <a:picLocks noChangeAspect="1" noChangeArrowheads="1"/>
          </p:cNvPicPr>
          <p:nvPr/>
        </p:nvPicPr>
        <p:blipFill>
          <a:blip r:embed="rId2" cstate="print"/>
          <a:srcRect/>
          <a:stretch>
            <a:fillRect/>
          </a:stretch>
        </p:blipFill>
        <p:spPr bwMode="auto">
          <a:xfrm>
            <a:off x="1828800" y="1066800"/>
            <a:ext cx="5486400" cy="5169173"/>
          </a:xfrm>
          <a:prstGeom prst="rect">
            <a:avLst/>
          </a:prstGeom>
          <a:noFill/>
          <a:effectLst>
            <a:glow rad="63500">
              <a:schemeClr val="accent3">
                <a:satMod val="175000"/>
                <a:alpha val="40000"/>
              </a:schemeClr>
            </a:glow>
            <a:softEdge rad="12700"/>
          </a:effectLst>
        </p:spPr>
      </p:pic>
      <p:sp>
        <p:nvSpPr>
          <p:cNvPr id="2" name="Title 1"/>
          <p:cNvSpPr>
            <a:spLocks noGrp="1"/>
          </p:cNvSpPr>
          <p:nvPr>
            <p:ph type="title"/>
          </p:nvPr>
        </p:nvSpPr>
        <p:spPr/>
        <p:txBody>
          <a:bodyPr/>
          <a:lstStyle/>
          <a:p>
            <a:r>
              <a:rPr lang="en-US" dirty="0" smtClean="0">
                <a:solidFill>
                  <a:schemeClr val="bg1">
                    <a:lumMod val="10000"/>
                  </a:schemeClr>
                </a:solidFill>
              </a:rPr>
              <a:t>2013 Allocation</a:t>
            </a:r>
            <a:endParaRPr lang="en-US" dirty="0">
              <a:solidFill>
                <a:schemeClr val="bg1">
                  <a:lumMod val="10000"/>
                </a:schemeClr>
              </a:solidFill>
            </a:endParaRPr>
          </a:p>
        </p:txBody>
      </p:sp>
      <p:sp>
        <p:nvSpPr>
          <p:cNvPr id="3" name="Content Placeholder 2"/>
          <p:cNvSpPr>
            <a:spLocks noGrp="1"/>
          </p:cNvSpPr>
          <p:nvPr>
            <p:ph idx="1"/>
          </p:nvPr>
        </p:nvSpPr>
        <p:spPr>
          <a:xfrm>
            <a:off x="304800" y="685800"/>
            <a:ext cx="8839200" cy="381000"/>
          </a:xfrm>
        </p:spPr>
        <p:txBody>
          <a:bodyPr/>
          <a:lstStyle/>
          <a:p>
            <a:r>
              <a:rPr lang="en-US" sz="1600" dirty="0" smtClean="0">
                <a:latin typeface="Garamond" pitchFamily="18" charset="0"/>
              </a:rPr>
              <a:t> </a:t>
            </a:r>
            <a:r>
              <a:rPr lang="en-US" sz="1600" dirty="0" smtClean="0">
                <a:solidFill>
                  <a:schemeClr val="bg1">
                    <a:lumMod val="10000"/>
                  </a:schemeClr>
                </a:solidFill>
                <a:latin typeface="Garamond" pitchFamily="18" charset="0"/>
              </a:rPr>
              <a:t>Will be populated from Budget Book. Departments are not required to complete this section.</a:t>
            </a:r>
            <a:endParaRPr lang="en-US" sz="1600" dirty="0">
              <a:solidFill>
                <a:schemeClr val="bg1">
                  <a:lumMod val="10000"/>
                </a:schemeClr>
              </a:solidFill>
              <a:latin typeface="Garamond" pitchFamily="18" charset="0"/>
            </a:endParaRPr>
          </a:p>
        </p:txBody>
      </p:sp>
      <p:sp>
        <p:nvSpPr>
          <p:cNvPr id="4" name="Slide Number Placeholder 3"/>
          <p:cNvSpPr>
            <a:spLocks noGrp="1"/>
          </p:cNvSpPr>
          <p:nvPr>
            <p:ph type="sldNum" sz="quarter" idx="10"/>
          </p:nvPr>
        </p:nvSpPr>
        <p:spPr/>
        <p:txBody>
          <a:bodyPr/>
          <a:lstStyle/>
          <a:p>
            <a:fld id="{D356C990-38BE-49A6-9A5F-710B17C0F61E}" type="slidenum">
              <a:rPr lang="en-US" smtClean="0"/>
              <a:pPr/>
              <a:t>12</a:t>
            </a:fld>
            <a:endParaRPr lang="en-US" dirty="0"/>
          </a:p>
        </p:txBody>
      </p:sp>
    </p:spTree>
    <p:extLst>
      <p:ext uri="{BB962C8B-B14F-4D97-AF65-F5344CB8AC3E}">
        <p14:creationId xmlns:p14="http://schemas.microsoft.com/office/powerpoint/2010/main" val="4754245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356C990-38BE-49A6-9A5F-710B17C0F61E}" type="slidenum">
              <a:rPr lang="en-US" smtClean="0"/>
              <a:pPr/>
              <a:t>13</a:t>
            </a:fld>
            <a:endParaRPr lang="en-US" dirty="0"/>
          </a:p>
        </p:txBody>
      </p:sp>
      <p:sp>
        <p:nvSpPr>
          <p:cNvPr id="10" name="Title 1"/>
          <p:cNvSpPr>
            <a:spLocks noGrp="1"/>
          </p:cNvSpPr>
          <p:nvPr>
            <p:ph type="title"/>
          </p:nvPr>
        </p:nvSpPr>
        <p:spPr>
          <a:xfrm>
            <a:off x="152400" y="152400"/>
            <a:ext cx="8839200" cy="609600"/>
          </a:xfrm>
        </p:spPr>
        <p:txBody>
          <a:bodyPr/>
          <a:lstStyle/>
          <a:p>
            <a:r>
              <a:rPr lang="en-US" dirty="0" smtClean="0">
                <a:solidFill>
                  <a:schemeClr val="bg1">
                    <a:lumMod val="10000"/>
                  </a:schemeClr>
                </a:solidFill>
              </a:rPr>
              <a:t>2013 Allocation cont.</a:t>
            </a:r>
            <a:endParaRPr lang="en-US" dirty="0">
              <a:solidFill>
                <a:schemeClr val="bg1">
                  <a:lumMod val="10000"/>
                </a:schemeClr>
              </a:solidFill>
            </a:endParaRPr>
          </a:p>
        </p:txBody>
      </p:sp>
      <p:sp>
        <p:nvSpPr>
          <p:cNvPr id="18" name="TextBox 17"/>
          <p:cNvSpPr txBox="1"/>
          <p:nvPr/>
        </p:nvSpPr>
        <p:spPr>
          <a:xfrm>
            <a:off x="5105400" y="5486400"/>
            <a:ext cx="3603012" cy="338554"/>
          </a:xfrm>
          <a:prstGeom prst="rect">
            <a:avLst/>
          </a:prstGeom>
          <a:noFill/>
        </p:spPr>
        <p:txBody>
          <a:bodyPr wrap="square" rtlCol="0">
            <a:spAutoFit/>
          </a:bodyPr>
          <a:lstStyle/>
          <a:p>
            <a:r>
              <a:rPr lang="en-US" sz="1600" b="1" dirty="0" smtClean="0"/>
              <a:t>Proposed  2013  = $125,684,896 </a:t>
            </a:r>
            <a:endParaRPr lang="en-US" sz="1600" b="1" dirty="0"/>
          </a:p>
        </p:txBody>
      </p:sp>
      <p:sp>
        <p:nvSpPr>
          <p:cNvPr id="20" name="TextBox 19"/>
          <p:cNvSpPr txBox="1"/>
          <p:nvPr/>
        </p:nvSpPr>
        <p:spPr>
          <a:xfrm>
            <a:off x="498817" y="5257800"/>
            <a:ext cx="3603012" cy="338554"/>
          </a:xfrm>
          <a:prstGeom prst="rect">
            <a:avLst/>
          </a:prstGeom>
          <a:noFill/>
        </p:spPr>
        <p:txBody>
          <a:bodyPr wrap="square" rtlCol="0">
            <a:spAutoFit/>
          </a:bodyPr>
          <a:lstStyle/>
          <a:p>
            <a:r>
              <a:rPr lang="en-US" sz="1600" b="1" dirty="0" smtClean="0"/>
              <a:t>Adopted  2012  =  $118,989,231  </a:t>
            </a:r>
            <a:endParaRPr lang="en-US" sz="1600" b="1"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524001"/>
            <a:ext cx="4462612" cy="3352800"/>
          </a:xfrm>
          <a:prstGeom prst="rect">
            <a:avLst/>
          </a:prstGeom>
        </p:spPr>
      </p:pic>
      <p:pic>
        <p:nvPicPr>
          <p:cNvPr id="12" name="Picture 11" descr="Picture2.png"/>
          <p:cNvPicPr>
            <a:picLocks noChangeAspect="1"/>
          </p:cNvPicPr>
          <p:nvPr/>
        </p:nvPicPr>
        <p:blipFill>
          <a:blip r:embed="rId3" cstate="print"/>
          <a:stretch>
            <a:fillRect/>
          </a:stretch>
        </p:blipFill>
        <p:spPr>
          <a:xfrm>
            <a:off x="4419600" y="1371600"/>
            <a:ext cx="4614291" cy="3974264"/>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1" name="Object 1"/>
          <p:cNvGraphicFramePr>
            <a:graphicFrameLocks noChangeAspect="1"/>
          </p:cNvGraphicFramePr>
          <p:nvPr>
            <p:extLst>
              <p:ext uri="{D42A27DB-BD31-4B8C-83A1-F6EECF244321}">
                <p14:modId xmlns:p14="http://schemas.microsoft.com/office/powerpoint/2010/main" val="1475885314"/>
              </p:ext>
            </p:extLst>
          </p:nvPr>
        </p:nvGraphicFramePr>
        <p:xfrm>
          <a:off x="280988" y="909638"/>
          <a:ext cx="8582025" cy="5570537"/>
        </p:xfrm>
        <a:graphic>
          <a:graphicData uri="http://schemas.openxmlformats.org/presentationml/2006/ole">
            <mc:AlternateContent xmlns:mc="http://schemas.openxmlformats.org/markup-compatibility/2006">
              <mc:Choice xmlns:v="urn:schemas-microsoft-com:vml" Requires="v">
                <p:oleObj spid="_x0000_s5130" name="Worksheet" r:id="rId4" imgW="6753184" imgH="5781610" progId="Excel.Sheet.8">
                  <p:link updateAutomatic="1"/>
                </p:oleObj>
              </mc:Choice>
              <mc:Fallback>
                <p:oleObj name="Worksheet" r:id="rId4" imgW="6753184" imgH="5781610" progId="Excel.Sheet.8">
                  <p:link updateAutomatic="1"/>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0988" y="909638"/>
                        <a:ext cx="8582025" cy="55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554" name="Title 1"/>
          <p:cNvSpPr txBox="1">
            <a:spLocks/>
          </p:cNvSpPr>
          <p:nvPr/>
        </p:nvSpPr>
        <p:spPr bwMode="auto">
          <a:xfrm>
            <a:off x="304800" y="152400"/>
            <a:ext cx="8458200" cy="685800"/>
          </a:xfrm>
          <a:prstGeom prst="rect">
            <a:avLst/>
          </a:prstGeom>
          <a:solidFill>
            <a:schemeClr val="tx1">
              <a:lumMod val="75000"/>
              <a:lumOff val="25000"/>
            </a:schemeClr>
          </a:solidFill>
          <a:ln w="9525">
            <a:noFill/>
            <a:miter lim="800000"/>
            <a:headEnd/>
            <a:tailEnd/>
          </a:ln>
        </p:spPr>
        <p:txBody>
          <a:bodyPr anchor="ctr"/>
          <a:lstStyle/>
          <a:p>
            <a:pPr algn="ctr"/>
            <a:r>
              <a:rPr lang="en-US" sz="3600" b="1" dirty="0" smtClean="0">
                <a:solidFill>
                  <a:schemeClr val="bg1"/>
                </a:solidFill>
                <a:latin typeface="Garamond" pitchFamily="18" charset="0"/>
              </a:rPr>
              <a:t>Historical Police Pension Trends</a:t>
            </a:r>
            <a:endParaRPr lang="en-US" sz="3600" b="1" dirty="0">
              <a:solidFill>
                <a:schemeClr val="bg1"/>
              </a:solidFill>
              <a:latin typeface="Garamond" pitchFamily="18" charset="0"/>
            </a:endParaRPr>
          </a:p>
        </p:txBody>
      </p:sp>
      <p:sp>
        <p:nvSpPr>
          <p:cNvPr id="5" name="Slide Number Placeholder 3"/>
          <p:cNvSpPr>
            <a:spLocks noGrp="1"/>
          </p:cNvSpPr>
          <p:nvPr>
            <p:ph type="sldNum" sz="quarter" idx="12"/>
          </p:nvPr>
        </p:nvSpPr>
        <p:spPr/>
        <p:txBody>
          <a:bodyPr/>
          <a:lstStyle/>
          <a:p>
            <a:fld id="{D356C990-38BE-49A6-9A5F-710B17C0F61E}"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txBox="1">
            <a:spLocks/>
          </p:cNvSpPr>
          <p:nvPr/>
        </p:nvSpPr>
        <p:spPr bwMode="auto">
          <a:xfrm>
            <a:off x="304800" y="304800"/>
            <a:ext cx="8458200" cy="838200"/>
          </a:xfrm>
          <a:prstGeom prst="rect">
            <a:avLst/>
          </a:prstGeom>
          <a:solidFill>
            <a:schemeClr val="tx1">
              <a:lumMod val="75000"/>
              <a:lumOff val="25000"/>
            </a:schemeClr>
          </a:solidFill>
          <a:ln w="9525">
            <a:noFill/>
            <a:miter lim="800000"/>
            <a:headEnd/>
            <a:tailEnd/>
          </a:ln>
        </p:spPr>
        <p:txBody>
          <a:bodyPr anchor="ctr"/>
          <a:lstStyle/>
          <a:p>
            <a:pPr algn="ctr"/>
            <a:r>
              <a:rPr lang="en-US" sz="3600" b="1" dirty="0" smtClean="0">
                <a:solidFill>
                  <a:schemeClr val="bg1"/>
                </a:solidFill>
                <a:latin typeface="Garamond" pitchFamily="18" charset="0"/>
              </a:rPr>
              <a:t>2013 </a:t>
            </a:r>
            <a:r>
              <a:rPr lang="en-US" sz="3600" b="1" dirty="0">
                <a:solidFill>
                  <a:schemeClr val="bg1"/>
                </a:solidFill>
                <a:latin typeface="Garamond" pitchFamily="18" charset="0"/>
              </a:rPr>
              <a:t>Key Performance Indicators</a:t>
            </a:r>
          </a:p>
        </p:txBody>
      </p:sp>
      <p:graphicFrame>
        <p:nvGraphicFramePr>
          <p:cNvPr id="82947" name="Object 3"/>
          <p:cNvGraphicFramePr>
            <a:graphicFrameLocks noChangeAspect="1"/>
          </p:cNvGraphicFramePr>
          <p:nvPr>
            <p:extLst>
              <p:ext uri="{D42A27DB-BD31-4B8C-83A1-F6EECF244321}">
                <p14:modId xmlns:p14="http://schemas.microsoft.com/office/powerpoint/2010/main" val="89886531"/>
              </p:ext>
            </p:extLst>
          </p:nvPr>
        </p:nvGraphicFramePr>
        <p:xfrm>
          <a:off x="762000" y="1752600"/>
          <a:ext cx="7924800" cy="4064000"/>
        </p:xfrm>
        <a:graphic>
          <a:graphicData uri="http://schemas.openxmlformats.org/presentationml/2006/ole">
            <mc:AlternateContent xmlns:mc="http://schemas.openxmlformats.org/markup-compatibility/2006">
              <mc:Choice xmlns:v="urn:schemas-microsoft-com:vml" Requires="v">
                <p:oleObj spid="_x0000_s3084" name="Document" r:id="rId5" imgW="8492470" imgH="4388929" progId="Word.Document.12">
                  <p:embed/>
                </p:oleObj>
              </mc:Choice>
              <mc:Fallback>
                <p:oleObj name="Document" r:id="rId5" imgW="8492470" imgH="4388929" progId="Word.Document.12">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1752600"/>
                        <a:ext cx="7924800" cy="406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Slide Number Placeholder 3"/>
          <p:cNvSpPr>
            <a:spLocks noGrp="1"/>
          </p:cNvSpPr>
          <p:nvPr>
            <p:ph type="sldNum" sz="quarter" idx="12"/>
          </p:nvPr>
        </p:nvSpPr>
        <p:spPr/>
        <p:txBody>
          <a:bodyPr/>
          <a:lstStyle/>
          <a:p>
            <a:fld id="{D356C990-38BE-49A6-9A5F-710B17C0F61E}" type="slidenum">
              <a:rPr lang="en-US" smtClean="0"/>
              <a:pPr/>
              <a:t>15</a:t>
            </a:fld>
            <a:endParaRPr lang="en-US" dirty="0"/>
          </a:p>
        </p:txBody>
      </p:sp>
    </p:spTree>
    <p:extLst>
      <p:ext uri="{BB962C8B-B14F-4D97-AF65-F5344CB8AC3E}">
        <p14:creationId xmlns:p14="http://schemas.microsoft.com/office/powerpoint/2010/main" val="7035172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10600" cy="609600"/>
          </a:xfrm>
          <a:solidFill>
            <a:schemeClr val="tx1">
              <a:lumMod val="75000"/>
              <a:lumOff val="25000"/>
            </a:schemeClr>
          </a:solidFill>
        </p:spPr>
        <p:txBody>
          <a:bodyPr rtlCol="0">
            <a:noAutofit/>
          </a:bodyPr>
          <a:lstStyle/>
          <a:p>
            <a:pPr eaLnBrk="1" fontAlgn="auto" hangingPunct="1">
              <a:spcAft>
                <a:spcPts val="0"/>
              </a:spcAft>
              <a:defRPr/>
            </a:pPr>
            <a:r>
              <a:rPr lang="en-US" sz="3600" b="1" dirty="0" smtClean="0">
                <a:solidFill>
                  <a:schemeClr val="bg1"/>
                </a:solidFill>
              </a:rPr>
              <a:t>2013 Goals</a:t>
            </a:r>
            <a:endParaRPr lang="en-US" sz="3600" b="1" dirty="0">
              <a:solidFill>
                <a:schemeClr val="bg1"/>
              </a:solidFill>
            </a:endParaRPr>
          </a:p>
        </p:txBody>
      </p:sp>
      <p:sp>
        <p:nvSpPr>
          <p:cNvPr id="19459" name="Source"/>
          <p:cNvSpPr>
            <a:spLocks noGrp="1"/>
          </p:cNvSpPr>
          <p:nvPr/>
        </p:nvSpPr>
        <p:spPr bwMode="auto">
          <a:xfrm>
            <a:off x="228600" y="1828800"/>
            <a:ext cx="8610600" cy="2384372"/>
          </a:xfrm>
          <a:prstGeom prst="rect">
            <a:avLst/>
          </a:prstGeom>
          <a:noFill/>
          <a:ln w="9525">
            <a:noFill/>
            <a:miter lim="800000"/>
            <a:headEnd/>
            <a:tailEnd/>
          </a:ln>
        </p:spPr>
        <p:txBody>
          <a:bodyPr wrap="square" lIns="46800" tIns="46800" rIns="46800" bIns="46800">
            <a:spAutoFit/>
          </a:bodyPr>
          <a:lstStyle/>
          <a:p>
            <a:pPr marL="173038" indent="-117475" defTabSz="981075" eaLnBrk="0" hangingPunct="0">
              <a:spcBef>
                <a:spcPct val="40000"/>
              </a:spcBef>
              <a:buClr>
                <a:schemeClr val="tx1"/>
              </a:buClr>
              <a:buFont typeface="Arial" charset="0"/>
              <a:buChar char="•"/>
              <a:tabLst>
                <a:tab pos="341313" algn="l"/>
                <a:tab pos="1603375" algn="l"/>
              </a:tabLst>
            </a:pPr>
            <a:r>
              <a:rPr lang="en-US" sz="2400" b="1" dirty="0">
                <a:latin typeface="Calibri" pitchFamily="34" charset="0"/>
              </a:rPr>
              <a:t> </a:t>
            </a:r>
            <a:r>
              <a:rPr lang="en-US" sz="2400" b="1" dirty="0">
                <a:latin typeface="Garamond" pitchFamily="18" charset="0"/>
              </a:rPr>
              <a:t>	Goal 1:  	</a:t>
            </a:r>
            <a:r>
              <a:rPr lang="en-US" sz="2400" b="1" dirty="0" smtClean="0">
                <a:latin typeface="Garamond" pitchFamily="18" charset="0"/>
              </a:rPr>
              <a:t>Feeling Safe in Neighborhoods </a:t>
            </a:r>
            <a:r>
              <a:rPr lang="en-US" sz="2400" b="1" dirty="0">
                <a:latin typeface="Garamond" pitchFamily="18" charset="0"/>
              </a:rPr>
              <a:t>and Crime </a:t>
            </a:r>
            <a:r>
              <a:rPr lang="en-US" sz="2400" b="1" dirty="0" smtClean="0">
                <a:latin typeface="Garamond" pitchFamily="18" charset="0"/>
              </a:rPr>
              <a:t>Fighting</a:t>
            </a:r>
            <a:endParaRPr lang="en-US" sz="2400" b="1" dirty="0">
              <a:latin typeface="Garamond" pitchFamily="18" charset="0"/>
            </a:endParaRPr>
          </a:p>
          <a:p>
            <a:pPr marL="173038" indent="-117475" defTabSz="981075" eaLnBrk="0" hangingPunct="0">
              <a:spcBef>
                <a:spcPct val="40000"/>
              </a:spcBef>
              <a:buClr>
                <a:schemeClr val="tx1"/>
              </a:buClr>
              <a:buFont typeface="Arial" charset="0"/>
              <a:buChar char="•"/>
              <a:tabLst>
                <a:tab pos="341313" algn="l"/>
                <a:tab pos="1603375" algn="l"/>
              </a:tabLst>
            </a:pPr>
            <a:r>
              <a:rPr lang="en-US" sz="2400" b="1" dirty="0">
                <a:latin typeface="Garamond" pitchFamily="18" charset="0"/>
              </a:rPr>
              <a:t>	Goal 2:  	Community Policing</a:t>
            </a:r>
          </a:p>
          <a:p>
            <a:pPr marL="173038" indent="-117475" defTabSz="981075" eaLnBrk="0" hangingPunct="0">
              <a:spcBef>
                <a:spcPct val="40000"/>
              </a:spcBef>
              <a:buClr>
                <a:schemeClr val="tx1"/>
              </a:buClr>
              <a:buFont typeface="Arial" charset="0"/>
              <a:buChar char="•"/>
              <a:tabLst>
                <a:tab pos="341313" algn="l"/>
                <a:tab pos="1603375" algn="l"/>
              </a:tabLst>
            </a:pPr>
            <a:r>
              <a:rPr lang="en-US" sz="2400" b="1" dirty="0">
                <a:latin typeface="Garamond" pitchFamily="18" charset="0"/>
              </a:rPr>
              <a:t> 	Goal 3:  	Maintain high standards through proactive 		</a:t>
            </a:r>
            <a:r>
              <a:rPr lang="en-US" sz="2400" b="1" dirty="0" smtClean="0">
                <a:latin typeface="Garamond" pitchFamily="18" charset="0"/>
              </a:rPr>
              <a:t>	approach </a:t>
            </a:r>
            <a:r>
              <a:rPr lang="en-US" sz="2400" b="1" dirty="0">
                <a:latin typeface="Garamond" pitchFamily="18" charset="0"/>
              </a:rPr>
              <a:t>by Public Integrity Bureau</a:t>
            </a:r>
          </a:p>
          <a:p>
            <a:pPr marL="173038" indent="-117475" defTabSz="981075" eaLnBrk="0" hangingPunct="0">
              <a:spcBef>
                <a:spcPct val="40000"/>
              </a:spcBef>
              <a:buClr>
                <a:schemeClr val="tx1"/>
              </a:buClr>
              <a:buFont typeface="Arial" charset="0"/>
              <a:buChar char="•"/>
              <a:tabLst>
                <a:tab pos="341313" algn="l"/>
                <a:tab pos="1603375" algn="l"/>
              </a:tabLst>
            </a:pPr>
            <a:r>
              <a:rPr lang="en-US" sz="2400" b="1" dirty="0">
                <a:latin typeface="Garamond" pitchFamily="18" charset="0"/>
              </a:rPr>
              <a:t> 	Goal 4:  	</a:t>
            </a:r>
            <a:r>
              <a:rPr lang="en-US" sz="2400" b="1" dirty="0" smtClean="0">
                <a:latin typeface="Garamond" pitchFamily="18" charset="0"/>
              </a:rPr>
              <a:t>Highway Safety </a:t>
            </a:r>
            <a:r>
              <a:rPr lang="en-US" sz="2400" b="1" dirty="0">
                <a:latin typeface="Garamond" pitchFamily="18" charset="0"/>
              </a:rPr>
              <a:t>Initiatives</a:t>
            </a:r>
          </a:p>
        </p:txBody>
      </p:sp>
      <p:sp>
        <p:nvSpPr>
          <p:cNvPr id="5" name="Slide Number Placeholder 3"/>
          <p:cNvSpPr txBox="1">
            <a:spLocks/>
          </p:cNvSpPr>
          <p:nvPr/>
        </p:nvSpPr>
        <p:spPr bwMode="auto">
          <a:xfrm>
            <a:off x="304800" y="62484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56C990-38BE-49A6-9A5F-710B17C0F61E}" type="slidenum">
              <a:rPr kumimoji="0" lang="en-US" sz="1200" b="1" i="0" u="none" strike="noStrike" kern="1200" cap="none" spc="0" normalizeH="0" baseline="0" noProof="0" smtClean="0">
                <a:ln>
                  <a:noFill/>
                </a:ln>
                <a:solidFill>
                  <a:srgbClr val="506882"/>
                </a:solidFill>
                <a:effectLst/>
                <a:uLnTx/>
                <a:uFillTx/>
                <a:latin typeface="Garamond" pitchFamily="18" charset="0"/>
                <a:ea typeface="Tahoma" pitchFamily="34" charset="0"/>
                <a:cs typeface="Tahoma"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16</a:t>
            </a:fld>
            <a:endParaRPr kumimoji="0" lang="en-US" sz="1200" b="1" i="0" u="none" strike="noStrike" kern="1200" cap="none" spc="0" normalizeH="0" baseline="0" noProof="0" dirty="0">
              <a:ln>
                <a:noFill/>
              </a:ln>
              <a:solidFill>
                <a:srgbClr val="506882"/>
              </a:solidFill>
              <a:effectLst/>
              <a:uLnTx/>
              <a:uFillTx/>
              <a:latin typeface="Garamond" pitchFamily="18"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381000" y="152400"/>
            <a:ext cx="8458200" cy="762000"/>
          </a:xfrm>
          <a:solidFill>
            <a:schemeClr val="tx1">
              <a:lumMod val="75000"/>
              <a:lumOff val="25000"/>
            </a:schemeClr>
          </a:solidFill>
        </p:spPr>
        <p:txBody>
          <a:bodyPr/>
          <a:lstStyle/>
          <a:p>
            <a:pPr eaLnBrk="1" hangingPunct="1"/>
            <a:r>
              <a:rPr lang="en-US" sz="3600" b="1" dirty="0" smtClean="0">
                <a:solidFill>
                  <a:schemeClr val="bg1"/>
                </a:solidFill>
              </a:rPr>
              <a:t>Actions to Meet 2013 KPIs and Goals</a:t>
            </a:r>
          </a:p>
        </p:txBody>
      </p:sp>
      <p:sp>
        <p:nvSpPr>
          <p:cNvPr id="25603" name="Source"/>
          <p:cNvSpPr>
            <a:spLocks noGrp="1"/>
          </p:cNvSpPr>
          <p:nvPr/>
        </p:nvSpPr>
        <p:spPr bwMode="auto">
          <a:xfrm>
            <a:off x="381000" y="1143000"/>
            <a:ext cx="8458200" cy="5323638"/>
          </a:xfrm>
          <a:prstGeom prst="rect">
            <a:avLst/>
          </a:prstGeom>
          <a:noFill/>
          <a:ln w="9525">
            <a:noFill/>
            <a:miter lim="800000"/>
            <a:headEnd/>
            <a:tailEnd/>
          </a:ln>
        </p:spPr>
        <p:txBody>
          <a:bodyPr wrap="square" lIns="46800" tIns="46800" rIns="46800" bIns="46800">
            <a:spAutoFit/>
          </a:bodyPr>
          <a:lstStyle/>
          <a:p>
            <a:pPr marL="512763" indent="-512763" defTabSz="981075" eaLnBrk="0" hangingPunct="0">
              <a:lnSpc>
                <a:spcPts val="1300"/>
              </a:lnSpc>
              <a:spcBef>
                <a:spcPct val="40000"/>
              </a:spcBef>
              <a:buClr>
                <a:schemeClr val="tx1"/>
              </a:buClr>
              <a:buFont typeface="Verdana" pitchFamily="34" charset="0"/>
              <a:buNone/>
            </a:pPr>
            <a:r>
              <a:rPr lang="en-US" sz="2400" b="1" i="1" dirty="0">
                <a:latin typeface="Calibri" pitchFamily="34" charset="0"/>
              </a:rPr>
              <a:t>  </a:t>
            </a:r>
            <a:r>
              <a:rPr lang="en-US" sz="2000" b="1" i="1" dirty="0" smtClean="0">
                <a:latin typeface="Garamond" pitchFamily="18" charset="0"/>
              </a:rPr>
              <a:t>Feeling Safe in Neighborhoods </a:t>
            </a:r>
            <a:r>
              <a:rPr lang="en-US" sz="2000" b="1" i="1" dirty="0">
                <a:latin typeface="Garamond" pitchFamily="18" charset="0"/>
              </a:rPr>
              <a:t>and Crime </a:t>
            </a:r>
            <a:r>
              <a:rPr lang="en-US" sz="2000" b="1" i="1" dirty="0" smtClean="0">
                <a:latin typeface="Garamond" pitchFamily="18" charset="0"/>
              </a:rPr>
              <a:t>Fighting</a:t>
            </a:r>
          </a:p>
          <a:p>
            <a:pPr marL="512763" indent="-512763" defTabSz="981075" eaLnBrk="0" hangingPunct="0">
              <a:lnSpc>
                <a:spcPts val="1300"/>
              </a:lnSpc>
              <a:spcBef>
                <a:spcPct val="40000"/>
              </a:spcBef>
              <a:buClr>
                <a:schemeClr val="tx1"/>
              </a:buClr>
              <a:buFont typeface="Verdana" pitchFamily="34" charset="0"/>
              <a:buNone/>
            </a:pPr>
            <a:endParaRPr lang="en-US" sz="800" b="1" i="1" dirty="0" smtClean="0">
              <a:latin typeface="Garamond" pitchFamily="18" charset="0"/>
            </a:endParaRPr>
          </a:p>
          <a:p>
            <a:pPr marL="512763" indent="-512763" algn="just" defTabSz="981075" eaLnBrk="0" hangingPunct="0">
              <a:lnSpc>
                <a:spcPts val="1300"/>
              </a:lnSpc>
              <a:spcBef>
                <a:spcPct val="40000"/>
              </a:spcBef>
              <a:buClr>
                <a:schemeClr val="tx1"/>
              </a:buClr>
              <a:buFont typeface="Verdana" pitchFamily="34" charset="0"/>
              <a:buChar char="•"/>
            </a:pPr>
            <a:r>
              <a:rPr lang="en-US" sz="1600" b="1" dirty="0" smtClean="0">
                <a:latin typeface="Garamond" pitchFamily="18" charset="0"/>
              </a:rPr>
              <a:t>Action </a:t>
            </a:r>
            <a:r>
              <a:rPr lang="en-US" sz="1600" b="1" dirty="0">
                <a:latin typeface="Garamond" pitchFamily="18" charset="0"/>
              </a:rPr>
              <a:t>1.  </a:t>
            </a:r>
            <a:r>
              <a:rPr lang="en-US" sz="1300" dirty="0" smtClean="0">
                <a:latin typeface="Garamond" pitchFamily="18" charset="0"/>
              </a:rPr>
              <a:t>New </a:t>
            </a:r>
            <a:r>
              <a:rPr lang="en-US" sz="1300" dirty="0">
                <a:latin typeface="Garamond" pitchFamily="18" charset="0"/>
              </a:rPr>
              <a:t>Orleans residents feeling safe in their neighborhood </a:t>
            </a:r>
            <a:r>
              <a:rPr lang="en-US" sz="1300" dirty="0" smtClean="0">
                <a:latin typeface="Garamond" pitchFamily="18" charset="0"/>
              </a:rPr>
              <a:t>continues to be </a:t>
            </a:r>
            <a:r>
              <a:rPr lang="en-US" sz="1300" dirty="0">
                <a:latin typeface="Garamond" pitchFamily="18" charset="0"/>
              </a:rPr>
              <a:t>the highest priority of the NOPD. Maintaining this level, or higher, of safety requires a daily focus on crime fighting, community policing, Quality of Life enforcement and developing a high performing organization. Effective recruiting, training, disciplining and deployment of officers and staff are the principal means of responding to crime, </a:t>
            </a:r>
            <a:r>
              <a:rPr lang="en-US" sz="1300" dirty="0" smtClean="0">
                <a:latin typeface="Garamond" pitchFamily="18" charset="0"/>
              </a:rPr>
              <a:t>particularly </a:t>
            </a:r>
            <a:r>
              <a:rPr lang="en-US" sz="1300" dirty="0">
                <a:latin typeface="Garamond" pitchFamily="18" charset="0"/>
              </a:rPr>
              <a:t>violent </a:t>
            </a:r>
            <a:r>
              <a:rPr lang="en-US" sz="1300" dirty="0" smtClean="0">
                <a:latin typeface="Garamond" pitchFamily="18" charset="0"/>
              </a:rPr>
              <a:t>crime</a:t>
            </a:r>
            <a:r>
              <a:rPr lang="en-US" sz="1300" dirty="0">
                <a:latin typeface="Garamond" pitchFamily="18" charset="0"/>
              </a:rPr>
              <a:t>. The Department will continue to be a flexible, responsive and an innovative policing agency designed to reduce crime, maintain response time to emergency calls at current levels, enforce Quality of Life standards and enhance public perception of the Police Department. </a:t>
            </a:r>
            <a:r>
              <a:rPr lang="en-US" sz="1300" dirty="0" smtClean="0">
                <a:latin typeface="Garamond" pitchFamily="18" charset="0"/>
              </a:rPr>
              <a:t> Enforcement </a:t>
            </a:r>
            <a:r>
              <a:rPr lang="en-US" sz="1300" dirty="0">
                <a:latin typeface="Garamond" pitchFamily="18" charset="0"/>
              </a:rPr>
              <a:t>stops, directed patrols of District Task Forces and Narcotics Units, deployment of </a:t>
            </a:r>
            <a:r>
              <a:rPr lang="en-US" sz="1300" dirty="0" smtClean="0">
                <a:latin typeface="Garamond" pitchFamily="18" charset="0"/>
              </a:rPr>
              <a:t>Mission 2 </a:t>
            </a:r>
            <a:r>
              <a:rPr lang="en-US" sz="1300" dirty="0">
                <a:latin typeface="Garamond" pitchFamily="18" charset="0"/>
              </a:rPr>
              <a:t>personnel, </a:t>
            </a:r>
            <a:r>
              <a:rPr lang="en-US" sz="1300" dirty="0" smtClean="0">
                <a:latin typeface="Garamond" pitchFamily="18" charset="0"/>
              </a:rPr>
              <a:t>collaboration on a daily basis with local, state and federal law enforcement officials, etc. are a few examples of the Department’s commitment to advancing public safety in New Orleans. The NOPD will continue to work aggressively through the NOLA FOR LIFE strategy and its holistic approach to strategically attacking the root causes of murder in our community with innovative programs such as </a:t>
            </a:r>
            <a:r>
              <a:rPr lang="en-US" sz="1300" dirty="0" err="1" smtClean="0">
                <a:latin typeface="Garamond" pitchFamily="18" charset="0"/>
              </a:rPr>
              <a:t>CeaseFire</a:t>
            </a:r>
            <a:r>
              <a:rPr lang="en-US" sz="1300" dirty="0" smtClean="0">
                <a:latin typeface="Garamond" pitchFamily="18" charset="0"/>
              </a:rPr>
              <a:t> and the Group Violence Reduction Strategy. Recent and continuing survey data shows that about 77% of those responding feel safe in their neighborhood in five different polls, conducted each six months, beginning in August 2010.  The NOPD is committed to continued advancement of our citizens feeling safe.</a:t>
            </a:r>
          </a:p>
          <a:p>
            <a:pPr marL="512763" indent="-512763" algn="just" defTabSz="981075" eaLnBrk="0" hangingPunct="0">
              <a:lnSpc>
                <a:spcPts val="1300"/>
              </a:lnSpc>
              <a:spcBef>
                <a:spcPct val="40000"/>
              </a:spcBef>
              <a:buClr>
                <a:schemeClr val="tx1"/>
              </a:buClr>
              <a:buFont typeface="Verdana" pitchFamily="34" charset="0"/>
              <a:buChar char="•"/>
            </a:pPr>
            <a:endParaRPr lang="en-US" sz="1300" dirty="0" smtClean="0">
              <a:latin typeface="Garamond" pitchFamily="18" charset="0"/>
            </a:endParaRPr>
          </a:p>
          <a:p>
            <a:pPr marL="512763" indent="-512763" algn="just">
              <a:lnSpc>
                <a:spcPts val="1300"/>
              </a:lnSpc>
              <a:buFont typeface="Verdana" pitchFamily="34" charset="0"/>
              <a:buNone/>
              <a:defRPr/>
            </a:pPr>
            <a:r>
              <a:rPr lang="en-US" sz="2000" b="1" i="1" dirty="0" smtClean="0">
                <a:latin typeface="Garamond" pitchFamily="18" charset="0"/>
              </a:rPr>
              <a:t>Community Policing</a:t>
            </a:r>
          </a:p>
          <a:p>
            <a:pPr marL="512763" indent="-512763" algn="just">
              <a:lnSpc>
                <a:spcPts val="1300"/>
              </a:lnSpc>
              <a:buFont typeface="Verdana" pitchFamily="34" charset="0"/>
              <a:buNone/>
              <a:defRPr/>
            </a:pPr>
            <a:endParaRPr lang="en-US" sz="800" b="1" i="1" dirty="0" smtClean="0">
              <a:latin typeface="Garamond" pitchFamily="18" charset="0"/>
            </a:endParaRPr>
          </a:p>
          <a:p>
            <a:pPr marL="512763" indent="-512763" algn="just">
              <a:lnSpc>
                <a:spcPts val="1300"/>
              </a:lnSpc>
              <a:spcBef>
                <a:spcPts val="0"/>
              </a:spcBef>
              <a:buSzPct val="130000"/>
              <a:buFont typeface="Garamond" pitchFamily="18" charset="0"/>
              <a:buChar char="•"/>
              <a:defRPr/>
            </a:pPr>
            <a:r>
              <a:rPr lang="en-US" sz="1600" b="1" dirty="0" smtClean="0">
                <a:latin typeface="Garamond" pitchFamily="18" charset="0"/>
              </a:rPr>
              <a:t>Action 2.</a:t>
            </a:r>
            <a:r>
              <a:rPr lang="en-US" sz="1600" dirty="0" smtClean="0">
                <a:latin typeface="Garamond" pitchFamily="18" charset="0"/>
              </a:rPr>
              <a:t>  </a:t>
            </a:r>
            <a:r>
              <a:rPr lang="en-US" sz="1300" dirty="0" smtClean="0">
                <a:latin typeface="Garamond" pitchFamily="18" charset="0"/>
              </a:rPr>
              <a:t>The Community Coordinating Sergeant program, established in August 2010, is responsible for initiating and increasing neighborhood, community and business watch groups to advance the NOPD’s relationship in the community, crime prevention techniques and implementing Community Policing strategies. CoCo Sergeants supervise and coordinate the duties of District Quality of Life officers, follow up on contacts generated by the Crime Prevention Division, and provide support to District Commanders to foster relationships with neighborhood, community, and business groups throughout their district. This relationship building effort is the cornerstone of implementing Community Policing.  Community Policing through shared dialogue and information with the community enhances police efforts. </a:t>
            </a:r>
            <a:r>
              <a:rPr lang="en-US" sz="1300" b="1" i="1" dirty="0" smtClean="0">
                <a:latin typeface="Garamond" pitchFamily="18" charset="0"/>
              </a:rPr>
              <a:t>From January 2011 to now, the CoCo Sergeants have led 1,967 meetings in our community with over 48,000 attendees</a:t>
            </a:r>
            <a:r>
              <a:rPr lang="en-US" sz="1300" dirty="0" smtClean="0">
                <a:latin typeface="Garamond" pitchFamily="18" charset="0"/>
              </a:rPr>
              <a:t>. As NOPD staffing continues to fall, the assignment of eight (8) CoCo Sergeants and 13 Quality of Life Officers may become unsustainable. The NOPD will staff these critical positions as long as possible.</a:t>
            </a:r>
          </a:p>
          <a:p>
            <a:pPr algn="just">
              <a:lnSpc>
                <a:spcPts val="1300"/>
              </a:lnSpc>
              <a:spcBef>
                <a:spcPts val="0"/>
              </a:spcBef>
              <a:buNone/>
              <a:defRPr/>
            </a:pPr>
            <a:endParaRPr lang="en-US" sz="800" b="1" i="1" dirty="0" smtClean="0">
              <a:latin typeface="Garamond" pitchFamily="18" charset="0"/>
            </a:endParaRPr>
          </a:p>
        </p:txBody>
      </p:sp>
      <p:sp>
        <p:nvSpPr>
          <p:cNvPr id="6" name="Slide Number Placeholder 3"/>
          <p:cNvSpPr txBox="1">
            <a:spLocks/>
          </p:cNvSpPr>
          <p:nvPr/>
        </p:nvSpPr>
        <p:spPr bwMode="auto">
          <a:xfrm>
            <a:off x="304800" y="62484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56C990-38BE-49A6-9A5F-710B17C0F61E}" type="slidenum">
              <a:rPr kumimoji="0" lang="en-US" sz="1200" b="1" i="0" u="none" strike="noStrike" kern="1200" cap="none" spc="0" normalizeH="0" baseline="0" noProof="0" smtClean="0">
                <a:ln>
                  <a:noFill/>
                </a:ln>
                <a:solidFill>
                  <a:srgbClr val="506882"/>
                </a:solidFill>
                <a:effectLst/>
                <a:uLnTx/>
                <a:uFillTx/>
                <a:latin typeface="Garamond" pitchFamily="18" charset="0"/>
                <a:ea typeface="Tahoma" pitchFamily="34" charset="0"/>
                <a:cs typeface="Tahoma"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17</a:t>
            </a:fld>
            <a:endParaRPr kumimoji="0" lang="en-US" sz="1200" b="1" i="0" u="none" strike="noStrike" kern="1200" cap="none" spc="0" normalizeH="0" baseline="0" noProof="0" dirty="0">
              <a:ln>
                <a:noFill/>
              </a:ln>
              <a:solidFill>
                <a:srgbClr val="506882"/>
              </a:solidFill>
              <a:effectLst/>
              <a:uLnTx/>
              <a:uFillTx/>
              <a:latin typeface="Garamond" pitchFamily="18"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rce"/>
          <p:cNvSpPr>
            <a:spLocks noGrp="1"/>
          </p:cNvSpPr>
          <p:nvPr/>
        </p:nvSpPr>
        <p:spPr bwMode="auto">
          <a:xfrm>
            <a:off x="457200" y="1295400"/>
            <a:ext cx="8229600" cy="4789133"/>
          </a:xfrm>
          <a:prstGeom prst="rect">
            <a:avLst/>
          </a:prstGeom>
          <a:noFill/>
          <a:ln w="9525">
            <a:noFill/>
            <a:miter lim="800000"/>
            <a:headEnd/>
            <a:tailEnd/>
          </a:ln>
          <a:effectLst/>
        </p:spPr>
        <p:txBody>
          <a:bodyPr wrap="square" lIns="46800" tIns="46800" rIns="46800" bIns="46800">
            <a:spAutoFit/>
          </a:bodyPr>
          <a:lstStyle>
            <a:lvl1pPr marL="173736" indent="-173736" algn="l" defTabSz="981075" rtl="0" eaLnBrk="0" fontAlgn="base" hangingPunct="0">
              <a:spcBef>
                <a:spcPct val="40000"/>
              </a:spcBef>
              <a:spcAft>
                <a:spcPct val="0"/>
              </a:spcAft>
              <a:buClr>
                <a:schemeClr val="tx1"/>
              </a:buClr>
              <a:buFont typeface="Verdana" pitchFamily="34" charset="0"/>
              <a:buChar char="•"/>
              <a:defRPr sz="1800">
                <a:solidFill>
                  <a:schemeClr val="tx1"/>
                </a:solidFill>
                <a:latin typeface="Verdana" pitchFamily="34" charset="0"/>
                <a:ea typeface="+mn-ea"/>
                <a:cs typeface="+mn-cs"/>
              </a:defRPr>
            </a:lvl1pPr>
            <a:lvl2pPr marL="448056" indent="-82296"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2pPr>
            <a:lvl3pPr marL="813816" indent="-201168" algn="l" defTabSz="981075" rtl="0" eaLnBrk="0" fontAlgn="base" hangingPunct="0">
              <a:spcBef>
                <a:spcPct val="20000"/>
              </a:spcBef>
              <a:spcAft>
                <a:spcPct val="0"/>
              </a:spcAft>
              <a:buClr>
                <a:schemeClr val="tx1"/>
              </a:buClr>
              <a:buFont typeface="Marlett" pitchFamily="2" charset="2"/>
              <a:buChar char="8"/>
              <a:defRPr sz="1600">
                <a:solidFill>
                  <a:schemeClr val="tx1"/>
                </a:solidFill>
                <a:latin typeface="Verdana" pitchFamily="34" charset="0"/>
              </a:defRPr>
            </a:lvl3pPr>
            <a:lvl4pPr marL="1084263" indent="-206375"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4pPr>
            <a:lvl5pPr marL="21574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5pPr>
            <a:lvl6pPr marL="26146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6pPr>
            <a:lvl7pPr marL="30718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7pPr>
            <a:lvl8pPr marL="35290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8pPr>
            <a:lvl9pPr marL="39862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9pPr>
          </a:lstStyle>
          <a:p>
            <a:pPr marL="457200" indent="-457200" algn="just">
              <a:lnSpc>
                <a:spcPts val="1300"/>
              </a:lnSpc>
              <a:buFont typeface="Verdana" pitchFamily="34" charset="0"/>
              <a:buNone/>
              <a:defRPr/>
            </a:pPr>
            <a:r>
              <a:rPr lang="en-US" sz="2000" b="1" dirty="0" smtClean="0">
                <a:latin typeface="+mn-lt"/>
              </a:rPr>
              <a:t>    </a:t>
            </a:r>
            <a:endParaRPr lang="en-US" sz="2000" b="1" i="1" dirty="0" smtClean="0">
              <a:solidFill>
                <a:schemeClr val="bg1">
                  <a:lumMod val="10000"/>
                </a:schemeClr>
              </a:solidFill>
              <a:latin typeface="Garamond" pitchFamily="18" charset="0"/>
            </a:endParaRPr>
          </a:p>
          <a:p>
            <a:pPr marL="457200" indent="-457200" algn="just">
              <a:lnSpc>
                <a:spcPts val="1300"/>
              </a:lnSpc>
              <a:spcBef>
                <a:spcPts val="0"/>
              </a:spcBef>
              <a:buNone/>
              <a:defRPr/>
            </a:pPr>
            <a:r>
              <a:rPr lang="en-US" sz="2000" b="1" i="1" dirty="0" smtClean="0">
                <a:latin typeface="Garamond" pitchFamily="18" charset="0"/>
              </a:rPr>
              <a:t>Maintain high standards through proactive approach by Public Integrity</a:t>
            </a:r>
          </a:p>
          <a:p>
            <a:pPr marL="457200" indent="-457200" algn="just">
              <a:lnSpc>
                <a:spcPts val="1300"/>
              </a:lnSpc>
              <a:spcBef>
                <a:spcPts val="0"/>
              </a:spcBef>
              <a:buNone/>
              <a:defRPr/>
            </a:pPr>
            <a:endParaRPr lang="en-US" sz="800" b="1" i="1" dirty="0" smtClean="0">
              <a:latin typeface="Garamond" pitchFamily="18" charset="0"/>
            </a:endParaRPr>
          </a:p>
          <a:p>
            <a:pPr marL="457200" indent="-457200" algn="just">
              <a:spcBef>
                <a:spcPts val="0"/>
              </a:spcBef>
              <a:defRPr/>
            </a:pPr>
            <a:r>
              <a:rPr lang="en-US" sz="1600" b="1" dirty="0" smtClean="0">
                <a:latin typeface="Garamond" pitchFamily="18" charset="0"/>
              </a:rPr>
              <a:t>Action 3.  </a:t>
            </a:r>
            <a:r>
              <a:rPr lang="en-US" sz="1300" dirty="0" smtClean="0">
                <a:latin typeface="Garamond" pitchFamily="18" charset="0"/>
              </a:rPr>
              <a:t>The Public Integrity Bureau through proactive measures such as Integrity Checks will assist with ensuring that training, policy and the disciplinary process is functioning properly and will bring more officers into compliance with the rules and regulations of the Department. This use of Integrity Checks will increase the public confidence in the Department and the disciplinary system. The PIB is on track to complete 240 integrity checks for 2012. The Public Integrity Bureau is also actively engaged in preparing for finalization of the Consent Decree. </a:t>
            </a:r>
          </a:p>
          <a:p>
            <a:pPr marL="457200" indent="-457200" algn="just">
              <a:spcBef>
                <a:spcPts val="0"/>
              </a:spcBef>
              <a:defRPr/>
            </a:pPr>
            <a:endParaRPr lang="en-US" sz="1300" dirty="0" smtClean="0">
              <a:latin typeface="Garamond" pitchFamily="18" charset="0"/>
            </a:endParaRPr>
          </a:p>
          <a:p>
            <a:pPr marL="457200" indent="-457200" algn="just">
              <a:buNone/>
              <a:defRPr/>
            </a:pPr>
            <a:r>
              <a:rPr lang="en-US" sz="2000" b="1" i="1" dirty="0" smtClean="0">
                <a:latin typeface="Garamond" pitchFamily="18" charset="0"/>
              </a:rPr>
              <a:t>Highway Safety Initiatives</a:t>
            </a:r>
          </a:p>
          <a:p>
            <a:pPr marL="457200" indent="-457200" algn="just">
              <a:buNone/>
              <a:defRPr/>
            </a:pPr>
            <a:endParaRPr lang="en-US" sz="800" b="1" dirty="0" smtClean="0">
              <a:latin typeface="Garamond" pitchFamily="18" charset="0"/>
            </a:endParaRPr>
          </a:p>
          <a:p>
            <a:pPr marL="457200" indent="-457200" algn="just">
              <a:defRPr/>
            </a:pPr>
            <a:r>
              <a:rPr lang="en-US" sz="1600" b="1" dirty="0" smtClean="0">
                <a:latin typeface="Garamond" pitchFamily="18" charset="0"/>
              </a:rPr>
              <a:t>Action 4.</a:t>
            </a:r>
            <a:r>
              <a:rPr lang="en-US" sz="1400" dirty="0" smtClean="0">
                <a:latin typeface="Garamond" pitchFamily="18" charset="0"/>
              </a:rPr>
              <a:t>  </a:t>
            </a:r>
            <a:r>
              <a:rPr lang="en-US" sz="1300" dirty="0" smtClean="0">
                <a:latin typeface="Garamond" pitchFamily="18" charset="0"/>
              </a:rPr>
              <a:t>The Department will again set an increase in the goal for DWI arrest.  For 2013 the target will be a 10% increase over 2012. The aggressive enforcement of DWI advances personal and roadway safety further enhancing the quality of life for the citizens of New Orleans.</a:t>
            </a:r>
          </a:p>
          <a:p>
            <a:pPr marL="457200" indent="-457200" algn="just">
              <a:lnSpc>
                <a:spcPts val="800"/>
              </a:lnSpc>
              <a:buNone/>
              <a:defRPr/>
            </a:pPr>
            <a:endParaRPr lang="en-US" sz="1300" dirty="0" smtClean="0">
              <a:latin typeface="Garamond" pitchFamily="18" charset="0"/>
            </a:endParaRPr>
          </a:p>
          <a:p>
            <a:pPr marL="457200" indent="-457200" algn="just">
              <a:buNone/>
              <a:defRPr/>
            </a:pPr>
            <a:r>
              <a:rPr lang="en-US" sz="1300" dirty="0" smtClean="0">
                <a:latin typeface="Garamond" pitchFamily="18" charset="0"/>
              </a:rPr>
              <a:t>    	In 2013, the Department also plans to actively engage in more public service awareness campaigns for DWI  &amp; under age drinking.  </a:t>
            </a:r>
          </a:p>
          <a:p>
            <a:pPr marL="457200" indent="-457200" algn="just">
              <a:lnSpc>
                <a:spcPts val="600"/>
              </a:lnSpc>
              <a:buNone/>
              <a:defRPr/>
            </a:pPr>
            <a:endParaRPr lang="en-US" sz="1300" dirty="0" smtClean="0">
              <a:latin typeface="Garamond" pitchFamily="18" charset="0"/>
            </a:endParaRPr>
          </a:p>
          <a:p>
            <a:pPr marL="457200" indent="-457200" algn="just">
              <a:buNone/>
              <a:defRPr/>
            </a:pPr>
            <a:r>
              <a:rPr lang="en-US" sz="1300" dirty="0" smtClean="0">
                <a:latin typeface="Garamond" pitchFamily="18" charset="0"/>
              </a:rPr>
              <a:t>	Together, these four Key Performance Indicators serve to advance the entire NOPD in service to this community. </a:t>
            </a:r>
          </a:p>
          <a:p>
            <a:pPr marL="457200" indent="-457200" algn="just">
              <a:lnSpc>
                <a:spcPts val="1300"/>
              </a:lnSpc>
              <a:spcBef>
                <a:spcPts val="0"/>
              </a:spcBef>
              <a:defRPr/>
            </a:pPr>
            <a:endParaRPr lang="en-US" sz="1300" dirty="0" smtClean="0">
              <a:latin typeface="Garamond" pitchFamily="18" charset="0"/>
            </a:endParaRPr>
          </a:p>
          <a:p>
            <a:pPr marL="457200" indent="-457200" algn="just">
              <a:lnSpc>
                <a:spcPts val="1300"/>
              </a:lnSpc>
              <a:spcBef>
                <a:spcPts val="0"/>
              </a:spcBef>
              <a:defRPr/>
            </a:pPr>
            <a:endParaRPr lang="en-US" sz="1300" dirty="0" smtClean="0">
              <a:latin typeface="Garamond" pitchFamily="18" charset="0"/>
            </a:endParaRPr>
          </a:p>
          <a:p>
            <a:pPr marL="457200" indent="-457200" algn="just">
              <a:lnSpc>
                <a:spcPts val="1300"/>
              </a:lnSpc>
              <a:spcBef>
                <a:spcPts val="0"/>
              </a:spcBef>
              <a:buNone/>
              <a:defRPr/>
            </a:pPr>
            <a:endParaRPr lang="en-US" sz="1600" dirty="0" smtClean="0">
              <a:latin typeface="Garamond" pitchFamily="18" charset="0"/>
            </a:endParaRPr>
          </a:p>
        </p:txBody>
      </p:sp>
      <p:sp>
        <p:nvSpPr>
          <p:cNvPr id="26627" name="Rectangle 8"/>
          <p:cNvSpPr>
            <a:spLocks noChangeArrowheads="1"/>
          </p:cNvSpPr>
          <p:nvPr/>
        </p:nvSpPr>
        <p:spPr bwMode="auto">
          <a:xfrm>
            <a:off x="76200" y="228600"/>
            <a:ext cx="8991600" cy="646331"/>
          </a:xfrm>
          <a:prstGeom prst="rect">
            <a:avLst/>
          </a:prstGeom>
          <a:solidFill>
            <a:schemeClr val="tx1">
              <a:lumMod val="75000"/>
              <a:lumOff val="25000"/>
            </a:schemeClr>
          </a:solidFill>
          <a:ln w="9525">
            <a:noFill/>
            <a:miter lim="800000"/>
            <a:headEnd/>
            <a:tailEnd/>
          </a:ln>
        </p:spPr>
        <p:txBody>
          <a:bodyPr wrap="square">
            <a:spAutoFit/>
          </a:bodyPr>
          <a:lstStyle/>
          <a:p>
            <a:pPr algn="ctr"/>
            <a:r>
              <a:rPr lang="en-US" sz="3600" b="1" dirty="0" smtClean="0">
                <a:solidFill>
                  <a:schemeClr val="bg1"/>
                </a:solidFill>
                <a:latin typeface="Garamond" pitchFamily="18" charset="0"/>
              </a:rPr>
              <a:t>Actions </a:t>
            </a:r>
            <a:r>
              <a:rPr lang="en-US" sz="3600" b="1" dirty="0">
                <a:solidFill>
                  <a:schemeClr val="bg1"/>
                </a:solidFill>
                <a:latin typeface="Garamond" pitchFamily="18" charset="0"/>
              </a:rPr>
              <a:t>to </a:t>
            </a:r>
            <a:r>
              <a:rPr lang="en-US" sz="3600" b="1" dirty="0" smtClean="0">
                <a:solidFill>
                  <a:schemeClr val="bg1"/>
                </a:solidFill>
                <a:latin typeface="Garamond" pitchFamily="18" charset="0"/>
              </a:rPr>
              <a:t>Meet 2013 </a:t>
            </a:r>
            <a:r>
              <a:rPr lang="en-US" sz="3600" b="1" dirty="0">
                <a:solidFill>
                  <a:schemeClr val="bg1"/>
                </a:solidFill>
                <a:latin typeface="Garamond" pitchFamily="18" charset="0"/>
              </a:rPr>
              <a:t>KPIs and Goals Cont.</a:t>
            </a:r>
            <a:endParaRPr lang="en-US" sz="3600" dirty="0">
              <a:solidFill>
                <a:schemeClr val="bg1"/>
              </a:solidFill>
              <a:latin typeface="Garamond" pitchFamily="18" charset="0"/>
            </a:endParaRPr>
          </a:p>
        </p:txBody>
      </p:sp>
      <p:sp>
        <p:nvSpPr>
          <p:cNvPr id="5" name="Slide Number Placeholder 3"/>
          <p:cNvSpPr txBox="1">
            <a:spLocks/>
          </p:cNvSpPr>
          <p:nvPr/>
        </p:nvSpPr>
        <p:spPr bwMode="auto">
          <a:xfrm>
            <a:off x="304800" y="62484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56C990-38BE-49A6-9A5F-710B17C0F61E}" type="slidenum">
              <a:rPr kumimoji="0" lang="en-US" sz="1200" b="1" i="0" u="none" strike="noStrike" kern="1200" cap="none" spc="0" normalizeH="0" baseline="0" noProof="0" smtClean="0">
                <a:ln>
                  <a:noFill/>
                </a:ln>
                <a:solidFill>
                  <a:srgbClr val="506882"/>
                </a:solidFill>
                <a:effectLst/>
                <a:uLnTx/>
                <a:uFillTx/>
                <a:latin typeface="Garamond" pitchFamily="18" charset="0"/>
                <a:ea typeface="Tahoma" pitchFamily="34" charset="0"/>
                <a:cs typeface="Tahoma"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18</a:t>
            </a:fld>
            <a:endParaRPr kumimoji="0" lang="en-US" sz="1200" b="1" i="0" u="none" strike="noStrike" kern="1200" cap="none" spc="0" normalizeH="0" baseline="0" noProof="0" dirty="0">
              <a:ln>
                <a:noFill/>
              </a:ln>
              <a:solidFill>
                <a:srgbClr val="506882"/>
              </a:solidFill>
              <a:effectLst/>
              <a:uLnTx/>
              <a:uFillTx/>
              <a:latin typeface="Garamond" pitchFamily="18"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rce"/>
          <p:cNvSpPr>
            <a:spLocks noGrp="1"/>
          </p:cNvSpPr>
          <p:nvPr/>
        </p:nvSpPr>
        <p:spPr bwMode="auto">
          <a:xfrm>
            <a:off x="457200" y="1295400"/>
            <a:ext cx="8229600" cy="290593"/>
          </a:xfrm>
          <a:prstGeom prst="rect">
            <a:avLst/>
          </a:prstGeom>
          <a:noFill/>
          <a:ln w="9525">
            <a:noFill/>
            <a:miter lim="800000"/>
            <a:headEnd/>
            <a:tailEnd/>
          </a:ln>
          <a:effectLst/>
        </p:spPr>
        <p:txBody>
          <a:bodyPr wrap="square" lIns="46800" tIns="46800" rIns="46800" bIns="46800">
            <a:spAutoFit/>
          </a:bodyPr>
          <a:lstStyle>
            <a:lvl1pPr marL="173736" indent="-173736" algn="l" defTabSz="981075" rtl="0" eaLnBrk="0" fontAlgn="base" hangingPunct="0">
              <a:spcBef>
                <a:spcPct val="40000"/>
              </a:spcBef>
              <a:spcAft>
                <a:spcPct val="0"/>
              </a:spcAft>
              <a:buClr>
                <a:schemeClr val="tx1"/>
              </a:buClr>
              <a:buFont typeface="Verdana" pitchFamily="34" charset="0"/>
              <a:buChar char="•"/>
              <a:defRPr sz="1800">
                <a:solidFill>
                  <a:schemeClr val="tx1"/>
                </a:solidFill>
                <a:latin typeface="Verdana" pitchFamily="34" charset="0"/>
                <a:ea typeface="+mn-ea"/>
                <a:cs typeface="+mn-cs"/>
              </a:defRPr>
            </a:lvl1pPr>
            <a:lvl2pPr marL="448056" indent="-82296"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2pPr>
            <a:lvl3pPr marL="813816" indent="-201168" algn="l" defTabSz="981075" rtl="0" eaLnBrk="0" fontAlgn="base" hangingPunct="0">
              <a:spcBef>
                <a:spcPct val="20000"/>
              </a:spcBef>
              <a:spcAft>
                <a:spcPct val="0"/>
              </a:spcAft>
              <a:buClr>
                <a:schemeClr val="tx1"/>
              </a:buClr>
              <a:buFont typeface="Marlett" pitchFamily="2" charset="2"/>
              <a:buChar char="8"/>
              <a:defRPr sz="1600">
                <a:solidFill>
                  <a:schemeClr val="tx1"/>
                </a:solidFill>
                <a:latin typeface="Verdana" pitchFamily="34" charset="0"/>
              </a:defRPr>
            </a:lvl3pPr>
            <a:lvl4pPr marL="1084263" indent="-206375"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4pPr>
            <a:lvl5pPr marL="21574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5pPr>
            <a:lvl6pPr marL="26146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6pPr>
            <a:lvl7pPr marL="30718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7pPr>
            <a:lvl8pPr marL="35290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8pPr>
            <a:lvl9pPr marL="39862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9pPr>
          </a:lstStyle>
          <a:p>
            <a:pPr marL="457200" indent="-457200" algn="just">
              <a:lnSpc>
                <a:spcPts val="1300"/>
              </a:lnSpc>
              <a:buFont typeface="Verdana" pitchFamily="34" charset="0"/>
              <a:buNone/>
              <a:defRPr/>
            </a:pPr>
            <a:r>
              <a:rPr lang="en-US" sz="2000" b="1" dirty="0" smtClean="0">
                <a:latin typeface="+mn-lt"/>
              </a:rPr>
              <a:t>    </a:t>
            </a:r>
            <a:endParaRPr lang="en-US" sz="2000" b="1" i="1" dirty="0" smtClean="0">
              <a:solidFill>
                <a:schemeClr val="bg1">
                  <a:lumMod val="10000"/>
                </a:schemeClr>
              </a:solidFill>
              <a:latin typeface="Garamond" pitchFamily="18" charset="0"/>
            </a:endParaRPr>
          </a:p>
        </p:txBody>
      </p:sp>
      <p:sp>
        <p:nvSpPr>
          <p:cNvPr id="26627" name="Rectangle 8"/>
          <p:cNvSpPr>
            <a:spLocks noChangeArrowheads="1"/>
          </p:cNvSpPr>
          <p:nvPr/>
        </p:nvSpPr>
        <p:spPr bwMode="auto">
          <a:xfrm>
            <a:off x="76200" y="228600"/>
            <a:ext cx="8991600" cy="646331"/>
          </a:xfrm>
          <a:prstGeom prst="rect">
            <a:avLst/>
          </a:prstGeom>
          <a:solidFill>
            <a:schemeClr val="tx1">
              <a:lumMod val="75000"/>
              <a:lumOff val="25000"/>
            </a:schemeClr>
          </a:solidFill>
          <a:ln w="9525">
            <a:noFill/>
            <a:miter lim="800000"/>
            <a:headEnd/>
            <a:tailEnd/>
          </a:ln>
        </p:spPr>
        <p:txBody>
          <a:bodyPr wrap="square">
            <a:spAutoFit/>
          </a:bodyPr>
          <a:lstStyle/>
          <a:p>
            <a:pPr algn="ctr"/>
            <a:r>
              <a:rPr lang="en-US" sz="3600" dirty="0" smtClean="0">
                <a:solidFill>
                  <a:schemeClr val="bg1"/>
                </a:solidFill>
                <a:latin typeface="Garamond" pitchFamily="18" charset="0"/>
              </a:rPr>
              <a:t>UCR Data – Jan. through September</a:t>
            </a:r>
            <a:endParaRPr lang="en-US" sz="3600" dirty="0">
              <a:solidFill>
                <a:schemeClr val="bg1"/>
              </a:solidFill>
              <a:latin typeface="Garamond" pitchFamily="18" charset="0"/>
            </a:endParaRPr>
          </a:p>
        </p:txBody>
      </p:sp>
      <p:sp>
        <p:nvSpPr>
          <p:cNvPr id="5" name="Slide Number Placeholder 3"/>
          <p:cNvSpPr txBox="1">
            <a:spLocks/>
          </p:cNvSpPr>
          <p:nvPr/>
        </p:nvSpPr>
        <p:spPr bwMode="auto">
          <a:xfrm>
            <a:off x="304800" y="62484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56C990-38BE-49A6-9A5F-710B17C0F61E}" type="slidenum">
              <a:rPr kumimoji="0" lang="en-US" sz="1200" b="1" i="0" u="none" strike="noStrike" kern="1200" cap="none" spc="0" normalizeH="0" baseline="0" noProof="0" smtClean="0">
                <a:ln>
                  <a:noFill/>
                </a:ln>
                <a:solidFill>
                  <a:srgbClr val="506882"/>
                </a:solidFill>
                <a:effectLst/>
                <a:uLnTx/>
                <a:uFillTx/>
                <a:latin typeface="Garamond" pitchFamily="18" charset="0"/>
                <a:ea typeface="Tahoma" pitchFamily="34" charset="0"/>
                <a:cs typeface="Tahoma"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19</a:t>
            </a:fld>
            <a:endParaRPr kumimoji="0" lang="en-US" sz="1200" b="1" i="0" u="none" strike="noStrike" kern="1200" cap="none" spc="0" normalizeH="0" baseline="0" noProof="0" dirty="0">
              <a:ln>
                <a:noFill/>
              </a:ln>
              <a:solidFill>
                <a:srgbClr val="506882"/>
              </a:solidFill>
              <a:effectLst/>
              <a:uLnTx/>
              <a:uFillTx/>
              <a:latin typeface="Garamond" pitchFamily="18" charset="0"/>
              <a:ea typeface="Tahoma" pitchFamily="34" charset="0"/>
              <a:cs typeface="Tahoma" pitchFamily="34" charset="0"/>
            </a:endParaRPr>
          </a:p>
        </p:txBody>
      </p:sp>
      <p:pic>
        <p:nvPicPr>
          <p:cNvPr id="28674" name="Picture 2"/>
          <p:cNvPicPr>
            <a:picLocks noChangeAspect="1" noChangeArrowheads="1"/>
          </p:cNvPicPr>
          <p:nvPr/>
        </p:nvPicPr>
        <p:blipFill>
          <a:blip r:embed="rId2" cstate="print"/>
          <a:srcRect/>
          <a:stretch>
            <a:fillRect/>
          </a:stretch>
        </p:blipFill>
        <p:spPr bwMode="auto">
          <a:xfrm>
            <a:off x="228600" y="914400"/>
            <a:ext cx="4495800" cy="5486399"/>
          </a:xfrm>
          <a:prstGeom prst="rect">
            <a:avLst/>
          </a:prstGeom>
          <a:noFill/>
          <a:ln w="9525">
            <a:noFill/>
            <a:miter lim="800000"/>
            <a:headEnd/>
            <a:tailEnd/>
          </a:ln>
        </p:spPr>
      </p:pic>
      <p:pic>
        <p:nvPicPr>
          <p:cNvPr id="28675" name="Picture 3"/>
          <p:cNvPicPr>
            <a:picLocks noChangeAspect="1" noChangeArrowheads="1"/>
          </p:cNvPicPr>
          <p:nvPr/>
        </p:nvPicPr>
        <p:blipFill>
          <a:blip r:embed="rId3" cstate="print"/>
          <a:srcRect/>
          <a:stretch>
            <a:fillRect/>
          </a:stretch>
        </p:blipFill>
        <p:spPr bwMode="auto">
          <a:xfrm>
            <a:off x="4267200" y="914400"/>
            <a:ext cx="4648200" cy="548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10000"/>
                  </a:schemeClr>
                </a:solidFill>
              </a:rPr>
              <a:t>2013 Budget Presentation</a:t>
            </a:r>
            <a:endParaRPr lang="en-US" dirty="0">
              <a:solidFill>
                <a:schemeClr val="bg1">
                  <a:lumMod val="10000"/>
                </a:schemeClr>
              </a:solidFill>
            </a:endParaRPr>
          </a:p>
        </p:txBody>
      </p:sp>
      <p:sp>
        <p:nvSpPr>
          <p:cNvPr id="3" name="Content Placeholder 2"/>
          <p:cNvSpPr>
            <a:spLocks noGrp="1"/>
          </p:cNvSpPr>
          <p:nvPr>
            <p:ph idx="1"/>
          </p:nvPr>
        </p:nvSpPr>
        <p:spPr>
          <a:xfrm>
            <a:off x="457200" y="1371600"/>
            <a:ext cx="8077200" cy="4648200"/>
          </a:xfrm>
        </p:spPr>
        <p:txBody>
          <a:bodyPr/>
          <a:lstStyle/>
          <a:p>
            <a:pPr>
              <a:lnSpc>
                <a:spcPts val="2200"/>
              </a:lnSpc>
            </a:pPr>
            <a:r>
              <a:rPr lang="en-US" sz="2400" b="1" dirty="0" smtClean="0">
                <a:latin typeface="Garamond" pitchFamily="18" charset="0"/>
              </a:rPr>
              <a:t>Department Mission &amp; Vision</a:t>
            </a:r>
          </a:p>
          <a:p>
            <a:pPr marL="0" indent="0">
              <a:lnSpc>
                <a:spcPts val="2200"/>
              </a:lnSpc>
              <a:buNone/>
            </a:pPr>
            <a:endParaRPr lang="en-US" sz="2400" b="1" dirty="0" smtClean="0">
              <a:latin typeface="Garamond" pitchFamily="18" charset="0"/>
            </a:endParaRPr>
          </a:p>
          <a:p>
            <a:pPr>
              <a:lnSpc>
                <a:spcPts val="2200"/>
              </a:lnSpc>
            </a:pPr>
            <a:r>
              <a:rPr lang="en-US" sz="2400" b="1" dirty="0" smtClean="0">
                <a:latin typeface="Garamond" pitchFamily="18" charset="0"/>
              </a:rPr>
              <a:t>2012 Year in Review</a:t>
            </a:r>
          </a:p>
          <a:p>
            <a:pPr marL="0" indent="0">
              <a:lnSpc>
                <a:spcPts val="2200"/>
              </a:lnSpc>
              <a:buNone/>
            </a:pPr>
            <a:endParaRPr lang="en-US" sz="2400" b="1" dirty="0" smtClean="0">
              <a:latin typeface="Garamond" pitchFamily="18" charset="0"/>
            </a:endParaRPr>
          </a:p>
          <a:p>
            <a:pPr>
              <a:lnSpc>
                <a:spcPts val="2200"/>
              </a:lnSpc>
            </a:pPr>
            <a:r>
              <a:rPr lang="en-US" sz="2400" b="1" dirty="0" smtClean="0">
                <a:latin typeface="Garamond" pitchFamily="18" charset="0"/>
              </a:rPr>
              <a:t>2013 Allocation</a:t>
            </a:r>
          </a:p>
          <a:p>
            <a:pPr>
              <a:lnSpc>
                <a:spcPts val="2200"/>
              </a:lnSpc>
            </a:pPr>
            <a:endParaRPr lang="en-US" sz="2400" b="1" dirty="0" smtClean="0">
              <a:latin typeface="Garamond" pitchFamily="18" charset="0"/>
            </a:endParaRPr>
          </a:p>
          <a:p>
            <a:pPr>
              <a:lnSpc>
                <a:spcPts val="2200"/>
              </a:lnSpc>
            </a:pPr>
            <a:r>
              <a:rPr lang="en-US" sz="2400" b="1" dirty="0" smtClean="0">
                <a:latin typeface="Garamond" pitchFamily="18" charset="0"/>
              </a:rPr>
              <a:t>2013 Key Performance Indicators</a:t>
            </a:r>
          </a:p>
          <a:p>
            <a:pPr marL="0" indent="0">
              <a:lnSpc>
                <a:spcPts val="2200"/>
              </a:lnSpc>
              <a:buNone/>
            </a:pPr>
            <a:endParaRPr lang="en-US" sz="2400" b="1" dirty="0" smtClean="0">
              <a:latin typeface="Garamond" pitchFamily="18" charset="0"/>
            </a:endParaRPr>
          </a:p>
          <a:p>
            <a:pPr>
              <a:lnSpc>
                <a:spcPts val="2200"/>
              </a:lnSpc>
            </a:pPr>
            <a:r>
              <a:rPr lang="en-US" sz="2400" b="1" dirty="0" smtClean="0">
                <a:latin typeface="Garamond" pitchFamily="18" charset="0"/>
              </a:rPr>
              <a:t>2013 Department Goals</a:t>
            </a:r>
          </a:p>
          <a:p>
            <a:pPr marL="0" indent="0">
              <a:lnSpc>
                <a:spcPts val="2200"/>
              </a:lnSpc>
              <a:buNone/>
            </a:pPr>
            <a:endParaRPr lang="en-US" sz="2400" b="1" dirty="0" smtClean="0">
              <a:latin typeface="Garamond" pitchFamily="18" charset="0"/>
            </a:endParaRPr>
          </a:p>
          <a:p>
            <a:pPr>
              <a:lnSpc>
                <a:spcPts val="2200"/>
              </a:lnSpc>
            </a:pPr>
            <a:r>
              <a:rPr lang="en-US" sz="2400" b="1" dirty="0" smtClean="0">
                <a:latin typeface="Garamond" pitchFamily="18" charset="0"/>
              </a:rPr>
              <a:t>Actions to meet 2013 KPIs and Goals</a:t>
            </a:r>
          </a:p>
          <a:p>
            <a:endParaRPr lang="en-US" dirty="0"/>
          </a:p>
        </p:txBody>
      </p:sp>
      <p:sp>
        <p:nvSpPr>
          <p:cNvPr id="4" name="Slide Number Placeholder 3"/>
          <p:cNvSpPr>
            <a:spLocks noGrp="1"/>
          </p:cNvSpPr>
          <p:nvPr>
            <p:ph type="sldNum" sz="quarter" idx="10"/>
          </p:nvPr>
        </p:nvSpPr>
        <p:spPr/>
        <p:txBody>
          <a:bodyPr/>
          <a:lstStyle/>
          <a:p>
            <a:fld id="{D356C990-38BE-49A6-9A5F-710B17C0F61E}" type="slidenum">
              <a:rPr lang="en-US" smtClean="0"/>
              <a:pPr/>
              <a:t>2</a:t>
            </a:fld>
            <a:endParaRPr lang="en-US" dirty="0"/>
          </a:p>
        </p:txBody>
      </p:sp>
    </p:spTree>
    <p:extLst>
      <p:ext uri="{BB962C8B-B14F-4D97-AF65-F5344CB8AC3E}">
        <p14:creationId xmlns:p14="http://schemas.microsoft.com/office/powerpoint/2010/main" val="22317752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8"/>
          <p:cNvSpPr>
            <a:spLocks noChangeArrowheads="1"/>
          </p:cNvSpPr>
          <p:nvPr/>
        </p:nvSpPr>
        <p:spPr bwMode="auto">
          <a:xfrm>
            <a:off x="152400" y="152400"/>
            <a:ext cx="8839200" cy="646331"/>
          </a:xfrm>
          <a:prstGeom prst="rect">
            <a:avLst/>
          </a:prstGeom>
          <a:solidFill>
            <a:schemeClr val="tx1">
              <a:lumMod val="75000"/>
              <a:lumOff val="25000"/>
            </a:schemeClr>
          </a:solidFill>
          <a:ln w="9525">
            <a:noFill/>
            <a:miter lim="800000"/>
            <a:headEnd/>
            <a:tailEnd/>
          </a:ln>
        </p:spPr>
        <p:txBody>
          <a:bodyPr wrap="square">
            <a:spAutoFit/>
          </a:bodyPr>
          <a:lstStyle/>
          <a:p>
            <a:pPr algn="ctr"/>
            <a:r>
              <a:rPr lang="en-US" sz="3600" dirty="0" smtClean="0">
                <a:solidFill>
                  <a:schemeClr val="bg1"/>
                </a:solidFill>
                <a:latin typeface="Garamond" pitchFamily="18" charset="0"/>
              </a:rPr>
              <a:t>2011 Final UCR – NOLA Compared</a:t>
            </a:r>
            <a:endParaRPr lang="en-US" sz="3600" dirty="0">
              <a:solidFill>
                <a:schemeClr val="bg1"/>
              </a:solidFill>
              <a:latin typeface="Garamond" pitchFamily="18" charset="0"/>
            </a:endParaRPr>
          </a:p>
        </p:txBody>
      </p:sp>
      <p:sp>
        <p:nvSpPr>
          <p:cNvPr id="5" name="Slide Number Placeholder 3"/>
          <p:cNvSpPr txBox="1">
            <a:spLocks/>
          </p:cNvSpPr>
          <p:nvPr/>
        </p:nvSpPr>
        <p:spPr bwMode="auto">
          <a:xfrm>
            <a:off x="304800" y="62484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56C990-38BE-49A6-9A5F-710B17C0F61E}" type="slidenum">
              <a:rPr kumimoji="0" lang="en-US" sz="1200" b="1" i="0" u="none" strike="noStrike" kern="1200" cap="none" spc="0" normalizeH="0" baseline="0" noProof="0" smtClean="0">
                <a:ln>
                  <a:noFill/>
                </a:ln>
                <a:solidFill>
                  <a:srgbClr val="506882"/>
                </a:solidFill>
                <a:effectLst/>
                <a:uLnTx/>
                <a:uFillTx/>
                <a:latin typeface="Garamond" pitchFamily="18" charset="0"/>
                <a:ea typeface="Tahoma" pitchFamily="34" charset="0"/>
                <a:cs typeface="Tahoma"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20</a:t>
            </a:fld>
            <a:endParaRPr kumimoji="0" lang="en-US" sz="1200" b="1" i="0" u="none" strike="noStrike" kern="1200" cap="none" spc="0" normalizeH="0" baseline="0" noProof="0" dirty="0">
              <a:ln>
                <a:noFill/>
              </a:ln>
              <a:solidFill>
                <a:srgbClr val="506882"/>
              </a:solidFill>
              <a:effectLst/>
              <a:uLnTx/>
              <a:uFillTx/>
              <a:latin typeface="Garamond" pitchFamily="18" charset="0"/>
              <a:ea typeface="Tahoma" pitchFamily="34" charset="0"/>
              <a:cs typeface="Tahoma" pitchFamily="34" charset="0"/>
            </a:endParaRPr>
          </a:p>
        </p:txBody>
      </p:sp>
      <p:sp>
        <p:nvSpPr>
          <p:cNvPr id="10" name="Text Placeholder 9"/>
          <p:cNvSpPr>
            <a:spLocks noGrp="1"/>
          </p:cNvSpPr>
          <p:nvPr>
            <p:ph type="body" idx="1"/>
          </p:nvPr>
        </p:nvSpPr>
        <p:spPr>
          <a:xfrm>
            <a:off x="152400" y="838200"/>
            <a:ext cx="8839200" cy="1524000"/>
          </a:xfrm>
        </p:spPr>
        <p:txBody>
          <a:bodyPr anchor="t" anchorCtr="0"/>
          <a:lstStyle/>
          <a:p>
            <a:pPr indent="231775">
              <a:buFontTx/>
              <a:buChar char="-"/>
              <a:tabLst>
                <a:tab pos="231775" algn="l"/>
              </a:tabLst>
            </a:pPr>
            <a:r>
              <a:rPr lang="en-US" sz="1300" dirty="0" smtClean="0"/>
              <a:t>NOLA historically has had a high murder rate; but, the total violent crime rate (murder, rape, robbery and assault) 	remains favorable to other cities</a:t>
            </a:r>
          </a:p>
          <a:p>
            <a:pPr indent="231775">
              <a:buFontTx/>
              <a:buChar char="-"/>
              <a:tabLst>
                <a:tab pos="231775" algn="l"/>
              </a:tabLst>
            </a:pPr>
            <a:r>
              <a:rPr lang="en-US" sz="1300" dirty="0" smtClean="0"/>
              <a:t>We all understand that NOLA has too much crime and work everyday to fight all crime – we are 	making headway</a:t>
            </a:r>
          </a:p>
          <a:p>
            <a:pPr indent="231775">
              <a:buFontTx/>
              <a:buChar char="-"/>
              <a:tabLst>
                <a:tab pos="231775" algn="l"/>
              </a:tabLst>
            </a:pPr>
            <a:r>
              <a:rPr lang="en-US" sz="1300" dirty="0" smtClean="0"/>
              <a:t>When compared to Tourist Cities, NOLA’s violent crime rate </a:t>
            </a:r>
            <a:r>
              <a:rPr lang="en-US" sz="1300" dirty="0"/>
              <a:t>compares favorably. *The FBI cautions </a:t>
            </a:r>
            <a:r>
              <a:rPr lang="en-US" sz="1300" dirty="0" smtClean="0"/>
              <a:t>	against </a:t>
            </a:r>
            <a:r>
              <a:rPr lang="en-US" sz="1300" dirty="0"/>
              <a:t>the use of per capita comparisons among individual cities.  The FBI does report per </a:t>
            </a:r>
            <a:r>
              <a:rPr lang="en-US" sz="1300" dirty="0" smtClean="0"/>
              <a:t>capita data </a:t>
            </a:r>
            <a:r>
              <a:rPr lang="en-US" sz="1300" dirty="0"/>
              <a:t>for </a:t>
            </a:r>
            <a:r>
              <a:rPr lang="en-US" sz="1300" dirty="0" smtClean="0"/>
              <a:t>	groupings </a:t>
            </a:r>
            <a:r>
              <a:rPr lang="en-US" sz="1300" dirty="0"/>
              <a:t>of cities by population</a:t>
            </a:r>
          </a:p>
          <a:p>
            <a:pPr>
              <a:buFontTx/>
              <a:buChar char="-"/>
            </a:pPr>
            <a:endParaRPr lang="en-US" sz="1800" dirty="0"/>
          </a:p>
        </p:txBody>
      </p:sp>
      <p:graphicFrame>
        <p:nvGraphicFramePr>
          <p:cNvPr id="8" name="Table 7"/>
          <p:cNvGraphicFramePr>
            <a:graphicFrameLocks noGrp="1"/>
          </p:cNvGraphicFramePr>
          <p:nvPr>
            <p:extLst>
              <p:ext uri="{D42A27DB-BD31-4B8C-83A1-F6EECF244321}">
                <p14:modId xmlns:p14="http://schemas.microsoft.com/office/powerpoint/2010/main" val="3504523191"/>
              </p:ext>
            </p:extLst>
          </p:nvPr>
        </p:nvGraphicFramePr>
        <p:xfrm>
          <a:off x="457198" y="2209797"/>
          <a:ext cx="8229604" cy="4105058"/>
        </p:xfrm>
        <a:graphic>
          <a:graphicData uri="http://schemas.openxmlformats.org/drawingml/2006/table">
            <a:tbl>
              <a:tblPr/>
              <a:tblGrid>
                <a:gridCol w="1637044"/>
                <a:gridCol w="749490"/>
                <a:gridCol w="584307"/>
                <a:gridCol w="584307"/>
                <a:gridCol w="584307"/>
                <a:gridCol w="584307"/>
                <a:gridCol w="584307"/>
                <a:gridCol w="584307"/>
                <a:gridCol w="584307"/>
                <a:gridCol w="584307"/>
                <a:gridCol w="584307"/>
                <a:gridCol w="584307"/>
              </a:tblGrid>
              <a:tr h="268787">
                <a:tc>
                  <a:txBody>
                    <a:bodyPr/>
                    <a:lstStyle/>
                    <a:p>
                      <a:pPr algn="l" fontAlgn="b"/>
                      <a:r>
                        <a:rPr lang="en-US" sz="1000" b="0" i="0" u="none" strike="noStrike" baseline="0" dirty="0">
                          <a:solidFill>
                            <a:srgbClr val="000000"/>
                          </a:solidFill>
                          <a:latin typeface="Calibri"/>
                        </a:rPr>
                        <a:t> </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2011 Census</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40">
                <a:tc>
                  <a:txBody>
                    <a:bodyPr/>
                    <a:lstStyle/>
                    <a:p>
                      <a:pPr algn="l" fontAlgn="b"/>
                      <a:r>
                        <a:rPr lang="en-US" sz="1000" b="0" i="0" u="none" strike="noStrike" baseline="0" dirty="0">
                          <a:solidFill>
                            <a:srgbClr val="000000"/>
                          </a:solidFill>
                          <a:latin typeface="Calibri"/>
                        </a:rPr>
                        <a:t>Sort by ALL CRIME 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 </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All Crime</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Violent</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Murder</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Rape</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Robbery</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Assault</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Property</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Burglary</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Theft</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Auto Theft</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8787">
                <a:tc>
                  <a:txBody>
                    <a:bodyPr/>
                    <a:lstStyle/>
                    <a:p>
                      <a:pPr algn="l" fontAlgn="b"/>
                      <a:r>
                        <a:rPr lang="en-US" sz="1000" b="0" i="0" u="none" strike="noStrike" baseline="0" dirty="0">
                          <a:solidFill>
                            <a:srgbClr val="000000"/>
                          </a:solidFill>
                          <a:latin typeface="Calibri"/>
                        </a:rPr>
                        <a:t>Las V</a:t>
                      </a:r>
                      <a:r>
                        <a:rPr lang="en-US" sz="1000" b="0" i="0" u="none" strike="noStrike" baseline="0" dirty="0" smtClean="0">
                          <a:solidFill>
                            <a:srgbClr val="000000"/>
                          </a:solidFill>
                          <a:latin typeface="Calibri"/>
                        </a:rPr>
                        <a:t>egas</a:t>
                      </a:r>
                      <a:endParaRPr lang="en-US" sz="1000" b="0" i="0" u="none" strike="noStrike" baseline="0" dirty="0">
                        <a:solidFill>
                          <a:srgbClr val="000000"/>
                        </a:solidFill>
                        <a:latin typeface="Calibri"/>
                      </a:endParaRP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589,317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88.64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18.35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0.14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1.10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5.93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11.18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70.29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21.49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37.29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11.52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68787">
                <a:tc>
                  <a:txBody>
                    <a:bodyPr/>
                    <a:lstStyle/>
                    <a:p>
                      <a:pPr algn="l" fontAlgn="b"/>
                      <a:r>
                        <a:rPr lang="en-US" sz="1000" b="0" i="0" u="none" strike="noStrike" baseline="0" dirty="0">
                          <a:solidFill>
                            <a:srgbClr val="000000"/>
                          </a:solidFill>
                          <a:latin typeface="Calibri"/>
                        </a:rPr>
                        <a:t>Atlanta</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432,427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83.81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14.10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0.20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0.34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5.42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8.14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69.71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17.34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39.95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12.42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68787">
                <a:tc>
                  <a:txBody>
                    <a:bodyPr/>
                    <a:lstStyle/>
                    <a:p>
                      <a:pPr algn="l" fontAlgn="b"/>
                      <a:r>
                        <a:rPr lang="en-US" sz="1000" b="0" i="0" u="none" strike="noStrike" baseline="0" dirty="0">
                          <a:solidFill>
                            <a:srgbClr val="000000"/>
                          </a:solidFill>
                          <a:latin typeface="Calibri"/>
                        </a:rPr>
                        <a:t>Orlando</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243,195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81.15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10.65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0.12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0.49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2.87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7.18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70.50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17.13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47.98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5.39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r>
              <a:tr h="268787">
                <a:tc>
                  <a:txBody>
                    <a:bodyPr/>
                    <a:lstStyle/>
                    <a:p>
                      <a:pPr algn="l" fontAlgn="b"/>
                      <a:r>
                        <a:rPr lang="en-US" sz="1000" b="0" i="0" u="none" strike="noStrike" baseline="0" dirty="0">
                          <a:solidFill>
                            <a:srgbClr val="000000"/>
                          </a:solidFill>
                          <a:latin typeface="Calibri"/>
                        </a:rPr>
                        <a:t>Houston</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2,145,146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60.24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9.74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0.09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0.36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3.75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5.53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50.50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12.80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31.98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5.73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r>
              <a:tr h="268787">
                <a:tc>
                  <a:txBody>
                    <a:bodyPr/>
                    <a:lstStyle/>
                    <a:p>
                      <a:pPr algn="l" fontAlgn="b"/>
                      <a:r>
                        <a:rPr lang="en-US" sz="1000" b="0" i="0" u="none" strike="noStrike" baseline="0" dirty="0">
                          <a:solidFill>
                            <a:srgbClr val="000000"/>
                          </a:solidFill>
                          <a:latin typeface="Calibri"/>
                        </a:rPr>
                        <a:t>Nashville (2)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609,644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59.86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11.87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0.08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0.61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3.10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8.08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47.99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12.37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32.78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2.83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r>
              <a:tr h="268787">
                <a:tc>
                  <a:txBody>
                    <a:bodyPr/>
                    <a:lstStyle/>
                    <a:p>
                      <a:pPr algn="l" fontAlgn="b"/>
                      <a:r>
                        <a:rPr lang="en-US" sz="1000" b="0" i="0" u="none" strike="noStrike" baseline="0" dirty="0">
                          <a:solidFill>
                            <a:srgbClr val="000000"/>
                          </a:solidFill>
                          <a:latin typeface="Calibri"/>
                        </a:rPr>
                        <a:t>Dallas</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1,223,229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57.38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6.81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0.11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0.35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3.32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3.03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50.57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15.31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28.73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6.53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r>
              <a:tr h="268787">
                <a:tc>
                  <a:txBody>
                    <a:bodyPr/>
                    <a:lstStyle/>
                    <a:p>
                      <a:pPr algn="l" fontAlgn="b"/>
                      <a:r>
                        <a:rPr lang="en-US" sz="1000" b="0" i="0" u="none" strike="noStrike" baseline="0" dirty="0">
                          <a:solidFill>
                            <a:srgbClr val="000000"/>
                          </a:solidFill>
                          <a:latin typeface="Calibri"/>
                        </a:rPr>
                        <a:t>Seattle</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620,778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57.12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5.90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0.03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0.16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2.28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3.42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51.21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10.97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34.77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5.48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r>
              <a:tr h="268787">
                <a:tc>
                  <a:txBody>
                    <a:bodyPr/>
                    <a:lstStyle/>
                    <a:p>
                      <a:pPr algn="l" fontAlgn="b"/>
                      <a:r>
                        <a:rPr lang="en-US" sz="1000" b="0" i="0" u="none" strike="noStrike" baseline="0" dirty="0">
                          <a:solidFill>
                            <a:srgbClr val="000000"/>
                          </a:solidFill>
                          <a:latin typeface="Calibri"/>
                        </a:rPr>
                        <a:t>DC</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617,996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57.12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11.30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0.17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0.28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6.08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4.77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45.81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6.23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32.56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7.02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r>
              <a:tr h="268787">
                <a:tc>
                  <a:txBody>
                    <a:bodyPr/>
                    <a:lstStyle/>
                    <a:p>
                      <a:pPr algn="l" fontAlgn="b"/>
                      <a:r>
                        <a:rPr lang="en-US" sz="1000" b="0" i="0" u="none" strike="noStrike" baseline="0" dirty="0">
                          <a:solidFill>
                            <a:srgbClr val="000000"/>
                          </a:solidFill>
                          <a:latin typeface="Calibri"/>
                        </a:rPr>
                        <a:t>San </a:t>
                      </a:r>
                      <a:r>
                        <a:rPr lang="en-US" sz="1000" b="0" i="0" u="none" strike="noStrike" baseline="0" dirty="0" smtClean="0">
                          <a:solidFill>
                            <a:srgbClr val="000000"/>
                          </a:solidFill>
                          <a:latin typeface="Calibri"/>
                        </a:rPr>
                        <a:t>Francisco</a:t>
                      </a:r>
                      <a:endParaRPr lang="en-US" sz="1000" b="0" i="0" u="none" strike="noStrike" baseline="0" dirty="0">
                        <a:solidFill>
                          <a:srgbClr val="000000"/>
                        </a:solidFill>
                        <a:latin typeface="Calibri"/>
                      </a:endParaRP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812,826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47.05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6.61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0.06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0.16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3.80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2.59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40.43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5.42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29.90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5.14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r>
              <a:tr h="268787">
                <a:tc>
                  <a:txBody>
                    <a:bodyPr/>
                    <a:lstStyle/>
                    <a:p>
                      <a:pPr algn="l" fontAlgn="b"/>
                      <a:r>
                        <a:rPr lang="en-US" sz="1000" b="1" i="1" u="sng" strike="noStrike" baseline="0" dirty="0">
                          <a:solidFill>
                            <a:srgbClr val="000000"/>
                          </a:solidFill>
                          <a:latin typeface="Calibri"/>
                        </a:rPr>
                        <a:t>New Orleans</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360,740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46.46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7.62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0.55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0.45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2.94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3.68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38.85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10.69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21.11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7.04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68787">
                <a:tc>
                  <a:txBody>
                    <a:bodyPr/>
                    <a:lstStyle/>
                    <a:p>
                      <a:pPr algn="l" fontAlgn="b"/>
                      <a:r>
                        <a:rPr lang="en-US" sz="1000" b="0" i="0" u="none" strike="noStrike" baseline="0" dirty="0">
                          <a:solidFill>
                            <a:srgbClr val="000000"/>
                          </a:solidFill>
                          <a:latin typeface="Calibri"/>
                        </a:rPr>
                        <a:t>Chicago (1)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2,707,120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43.68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N/A</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0.16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N/A</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5.16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4.58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43.68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9.76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26.73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7.18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68787">
                <a:tc>
                  <a:txBody>
                    <a:bodyPr/>
                    <a:lstStyle/>
                    <a:p>
                      <a:pPr algn="l" fontAlgn="b"/>
                      <a:r>
                        <a:rPr lang="en-US" sz="1000" b="0" i="0" u="none" strike="noStrike" baseline="0" dirty="0">
                          <a:solidFill>
                            <a:srgbClr val="000000"/>
                          </a:solidFill>
                          <a:latin typeface="Calibri"/>
                        </a:rPr>
                        <a:t>Denver</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619,968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42.27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5.98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0.05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0.64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1.84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3.44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36.28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7.85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22.65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5.79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r>
              <a:tr h="268787">
                <a:tc>
                  <a:txBody>
                    <a:bodyPr/>
                    <a:lstStyle/>
                    <a:p>
                      <a:pPr algn="l" fontAlgn="b"/>
                      <a:r>
                        <a:rPr lang="en-US" sz="1000" b="0" i="0" u="none" strike="noStrike" baseline="0" dirty="0">
                          <a:solidFill>
                            <a:srgbClr val="000000"/>
                          </a:solidFill>
                          <a:latin typeface="Calibri"/>
                        </a:rPr>
                        <a:t>Boston</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625,087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39.51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8.40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0.10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0.43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3.05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4.82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31.11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5.57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1000" b="0" i="0" u="none" strike="noStrike" baseline="0" dirty="0">
                          <a:solidFill>
                            <a:srgbClr val="000000"/>
                          </a:solidFill>
                          <a:latin typeface="Calibri"/>
                        </a:rPr>
                        <a:t>22.50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3.04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8"/>
          <p:cNvSpPr>
            <a:spLocks noChangeArrowheads="1"/>
          </p:cNvSpPr>
          <p:nvPr/>
        </p:nvSpPr>
        <p:spPr bwMode="auto">
          <a:xfrm>
            <a:off x="76200" y="228600"/>
            <a:ext cx="8991600" cy="646331"/>
          </a:xfrm>
          <a:prstGeom prst="rect">
            <a:avLst/>
          </a:prstGeom>
          <a:solidFill>
            <a:schemeClr val="tx1">
              <a:lumMod val="75000"/>
              <a:lumOff val="25000"/>
            </a:schemeClr>
          </a:solidFill>
          <a:ln w="9525">
            <a:noFill/>
            <a:miter lim="800000"/>
            <a:headEnd/>
            <a:tailEnd/>
          </a:ln>
        </p:spPr>
        <p:txBody>
          <a:bodyPr wrap="square">
            <a:spAutoFit/>
          </a:bodyPr>
          <a:lstStyle/>
          <a:p>
            <a:pPr algn="ctr"/>
            <a:r>
              <a:rPr lang="en-US" sz="3600" dirty="0" smtClean="0">
                <a:solidFill>
                  <a:schemeClr val="bg1"/>
                </a:solidFill>
                <a:latin typeface="Garamond" pitchFamily="18" charset="0"/>
              </a:rPr>
              <a:t>2011 Final UCR – NOLA Compared</a:t>
            </a:r>
            <a:endParaRPr lang="en-US" sz="3600" dirty="0">
              <a:solidFill>
                <a:schemeClr val="bg1"/>
              </a:solidFill>
              <a:latin typeface="Garamond" pitchFamily="18" charset="0"/>
            </a:endParaRPr>
          </a:p>
        </p:txBody>
      </p:sp>
      <p:sp>
        <p:nvSpPr>
          <p:cNvPr id="5" name="Slide Number Placeholder 3"/>
          <p:cNvSpPr txBox="1">
            <a:spLocks/>
          </p:cNvSpPr>
          <p:nvPr/>
        </p:nvSpPr>
        <p:spPr bwMode="auto">
          <a:xfrm>
            <a:off x="304800" y="62484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56C990-38BE-49A6-9A5F-710B17C0F61E}" type="slidenum">
              <a:rPr kumimoji="0" lang="en-US" sz="1200" b="1" i="0" u="none" strike="noStrike" kern="1200" cap="none" spc="0" normalizeH="0" baseline="0" noProof="0" smtClean="0">
                <a:ln>
                  <a:noFill/>
                </a:ln>
                <a:solidFill>
                  <a:srgbClr val="506882"/>
                </a:solidFill>
                <a:effectLst/>
                <a:uLnTx/>
                <a:uFillTx/>
                <a:latin typeface="Garamond" pitchFamily="18" charset="0"/>
                <a:ea typeface="Tahoma" pitchFamily="34" charset="0"/>
                <a:cs typeface="Tahoma"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21</a:t>
            </a:fld>
            <a:endParaRPr kumimoji="0" lang="en-US" sz="1200" b="1" i="0" u="none" strike="noStrike" kern="1200" cap="none" spc="0" normalizeH="0" baseline="0" noProof="0" dirty="0">
              <a:ln>
                <a:noFill/>
              </a:ln>
              <a:solidFill>
                <a:srgbClr val="506882"/>
              </a:solidFill>
              <a:effectLst/>
              <a:uLnTx/>
              <a:uFillTx/>
              <a:latin typeface="Garamond" pitchFamily="18" charset="0"/>
              <a:ea typeface="Tahoma" pitchFamily="34" charset="0"/>
              <a:cs typeface="Tahoma" pitchFamily="34" charset="0"/>
            </a:endParaRPr>
          </a:p>
        </p:txBody>
      </p:sp>
      <p:sp>
        <p:nvSpPr>
          <p:cNvPr id="9" name="Title 8"/>
          <p:cNvSpPr>
            <a:spLocks noGrp="1"/>
          </p:cNvSpPr>
          <p:nvPr>
            <p:ph type="title"/>
          </p:nvPr>
        </p:nvSpPr>
        <p:spPr>
          <a:xfrm>
            <a:off x="914400" y="6629400"/>
            <a:ext cx="7772400" cy="53975"/>
          </a:xfrm>
        </p:spPr>
        <p:txBody>
          <a:bodyPr/>
          <a:lstStyle/>
          <a:p>
            <a:r>
              <a:rPr lang="en-US" dirty="0" smtClean="0"/>
              <a:t> </a:t>
            </a:r>
            <a:endParaRPr lang="en-US" dirty="0"/>
          </a:p>
        </p:txBody>
      </p:sp>
      <p:sp>
        <p:nvSpPr>
          <p:cNvPr id="10" name="Text Placeholder 9"/>
          <p:cNvSpPr>
            <a:spLocks noGrp="1"/>
          </p:cNvSpPr>
          <p:nvPr>
            <p:ph type="body" idx="1"/>
          </p:nvPr>
        </p:nvSpPr>
        <p:spPr>
          <a:xfrm>
            <a:off x="304800" y="914400"/>
            <a:ext cx="8610600" cy="1219200"/>
          </a:xfrm>
        </p:spPr>
        <p:txBody>
          <a:bodyPr anchor="t" anchorCtr="0"/>
          <a:lstStyle/>
          <a:p>
            <a:pPr indent="171450">
              <a:buFontTx/>
              <a:buChar char="-"/>
              <a:tabLst>
                <a:tab pos="171450" algn="l"/>
              </a:tabLst>
            </a:pPr>
            <a:r>
              <a:rPr lang="en-US" sz="1300" dirty="0" smtClean="0"/>
              <a:t>When comparing NOLA violent crime rate to cities more directly our size, and to all cities 250k-499k, NOLA 	compares very well</a:t>
            </a:r>
          </a:p>
          <a:p>
            <a:pPr indent="171450">
              <a:buFontTx/>
              <a:buChar char="-"/>
              <a:tabLst>
                <a:tab pos="171450" algn="l"/>
              </a:tabLst>
            </a:pPr>
            <a:r>
              <a:rPr lang="en-US" sz="1300" dirty="0" smtClean="0"/>
              <a:t>We will not be satisfied until we rank at the bottom of these Annual FBI UCR data releases</a:t>
            </a:r>
            <a:r>
              <a:rPr lang="en-US" sz="1300" dirty="0"/>
              <a:t>. </a:t>
            </a:r>
            <a:r>
              <a:rPr lang="en-US" sz="1300" dirty="0" smtClean="0"/>
              <a:t>*The </a:t>
            </a:r>
            <a:r>
              <a:rPr lang="en-US" sz="1300" dirty="0"/>
              <a:t>FBI cautions </a:t>
            </a:r>
            <a:r>
              <a:rPr lang="en-US" sz="1300" dirty="0" smtClean="0"/>
              <a:t>	against </a:t>
            </a:r>
            <a:r>
              <a:rPr lang="en-US" sz="1300" dirty="0"/>
              <a:t>the use of per capita comparisons among individual cities.  The FBI </a:t>
            </a:r>
            <a:r>
              <a:rPr lang="en-US" sz="1300" dirty="0" smtClean="0"/>
              <a:t>does </a:t>
            </a:r>
            <a:r>
              <a:rPr lang="en-US" sz="1300" dirty="0"/>
              <a:t>report per capita data for </a:t>
            </a:r>
            <a:r>
              <a:rPr lang="en-US" sz="1300" dirty="0" smtClean="0"/>
              <a:t>	groupings </a:t>
            </a:r>
            <a:r>
              <a:rPr lang="en-US" sz="1300" dirty="0"/>
              <a:t>of cities by population</a:t>
            </a:r>
          </a:p>
          <a:p>
            <a:pPr>
              <a:buFontTx/>
              <a:buChar char="-"/>
            </a:pPr>
            <a:endParaRPr lang="en-US" sz="1800" dirty="0"/>
          </a:p>
        </p:txBody>
      </p:sp>
      <p:graphicFrame>
        <p:nvGraphicFramePr>
          <p:cNvPr id="17" name="Table 16"/>
          <p:cNvGraphicFramePr>
            <a:graphicFrameLocks noGrp="1"/>
          </p:cNvGraphicFramePr>
          <p:nvPr>
            <p:extLst>
              <p:ext uri="{D42A27DB-BD31-4B8C-83A1-F6EECF244321}">
                <p14:modId xmlns:p14="http://schemas.microsoft.com/office/powerpoint/2010/main" val="1633683467"/>
              </p:ext>
            </p:extLst>
          </p:nvPr>
        </p:nvGraphicFramePr>
        <p:xfrm>
          <a:off x="457207" y="2057406"/>
          <a:ext cx="8305792" cy="4310269"/>
        </p:xfrm>
        <a:graphic>
          <a:graphicData uri="http://schemas.openxmlformats.org/drawingml/2006/table">
            <a:tbl>
              <a:tblPr/>
              <a:tblGrid>
                <a:gridCol w="1652201"/>
                <a:gridCol w="756431"/>
                <a:gridCol w="589716"/>
                <a:gridCol w="589716"/>
                <a:gridCol w="589716"/>
                <a:gridCol w="589716"/>
                <a:gridCol w="589716"/>
                <a:gridCol w="589716"/>
                <a:gridCol w="589716"/>
                <a:gridCol w="589716"/>
                <a:gridCol w="589716"/>
                <a:gridCol w="589716"/>
              </a:tblGrid>
              <a:tr h="315879">
                <a:tc>
                  <a:txBody>
                    <a:bodyPr/>
                    <a:lstStyle/>
                    <a:p>
                      <a:pPr algn="l" fontAlgn="b"/>
                      <a:r>
                        <a:rPr lang="en-US" sz="1000" b="0" i="0" u="none" strike="noStrike" baseline="0" dirty="0">
                          <a:solidFill>
                            <a:srgbClr val="000000"/>
                          </a:solidFill>
                          <a:latin typeface="Calibri"/>
                        </a:rPr>
                        <a:t> </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 </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All Crime</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Violent</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Murder</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Rape</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Robbery</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Assault</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Property</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Burglary</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Theft</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Auto Theft</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383">
                <a:tc>
                  <a:txBody>
                    <a:bodyPr/>
                    <a:lstStyle/>
                    <a:p>
                      <a:pPr algn="l" fontAlgn="b"/>
                      <a:r>
                        <a:rPr lang="en-US" sz="1000" b="0" i="0" u="none" strike="noStrike" baseline="0" dirty="0">
                          <a:solidFill>
                            <a:srgbClr val="000000"/>
                          </a:solidFill>
                          <a:latin typeface="Calibri"/>
                        </a:rPr>
                        <a:t>Sort by ALL CRIME 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2011 Census</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per/1000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383">
                <a:tc>
                  <a:txBody>
                    <a:bodyPr/>
                    <a:lstStyle/>
                    <a:p>
                      <a:pPr algn="l" fontAlgn="b"/>
                      <a:r>
                        <a:rPr lang="en-US" sz="1000" b="0" i="0" u="none" strike="noStrike" baseline="0" dirty="0">
                          <a:solidFill>
                            <a:srgbClr val="000000"/>
                          </a:solidFill>
                          <a:latin typeface="Calibri"/>
                        </a:rPr>
                        <a:t>Saint Louis </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318,069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99.41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18.71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0.36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0.59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6.69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11.07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80.70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22.05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48.06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10.59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16383">
                <a:tc>
                  <a:txBody>
                    <a:bodyPr/>
                    <a:lstStyle/>
                    <a:p>
                      <a:pPr algn="l" fontAlgn="b"/>
                      <a:r>
                        <a:rPr lang="en-US" sz="1000" b="0" i="0" u="none" strike="noStrike" baseline="0" dirty="0">
                          <a:solidFill>
                            <a:srgbClr val="000000"/>
                          </a:solidFill>
                          <a:latin typeface="Calibri"/>
                        </a:rPr>
                        <a:t>Cleveland</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393,806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78.08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13.78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0.19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0.90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8.01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4.68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64.30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27.19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26.72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10.39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16383">
                <a:tc>
                  <a:txBody>
                    <a:bodyPr/>
                    <a:lstStyle/>
                    <a:p>
                      <a:pPr algn="l" fontAlgn="b"/>
                      <a:r>
                        <a:rPr lang="en-US" sz="1000" b="0" i="0" u="none" strike="noStrike" baseline="0" dirty="0">
                          <a:solidFill>
                            <a:srgbClr val="000000"/>
                          </a:solidFill>
                          <a:latin typeface="Calibri"/>
                        </a:rPr>
                        <a:t>Oakland</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395,817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69.62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16.81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0.26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0.51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8.50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7.43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52.81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13.06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23.82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15.93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16383">
                <a:tc>
                  <a:txBody>
                    <a:bodyPr/>
                    <a:lstStyle/>
                    <a:p>
                      <a:pPr algn="l" fontAlgn="b"/>
                      <a:r>
                        <a:rPr lang="en-US" sz="1000" b="0" i="0" u="none" strike="noStrike" baseline="0" dirty="0">
                          <a:solidFill>
                            <a:srgbClr val="000000"/>
                          </a:solidFill>
                          <a:latin typeface="Calibri"/>
                        </a:rPr>
                        <a:t>Miami</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408,750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67.94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11.86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0.17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0.23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4.90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6.56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56.08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12.58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36.89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6.61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216383">
                <a:tc>
                  <a:txBody>
                    <a:bodyPr/>
                    <a:lstStyle/>
                    <a:p>
                      <a:pPr algn="l" fontAlgn="b"/>
                      <a:r>
                        <a:rPr lang="en-US" sz="1000" b="0" i="0" u="none" strike="noStrike" baseline="0" dirty="0">
                          <a:solidFill>
                            <a:srgbClr val="000000"/>
                          </a:solidFill>
                          <a:latin typeface="Calibri"/>
                        </a:rPr>
                        <a:t>Tulsa</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396,466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65.28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9.99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0.12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0.67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2.75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6.44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55.30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18.55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30.61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6.14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216383">
                <a:tc>
                  <a:txBody>
                    <a:bodyPr/>
                    <a:lstStyle/>
                    <a:p>
                      <a:pPr algn="l" fontAlgn="b"/>
                      <a:r>
                        <a:rPr lang="en-US" sz="1000" b="0" i="0" u="none" strike="noStrike" baseline="0" dirty="0">
                          <a:solidFill>
                            <a:srgbClr val="000000"/>
                          </a:solidFill>
                          <a:latin typeface="Calibri"/>
                        </a:rPr>
                        <a:t>Minneapolis</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387,753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59.09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9.60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0.08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1.00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4.10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4.42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49.49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13.16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31.75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4.58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216383">
                <a:tc>
                  <a:txBody>
                    <a:bodyPr/>
                    <a:lstStyle/>
                    <a:p>
                      <a:pPr algn="l" fontAlgn="b"/>
                      <a:r>
                        <a:rPr lang="en-US" sz="1000" b="0" i="0" u="none" strike="noStrike" baseline="0" dirty="0">
                          <a:solidFill>
                            <a:srgbClr val="000000"/>
                          </a:solidFill>
                          <a:latin typeface="Calibri"/>
                        </a:rPr>
                        <a:t>Wichita</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384,445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58.28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7.67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0.07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0.62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1.27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5.71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50.61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10.42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35.25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4.94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216383">
                <a:tc>
                  <a:txBody>
                    <a:bodyPr/>
                    <a:lstStyle/>
                    <a:p>
                      <a:pPr algn="l" fontAlgn="b"/>
                      <a:r>
                        <a:rPr lang="en-US" sz="1000" b="0" i="0" u="none" strike="noStrike" baseline="0" dirty="0">
                          <a:solidFill>
                            <a:srgbClr val="000000"/>
                          </a:solidFill>
                          <a:latin typeface="Calibri"/>
                        </a:rPr>
                        <a:t>Corpus Christi</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307,953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54.83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6.45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0.04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0.63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1.20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4.58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48.37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8.66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38.19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1.52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315879">
                <a:tc>
                  <a:txBody>
                    <a:bodyPr/>
                    <a:lstStyle/>
                    <a:p>
                      <a:pPr algn="l" fontAlgn="b"/>
                      <a:r>
                        <a:rPr lang="en-US" sz="1000" b="0" i="0" u="none" strike="noStrike" baseline="0" dirty="0">
                          <a:solidFill>
                            <a:srgbClr val="C00000"/>
                          </a:solidFill>
                          <a:latin typeface="Calibri"/>
                        </a:rPr>
                        <a:t>Cities with/ Pop. 250,000-499,000 </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13,579,069*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51.16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7.73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0.12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0.43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2.94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4.24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43.43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11.11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27.17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5.14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216383">
                <a:tc>
                  <a:txBody>
                    <a:bodyPr/>
                    <a:lstStyle/>
                    <a:p>
                      <a:pPr algn="l" fontAlgn="b"/>
                      <a:r>
                        <a:rPr lang="en-US" sz="1000" b="0" i="0" u="none" strike="noStrike" baseline="0" dirty="0">
                          <a:solidFill>
                            <a:srgbClr val="000000"/>
                          </a:solidFill>
                          <a:latin typeface="Calibri"/>
                        </a:rPr>
                        <a:t>Arlington</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373,698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51.06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5.01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0.06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0.36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1.45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3.15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46.05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11.74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31.46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2.84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216383">
                <a:tc>
                  <a:txBody>
                    <a:bodyPr/>
                    <a:lstStyle/>
                    <a:p>
                      <a:pPr algn="l" fontAlgn="b"/>
                      <a:r>
                        <a:rPr lang="en-US" sz="1000" b="0" i="0" u="none" strike="noStrike" baseline="0" dirty="0">
                          <a:solidFill>
                            <a:srgbClr val="000000"/>
                          </a:solidFill>
                          <a:latin typeface="Calibri"/>
                        </a:rPr>
                        <a:t>Bakersfield</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352,428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47.40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5.29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0.05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0.11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1.55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3.58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42.11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12.26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23.05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6.80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216383">
                <a:tc>
                  <a:txBody>
                    <a:bodyPr/>
                    <a:lstStyle/>
                    <a:p>
                      <a:pPr algn="l" fontAlgn="b"/>
                      <a:r>
                        <a:rPr lang="en-US" sz="1000" b="1" i="1" u="sng" strike="noStrike" baseline="0" dirty="0">
                          <a:solidFill>
                            <a:srgbClr val="000000"/>
                          </a:solidFill>
                          <a:latin typeface="Calibri"/>
                        </a:rPr>
                        <a:t>New Orleans</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360,740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46.46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7.62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0.55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0.45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2.94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3.68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38.85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10.69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21.11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1" u="sng" strike="noStrike" baseline="0" dirty="0">
                          <a:solidFill>
                            <a:srgbClr val="000000"/>
                          </a:solidFill>
                          <a:latin typeface="Calibri"/>
                        </a:rPr>
                        <a:t>7.04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16383">
                <a:tc>
                  <a:txBody>
                    <a:bodyPr/>
                    <a:lstStyle/>
                    <a:p>
                      <a:pPr algn="l" fontAlgn="b"/>
                      <a:r>
                        <a:rPr lang="en-US" sz="1000" b="0" i="0" u="none" strike="noStrike" baseline="0" dirty="0">
                          <a:solidFill>
                            <a:srgbClr val="000000"/>
                          </a:solidFill>
                          <a:latin typeface="Calibri"/>
                        </a:rPr>
                        <a:t>Pittsburgh</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307,484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40.78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8.05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0.14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0.22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3.66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4.03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32.73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8.74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22.43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1.56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216383">
                <a:tc>
                  <a:txBody>
                    <a:bodyPr/>
                    <a:lstStyle/>
                    <a:p>
                      <a:pPr algn="l" fontAlgn="b"/>
                      <a:r>
                        <a:rPr lang="en-US" sz="1000" b="0" i="0" u="none" strike="noStrike" baseline="0" dirty="0">
                          <a:solidFill>
                            <a:srgbClr val="000000"/>
                          </a:solidFill>
                          <a:latin typeface="Calibri"/>
                        </a:rPr>
                        <a:t>Tampa</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346,037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36.47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6.44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0.08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0.17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1.70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4.49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baseline="0" dirty="0">
                          <a:solidFill>
                            <a:srgbClr val="000000"/>
                          </a:solidFill>
                          <a:latin typeface="Calibri"/>
                        </a:rPr>
                        <a:t>30.03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7.85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20.35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1.83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216383">
                <a:tc>
                  <a:txBody>
                    <a:bodyPr/>
                    <a:lstStyle/>
                    <a:p>
                      <a:pPr algn="l" fontAlgn="b"/>
                      <a:r>
                        <a:rPr lang="en-US" sz="1000" b="0" i="0" u="none" strike="noStrike" baseline="0" dirty="0">
                          <a:solidFill>
                            <a:srgbClr val="000000"/>
                          </a:solidFill>
                          <a:latin typeface="Calibri"/>
                        </a:rPr>
                        <a:t>Riverside</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310,651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35.22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4.22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0.04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0.18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1.47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2.52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31.00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6.70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20.21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4.10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216383">
                <a:tc>
                  <a:txBody>
                    <a:bodyPr/>
                    <a:lstStyle/>
                    <a:p>
                      <a:pPr algn="l" fontAlgn="b"/>
                      <a:r>
                        <a:rPr lang="en-US" sz="1000" b="0" i="0" u="none" strike="noStrike" baseline="0" dirty="0">
                          <a:solidFill>
                            <a:srgbClr val="000000"/>
                          </a:solidFill>
                          <a:latin typeface="Calibri"/>
                        </a:rPr>
                        <a:t>Anaheim</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341,361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28.63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3.75</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0.04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0.31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1.31</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2.09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24.88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4.13</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17.47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3.28</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216383">
                <a:tc>
                  <a:txBody>
                    <a:bodyPr/>
                    <a:lstStyle/>
                    <a:p>
                      <a:pPr algn="l" fontAlgn="b"/>
                      <a:r>
                        <a:rPr lang="en-US" sz="1000" b="0" i="0" u="none" strike="noStrike" baseline="0" dirty="0">
                          <a:solidFill>
                            <a:srgbClr val="000000"/>
                          </a:solidFill>
                          <a:latin typeface="Calibri"/>
                        </a:rPr>
                        <a:t>Santa Ana</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329,427</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a:solidFill>
                            <a:srgbClr val="000000"/>
                          </a:solidFill>
                          <a:latin typeface="Calibri"/>
                        </a:rPr>
                        <a:t>23.94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3.99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0.04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0.19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1.79</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1.96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19.96</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3.24</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12.82</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1000" b="0" i="0" u="none" strike="noStrike" baseline="0" dirty="0">
                          <a:solidFill>
                            <a:srgbClr val="000000"/>
                          </a:solidFill>
                          <a:latin typeface="Calibri"/>
                        </a:rPr>
                        <a:t>3.90</a:t>
                      </a:r>
                    </a:p>
                  </a:txBody>
                  <a:tcPr marL="5495" marR="5495" marT="54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8"/>
          <p:cNvSpPr>
            <a:spLocks noChangeArrowheads="1"/>
          </p:cNvSpPr>
          <p:nvPr/>
        </p:nvSpPr>
        <p:spPr bwMode="auto">
          <a:xfrm>
            <a:off x="76200" y="228601"/>
            <a:ext cx="8991600" cy="646331"/>
          </a:xfrm>
          <a:prstGeom prst="rect">
            <a:avLst/>
          </a:prstGeom>
          <a:solidFill>
            <a:schemeClr val="tx1">
              <a:lumMod val="75000"/>
              <a:lumOff val="25000"/>
            </a:schemeClr>
          </a:solidFill>
          <a:ln w="9525">
            <a:noFill/>
            <a:miter lim="800000"/>
            <a:headEnd/>
            <a:tailEnd/>
          </a:ln>
        </p:spPr>
        <p:txBody>
          <a:bodyPr wrap="square">
            <a:spAutoFit/>
          </a:bodyPr>
          <a:lstStyle/>
          <a:p>
            <a:pPr algn="ctr"/>
            <a:r>
              <a:rPr lang="en-US" sz="3600" dirty="0" smtClean="0">
                <a:solidFill>
                  <a:schemeClr val="bg1"/>
                </a:solidFill>
                <a:latin typeface="Garamond" pitchFamily="18" charset="0"/>
              </a:rPr>
              <a:t>Other NOLA Comparisons - Context</a:t>
            </a:r>
            <a:endParaRPr lang="en-US" sz="3600" dirty="0">
              <a:solidFill>
                <a:schemeClr val="bg1"/>
              </a:solidFill>
              <a:latin typeface="Garamond" pitchFamily="18" charset="0"/>
            </a:endParaRPr>
          </a:p>
        </p:txBody>
      </p:sp>
      <p:sp>
        <p:nvSpPr>
          <p:cNvPr id="5" name="Slide Number Placeholder 3"/>
          <p:cNvSpPr txBox="1">
            <a:spLocks/>
          </p:cNvSpPr>
          <p:nvPr/>
        </p:nvSpPr>
        <p:spPr bwMode="auto">
          <a:xfrm>
            <a:off x="304800" y="62484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56C990-38BE-49A6-9A5F-710B17C0F61E}" type="slidenum">
              <a:rPr kumimoji="0" lang="en-US" sz="1200" b="1" i="0" u="none" strike="noStrike" kern="1200" cap="none" spc="0" normalizeH="0" baseline="0" noProof="0" smtClean="0">
                <a:ln>
                  <a:noFill/>
                </a:ln>
                <a:solidFill>
                  <a:srgbClr val="506882"/>
                </a:solidFill>
                <a:effectLst/>
                <a:uLnTx/>
                <a:uFillTx/>
                <a:latin typeface="Garamond" pitchFamily="18" charset="0"/>
                <a:ea typeface="Tahoma" pitchFamily="34" charset="0"/>
                <a:cs typeface="Tahoma"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22</a:t>
            </a:fld>
            <a:endParaRPr kumimoji="0" lang="en-US" sz="1200" b="1" i="0" u="none" strike="noStrike" kern="1200" cap="none" spc="0" normalizeH="0" baseline="0" noProof="0" dirty="0">
              <a:ln>
                <a:noFill/>
              </a:ln>
              <a:solidFill>
                <a:srgbClr val="506882"/>
              </a:solidFill>
              <a:effectLst/>
              <a:uLnTx/>
              <a:uFillTx/>
              <a:latin typeface="Garamond" pitchFamily="18" charset="0"/>
              <a:ea typeface="Tahoma" pitchFamily="34" charset="0"/>
              <a:cs typeface="Tahoma" pitchFamily="34" charset="0"/>
            </a:endParaRPr>
          </a:p>
        </p:txBody>
      </p:sp>
      <p:sp>
        <p:nvSpPr>
          <p:cNvPr id="10" name="Text Placeholder 9"/>
          <p:cNvSpPr>
            <a:spLocks noGrp="1"/>
          </p:cNvSpPr>
          <p:nvPr>
            <p:ph type="body" idx="1"/>
          </p:nvPr>
        </p:nvSpPr>
        <p:spPr>
          <a:xfrm>
            <a:off x="152400" y="990600"/>
            <a:ext cx="8763000" cy="5410200"/>
          </a:xfrm>
        </p:spPr>
        <p:txBody>
          <a:bodyPr/>
          <a:lstStyle/>
          <a:p>
            <a:pPr marL="231775" indent="-231775">
              <a:buFont typeface="Arial" pitchFamily="34" charset="0"/>
              <a:buChar char="•"/>
            </a:pPr>
            <a:r>
              <a:rPr lang="en-US" sz="1400" dirty="0" smtClean="0"/>
              <a:t>The violent crime rate (murder, rape, aggravated assault, robbery) for cities with 250k-499k residents is 773.1/100,000 according to FBI data released for 2011</a:t>
            </a:r>
          </a:p>
          <a:p>
            <a:pPr marL="231775" indent="-231775">
              <a:lnSpc>
                <a:spcPts val="200"/>
              </a:lnSpc>
              <a:buFont typeface="Arial" pitchFamily="34" charset="0"/>
              <a:buChar char="•"/>
            </a:pPr>
            <a:endParaRPr lang="en-US" sz="1400" dirty="0" smtClean="0"/>
          </a:p>
          <a:p>
            <a:pPr marL="231775" indent="-231775">
              <a:buFont typeface="Arial" pitchFamily="34" charset="0"/>
              <a:buChar char="•"/>
            </a:pPr>
            <a:r>
              <a:rPr lang="en-US" sz="1400" dirty="0" smtClean="0"/>
              <a:t>The violent crime rate in 2011, for NOLA residents is 761.8/100,000…NOLA has a violent crime rate that is about </a:t>
            </a:r>
            <a:r>
              <a:rPr lang="en-US" sz="1400" u="sng" dirty="0" smtClean="0"/>
              <a:t>1.5% lower </a:t>
            </a:r>
            <a:r>
              <a:rPr lang="en-US" sz="1400" dirty="0" smtClean="0"/>
              <a:t>than the rate of cities of 250k-499k</a:t>
            </a:r>
          </a:p>
          <a:p>
            <a:pPr marL="231775" indent="-231775">
              <a:lnSpc>
                <a:spcPts val="200"/>
              </a:lnSpc>
              <a:buFont typeface="Arial" pitchFamily="34" charset="0"/>
              <a:buChar char="•"/>
            </a:pPr>
            <a:endParaRPr lang="en-US" sz="1400" dirty="0" smtClean="0"/>
          </a:p>
          <a:p>
            <a:pPr marL="231775" indent="-231775">
              <a:buFont typeface="Arial" pitchFamily="34" charset="0"/>
              <a:buChar char="•"/>
            </a:pPr>
            <a:r>
              <a:rPr lang="en-US" sz="1400" dirty="0" smtClean="0"/>
              <a:t>When compared to this population group for 2011, </a:t>
            </a:r>
            <a:r>
              <a:rPr lang="en-US" sz="1400" u="sng" dirty="0" smtClean="0"/>
              <a:t>NOLA has lower rates </a:t>
            </a:r>
            <a:r>
              <a:rPr lang="en-US" sz="1400" dirty="0" smtClean="0"/>
              <a:t>of: Part I Major crime index; violent crime index, property crime index, robbery, aggravated assault, burglary and theft. The rate of rapes in NOLA is  0.45/1000 compared to 0.43/1000. Of the Part I Major Crimes, NOLA is lower in all categories except murder and auto theft</a:t>
            </a:r>
          </a:p>
          <a:p>
            <a:pPr marL="231775" indent="-231775">
              <a:lnSpc>
                <a:spcPts val="200"/>
              </a:lnSpc>
              <a:buFont typeface="Arial" pitchFamily="34" charset="0"/>
              <a:buChar char="•"/>
            </a:pPr>
            <a:endParaRPr lang="en-US" sz="1400" dirty="0" smtClean="0"/>
          </a:p>
          <a:p>
            <a:pPr marL="231775" indent="-231775">
              <a:buFont typeface="Arial" pitchFamily="34" charset="0"/>
              <a:buChar char="•"/>
            </a:pPr>
            <a:r>
              <a:rPr lang="en-US" sz="1400" dirty="0" smtClean="0"/>
              <a:t> The rate of murder continues to be several times the national average, and is a crime of young men, who typically know each other, acting out against each other.  NOLA FOR LIFE confronts these relationships directly to stop the shooting and killing</a:t>
            </a:r>
          </a:p>
          <a:p>
            <a:pPr marL="231775" indent="-231775">
              <a:lnSpc>
                <a:spcPts val="200"/>
              </a:lnSpc>
              <a:buFont typeface="Arial" pitchFamily="34" charset="0"/>
              <a:buChar char="•"/>
            </a:pPr>
            <a:endParaRPr lang="en-US" sz="1400" dirty="0" smtClean="0"/>
          </a:p>
          <a:p>
            <a:pPr marL="231775" indent="-231775">
              <a:buFont typeface="Arial" pitchFamily="34" charset="0"/>
              <a:buChar char="•"/>
            </a:pPr>
            <a:r>
              <a:rPr lang="en-US" sz="1400" dirty="0" smtClean="0"/>
              <a:t>In NOLA for the year 2000, the rate of all Part I Major Crimes (murder, rape, robbery, aggravated assault, burglary, theft and auto theft) was 69.8/1,000 residents </a:t>
            </a:r>
          </a:p>
          <a:p>
            <a:pPr marL="231775" indent="-231775">
              <a:buFont typeface="Arial" pitchFamily="34" charset="0"/>
              <a:buChar char="•"/>
            </a:pPr>
            <a:r>
              <a:rPr lang="en-US" sz="1400" dirty="0" smtClean="0"/>
              <a:t>In NOLA for the year 2011, the rate of all Part I Major Crimes was 46.5/1,000 residents, </a:t>
            </a:r>
            <a:r>
              <a:rPr lang="en-US" sz="1400" u="sng" dirty="0" smtClean="0"/>
              <a:t>a reduction of 33.4% </a:t>
            </a:r>
          </a:p>
          <a:p>
            <a:pPr marL="231775" indent="-231775">
              <a:lnSpc>
                <a:spcPts val="200"/>
              </a:lnSpc>
              <a:buFont typeface="Arial" pitchFamily="34" charset="0"/>
              <a:buChar char="•"/>
            </a:pPr>
            <a:endParaRPr lang="en-US" sz="1400" u="sng" dirty="0" smtClean="0"/>
          </a:p>
          <a:p>
            <a:pPr marL="231775" indent="-231775">
              <a:buFont typeface="Arial" pitchFamily="34" charset="0"/>
              <a:buChar char="•"/>
            </a:pPr>
            <a:r>
              <a:rPr lang="en-US" sz="1400" dirty="0" smtClean="0"/>
              <a:t>In NOLA during 2011 there was 50% fewer actual Part I Major Crime events, and 26% fewer residents than in the year 2000 </a:t>
            </a:r>
          </a:p>
          <a:p>
            <a:pPr marL="231775" indent="-231775">
              <a:lnSpc>
                <a:spcPts val="200"/>
              </a:lnSpc>
              <a:buFont typeface="Arial" pitchFamily="34" charset="0"/>
              <a:buChar char="•"/>
            </a:pPr>
            <a:endParaRPr lang="en-US" sz="1400" dirty="0" smtClean="0"/>
          </a:p>
          <a:p>
            <a:pPr marL="231775" indent="-231775">
              <a:buFont typeface="Arial" pitchFamily="34" charset="0"/>
              <a:buChar char="•"/>
            </a:pPr>
            <a:r>
              <a:rPr lang="en-US" sz="1400" dirty="0"/>
              <a:t>T</a:t>
            </a:r>
            <a:r>
              <a:rPr lang="en-US" sz="1400" dirty="0" smtClean="0"/>
              <a:t>he NOPD is focused on further reducing crime and will continue to be focused </a:t>
            </a:r>
          </a:p>
          <a:p>
            <a:pPr marL="231775" indent="-231775">
              <a:lnSpc>
                <a:spcPts val="200"/>
              </a:lnSpc>
              <a:buFont typeface="Arial" pitchFamily="34" charset="0"/>
              <a:buChar char="•"/>
            </a:pPr>
            <a:endParaRPr lang="en-US" sz="1400" dirty="0" smtClean="0"/>
          </a:p>
          <a:p>
            <a:pPr marL="231775" indent="-231775">
              <a:buFont typeface="Arial" pitchFamily="34" charset="0"/>
              <a:buChar char="•"/>
            </a:pPr>
            <a:r>
              <a:rPr lang="en-US" sz="1400" dirty="0" smtClean="0"/>
              <a:t>*The FBI cautions against the use of per capita comparisons among individual cities.  The FBI does report per capita data for groupings of cities by population</a:t>
            </a:r>
          </a:p>
          <a:p>
            <a:endParaRPr lang="en-US" sz="14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8"/>
          <p:cNvSpPr>
            <a:spLocks noChangeArrowheads="1"/>
          </p:cNvSpPr>
          <p:nvPr/>
        </p:nvSpPr>
        <p:spPr bwMode="auto">
          <a:xfrm>
            <a:off x="76200" y="228601"/>
            <a:ext cx="8991600" cy="646331"/>
          </a:xfrm>
          <a:prstGeom prst="rect">
            <a:avLst/>
          </a:prstGeom>
          <a:solidFill>
            <a:schemeClr val="tx1">
              <a:lumMod val="75000"/>
              <a:lumOff val="25000"/>
            </a:schemeClr>
          </a:solidFill>
          <a:ln w="9525">
            <a:noFill/>
            <a:miter lim="800000"/>
            <a:headEnd/>
            <a:tailEnd/>
          </a:ln>
        </p:spPr>
        <p:txBody>
          <a:bodyPr wrap="square">
            <a:spAutoFit/>
          </a:bodyPr>
          <a:lstStyle/>
          <a:p>
            <a:pPr algn="ctr"/>
            <a:r>
              <a:rPr lang="en-US" sz="3600" dirty="0" smtClean="0">
                <a:solidFill>
                  <a:schemeClr val="bg1"/>
                </a:solidFill>
                <a:latin typeface="Garamond" pitchFamily="18" charset="0"/>
              </a:rPr>
              <a:t>Major Events</a:t>
            </a:r>
            <a:endParaRPr lang="en-US" sz="3600" dirty="0">
              <a:solidFill>
                <a:schemeClr val="bg1"/>
              </a:solidFill>
              <a:latin typeface="Garamond" pitchFamily="18" charset="0"/>
            </a:endParaRPr>
          </a:p>
        </p:txBody>
      </p:sp>
      <p:sp>
        <p:nvSpPr>
          <p:cNvPr id="5" name="Slide Number Placeholder 3"/>
          <p:cNvSpPr txBox="1">
            <a:spLocks/>
          </p:cNvSpPr>
          <p:nvPr/>
        </p:nvSpPr>
        <p:spPr bwMode="auto">
          <a:xfrm>
            <a:off x="304800" y="62484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56C990-38BE-49A6-9A5F-710B17C0F61E}" type="slidenum">
              <a:rPr kumimoji="0" lang="en-US" sz="1200" b="1" i="0" u="none" strike="noStrike" kern="1200" cap="none" spc="0" normalizeH="0" baseline="0" noProof="0" smtClean="0">
                <a:ln>
                  <a:noFill/>
                </a:ln>
                <a:solidFill>
                  <a:srgbClr val="506882"/>
                </a:solidFill>
                <a:effectLst/>
                <a:uLnTx/>
                <a:uFillTx/>
                <a:latin typeface="Garamond" pitchFamily="18" charset="0"/>
                <a:ea typeface="Tahoma" pitchFamily="34" charset="0"/>
                <a:cs typeface="Tahoma"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23</a:t>
            </a:fld>
            <a:endParaRPr kumimoji="0" lang="en-US" sz="1200" b="1" i="0" u="none" strike="noStrike" kern="1200" cap="none" spc="0" normalizeH="0" baseline="0" noProof="0" dirty="0">
              <a:ln>
                <a:noFill/>
              </a:ln>
              <a:solidFill>
                <a:srgbClr val="506882"/>
              </a:solidFill>
              <a:effectLst/>
              <a:uLnTx/>
              <a:uFillTx/>
              <a:latin typeface="Garamond" pitchFamily="18" charset="0"/>
              <a:ea typeface="Tahoma" pitchFamily="34" charset="0"/>
              <a:cs typeface="Tahoma" pitchFamily="34" charset="0"/>
            </a:endParaRPr>
          </a:p>
        </p:txBody>
      </p:sp>
      <p:sp>
        <p:nvSpPr>
          <p:cNvPr id="10" name="Text Placeholder 9"/>
          <p:cNvSpPr>
            <a:spLocks noGrp="1"/>
          </p:cNvSpPr>
          <p:nvPr>
            <p:ph type="body" idx="1"/>
          </p:nvPr>
        </p:nvSpPr>
        <p:spPr>
          <a:xfrm>
            <a:off x="152400" y="990600"/>
            <a:ext cx="8763000" cy="5410200"/>
          </a:xfrm>
        </p:spPr>
        <p:txBody>
          <a:bodyPr/>
          <a:lstStyle/>
          <a:p>
            <a:pPr marL="231775" indent="-231775">
              <a:buFont typeface="Arial" pitchFamily="34" charset="0"/>
              <a:buChar char="•"/>
            </a:pPr>
            <a:r>
              <a:rPr lang="en-US" sz="1400" dirty="0" smtClean="0"/>
              <a:t>The NOPD has provided professional, competent and successful policing services for the following major events in the last year:</a:t>
            </a:r>
          </a:p>
          <a:p>
            <a:pPr marL="688975" lvl="1" indent="-231775">
              <a:buFont typeface="Arial" pitchFamily="34" charset="0"/>
              <a:buChar char="•"/>
            </a:pPr>
            <a:r>
              <a:rPr lang="en-US" sz="1200" dirty="0" smtClean="0"/>
              <a:t>2011 Bayou Classic</a:t>
            </a:r>
          </a:p>
          <a:p>
            <a:pPr marL="688975" lvl="1" indent="-231775">
              <a:buFont typeface="Arial" pitchFamily="34" charset="0"/>
              <a:buChar char="•"/>
            </a:pPr>
            <a:r>
              <a:rPr lang="en-US" sz="1200" dirty="0" smtClean="0"/>
              <a:t>New Years</a:t>
            </a:r>
          </a:p>
          <a:p>
            <a:pPr marL="688975" lvl="1" indent="-231775">
              <a:buFont typeface="Arial" pitchFamily="34" charset="0"/>
              <a:buChar char="•"/>
            </a:pPr>
            <a:r>
              <a:rPr lang="en-US" sz="1200" dirty="0" smtClean="0"/>
              <a:t>Sugar Bowl</a:t>
            </a:r>
          </a:p>
          <a:p>
            <a:pPr marL="688975" lvl="1" indent="-231775">
              <a:buFont typeface="Arial" pitchFamily="34" charset="0"/>
              <a:buChar char="•"/>
            </a:pPr>
            <a:r>
              <a:rPr lang="en-US" sz="1200" dirty="0" smtClean="0"/>
              <a:t>BCS National Football Championship Game</a:t>
            </a:r>
          </a:p>
          <a:p>
            <a:pPr marL="688975" lvl="1" indent="-231775">
              <a:buFont typeface="Arial" pitchFamily="34" charset="0"/>
              <a:buChar char="•"/>
            </a:pPr>
            <a:r>
              <a:rPr lang="en-US" sz="1200" dirty="0" smtClean="0"/>
              <a:t>Mardi Gras</a:t>
            </a:r>
          </a:p>
          <a:p>
            <a:pPr marL="688975" lvl="1" indent="-231775">
              <a:buFont typeface="Arial" pitchFamily="34" charset="0"/>
              <a:buChar char="•"/>
            </a:pPr>
            <a:r>
              <a:rPr lang="en-US" sz="1200" dirty="0" smtClean="0"/>
              <a:t>Mardi Gras Marathon</a:t>
            </a:r>
          </a:p>
          <a:p>
            <a:pPr marL="688975" lvl="1" indent="-231775">
              <a:buFont typeface="Arial" pitchFamily="34" charset="0"/>
              <a:buChar char="•"/>
            </a:pPr>
            <a:r>
              <a:rPr lang="en-US" sz="1200" dirty="0" smtClean="0"/>
              <a:t>NCAA Final Four Basketball</a:t>
            </a:r>
          </a:p>
          <a:p>
            <a:pPr marL="688975" lvl="1" indent="-231775">
              <a:buFont typeface="Arial" pitchFamily="34" charset="0"/>
              <a:buChar char="•"/>
            </a:pPr>
            <a:r>
              <a:rPr lang="en-US" sz="1200" dirty="0" smtClean="0"/>
              <a:t>Crescent City Classic</a:t>
            </a:r>
          </a:p>
          <a:p>
            <a:pPr marL="688975" lvl="1" indent="-231775">
              <a:buFont typeface="Arial" pitchFamily="34" charset="0"/>
              <a:buChar char="•"/>
            </a:pPr>
            <a:r>
              <a:rPr lang="en-US" sz="1200" dirty="0" smtClean="0"/>
              <a:t>War of 1812 Celebration</a:t>
            </a:r>
          </a:p>
          <a:p>
            <a:pPr marL="688975" lvl="1" indent="-231775">
              <a:buFont typeface="Arial" pitchFamily="34" charset="0"/>
              <a:buChar char="•"/>
            </a:pPr>
            <a:r>
              <a:rPr lang="en-US" sz="1200" dirty="0" smtClean="0"/>
              <a:t>Ironman Triathlon</a:t>
            </a:r>
          </a:p>
          <a:p>
            <a:pPr marL="688975" lvl="1" indent="-231775">
              <a:buFont typeface="Arial" pitchFamily="34" charset="0"/>
              <a:buChar char="•"/>
            </a:pPr>
            <a:r>
              <a:rPr lang="en-US" sz="1200" dirty="0" smtClean="0"/>
              <a:t>French Quarter Festival</a:t>
            </a:r>
          </a:p>
          <a:p>
            <a:pPr marL="688975" lvl="1" indent="-231775">
              <a:buFont typeface="Arial" pitchFamily="34" charset="0"/>
              <a:buChar char="•"/>
            </a:pPr>
            <a:r>
              <a:rPr lang="en-US" sz="1200" dirty="0" smtClean="0"/>
              <a:t>Jazz Festival</a:t>
            </a:r>
          </a:p>
          <a:p>
            <a:pPr marL="688975" lvl="1" indent="-231775">
              <a:buFont typeface="Arial" pitchFamily="34" charset="0"/>
              <a:buChar char="•"/>
            </a:pPr>
            <a:r>
              <a:rPr lang="en-US" sz="1200" dirty="0" smtClean="0"/>
              <a:t>4</a:t>
            </a:r>
            <a:r>
              <a:rPr lang="en-US" sz="1200" baseline="30000" dirty="0" smtClean="0"/>
              <a:t>th</a:t>
            </a:r>
            <a:r>
              <a:rPr lang="en-US" sz="1200" dirty="0" smtClean="0"/>
              <a:t> of July Events</a:t>
            </a:r>
          </a:p>
          <a:p>
            <a:pPr marL="688975" lvl="1" indent="-231775">
              <a:buFont typeface="Arial" pitchFamily="34" charset="0"/>
              <a:buChar char="•"/>
            </a:pPr>
            <a:r>
              <a:rPr lang="en-US" sz="1200" dirty="0" smtClean="0"/>
              <a:t>Essence Festival</a:t>
            </a:r>
          </a:p>
          <a:p>
            <a:pPr marL="688975" lvl="1" indent="-231775">
              <a:buFont typeface="Arial" pitchFamily="34" charset="0"/>
              <a:buChar char="•"/>
            </a:pPr>
            <a:r>
              <a:rPr lang="en-US" sz="1200" dirty="0" smtClean="0"/>
              <a:t>2012 Bayou Classic</a:t>
            </a:r>
          </a:p>
          <a:p>
            <a:pPr marL="688975" lvl="1" indent="-231775">
              <a:buFont typeface="Arial" pitchFamily="34" charset="0"/>
              <a:buChar char="•"/>
            </a:pPr>
            <a:r>
              <a:rPr lang="en-US" sz="1200" dirty="0" smtClean="0"/>
              <a:t>New Years Eve</a:t>
            </a:r>
          </a:p>
          <a:p>
            <a:pPr marL="688975" lvl="1" indent="-231775">
              <a:buFont typeface="Arial" pitchFamily="34" charset="0"/>
              <a:buChar char="•"/>
            </a:pPr>
            <a:r>
              <a:rPr lang="en-US" sz="1200" dirty="0" smtClean="0"/>
              <a:t>Sugar Bowl</a:t>
            </a:r>
          </a:p>
          <a:p>
            <a:pPr marL="688975" lvl="1" indent="-231775">
              <a:buFont typeface="Arial" pitchFamily="34" charset="0"/>
              <a:buChar char="•"/>
            </a:pPr>
            <a:r>
              <a:rPr lang="en-US" sz="1200" dirty="0" smtClean="0"/>
              <a:t>First Weekend of Mardi Gras 2013</a:t>
            </a:r>
          </a:p>
          <a:p>
            <a:pPr marL="688975" lvl="1" indent="-231775">
              <a:buFont typeface="Arial" pitchFamily="34" charset="0"/>
              <a:buChar char="•"/>
            </a:pPr>
            <a:r>
              <a:rPr lang="en-US" sz="1200" dirty="0" smtClean="0"/>
              <a:t>Super Bowl</a:t>
            </a:r>
          </a:p>
          <a:p>
            <a:pPr marL="688975" lvl="1" indent="-231775">
              <a:buFont typeface="Arial" pitchFamily="34" charset="0"/>
              <a:buChar char="•"/>
            </a:pPr>
            <a:r>
              <a:rPr lang="en-US" sz="1200" dirty="0" smtClean="0"/>
              <a:t>Second Weekend of Mardi Gras 2013</a:t>
            </a:r>
          </a:p>
          <a:p>
            <a:pPr marL="688975" lvl="1" indent="-231775">
              <a:buFont typeface="Arial" pitchFamily="34" charset="0"/>
              <a:buChar char="•"/>
            </a:pPr>
            <a:r>
              <a:rPr lang="en-US" sz="1200" dirty="0" smtClean="0"/>
              <a:t>NCAA Women’s Final Four</a:t>
            </a:r>
          </a:p>
        </p:txBody>
      </p:sp>
    </p:spTree>
    <p:extLst>
      <p:ext uri="{BB962C8B-B14F-4D97-AF65-F5344CB8AC3E}">
        <p14:creationId xmlns:p14="http://schemas.microsoft.com/office/powerpoint/2010/main" val="1553474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533400" y="1295400"/>
            <a:ext cx="8153400" cy="4524315"/>
          </a:xfrm>
          <a:prstGeom prst="rect">
            <a:avLst/>
          </a:prstGeom>
          <a:noFill/>
          <a:ln w="9525">
            <a:noFill/>
            <a:miter lim="800000"/>
            <a:headEnd/>
            <a:tailEnd/>
          </a:ln>
        </p:spPr>
        <p:txBody>
          <a:bodyPr wrap="square">
            <a:spAutoFit/>
          </a:bodyPr>
          <a:lstStyle/>
          <a:p>
            <a:pPr algn="just"/>
            <a:r>
              <a:rPr lang="en-US" sz="1600" b="1" dirty="0">
                <a:solidFill>
                  <a:srgbClr val="00009A"/>
                </a:solidFill>
                <a:latin typeface="Garamond" pitchFamily="18" charset="0"/>
              </a:rPr>
              <a:t>Mission Statement</a:t>
            </a:r>
          </a:p>
          <a:p>
            <a:pPr algn="just"/>
            <a:r>
              <a:rPr lang="en-US" sz="1600" dirty="0">
                <a:latin typeface="Garamond" pitchFamily="18" charset="0"/>
              </a:rPr>
              <a:t>The mission of the New Orleans Police Department is to provide professional police services to the public </a:t>
            </a:r>
            <a:r>
              <a:rPr lang="en-US" sz="1600" dirty="0" smtClean="0">
                <a:latin typeface="Garamond" pitchFamily="18" charset="0"/>
              </a:rPr>
              <a:t>in order to </a:t>
            </a:r>
            <a:r>
              <a:rPr lang="en-US" sz="1600" dirty="0">
                <a:latin typeface="Garamond" pitchFamily="18" charset="0"/>
              </a:rPr>
              <a:t>maintain order and protect life and property. We will identify and solve problems by forming partnerships with the citizens of our community to enhance the quality of life for our citizens and visitors. Our service will be delivered through transparency, accountability, collaboration and integrity.</a:t>
            </a:r>
          </a:p>
          <a:p>
            <a:pPr algn="just"/>
            <a:endParaRPr lang="en-US" sz="1600" b="1" dirty="0">
              <a:solidFill>
                <a:srgbClr val="00009A"/>
              </a:solidFill>
              <a:latin typeface="Garamond" pitchFamily="18" charset="0"/>
            </a:endParaRPr>
          </a:p>
          <a:p>
            <a:pPr algn="just"/>
            <a:r>
              <a:rPr lang="en-US" sz="1600" b="1" dirty="0">
                <a:solidFill>
                  <a:srgbClr val="00009A"/>
                </a:solidFill>
                <a:latin typeface="Garamond" pitchFamily="18" charset="0"/>
              </a:rPr>
              <a:t>Vision Statement</a:t>
            </a:r>
          </a:p>
          <a:p>
            <a:pPr algn="just"/>
            <a:r>
              <a:rPr lang="en-US" sz="1600" dirty="0">
                <a:latin typeface="Garamond" pitchFamily="18" charset="0"/>
              </a:rPr>
              <a:t>It is our goal to make significant strides in reducing overall crime and making our streets safe for all who live, visit and do business in the City of New Orleans. The reduction of violent crime remains our highest priority. Building new and invigorating existing partnerships with members of our community is critical to our success. We believe that the overall satisfaction of the community we serve assists in heightening the performance and response level of the men and women of our Department. Increased satisfaction and the resulting confidence of the community in the NOPD will result in lower crime rates and more successful prosecution of those persons who committed crime in our community. As a direct result of our recent reorganization and consolidation of departmental functions, we are poised to provide more accountability and efficiency in managing the daily operations of the New Orleans Police Department for years to come.</a:t>
            </a:r>
          </a:p>
        </p:txBody>
      </p:sp>
      <p:sp>
        <p:nvSpPr>
          <p:cNvPr id="18435" name="Rectangle 6"/>
          <p:cNvSpPr>
            <a:spLocks noChangeArrowheads="1"/>
          </p:cNvSpPr>
          <p:nvPr/>
        </p:nvSpPr>
        <p:spPr bwMode="auto">
          <a:xfrm>
            <a:off x="609600" y="304800"/>
            <a:ext cx="8001000" cy="646113"/>
          </a:xfrm>
          <a:prstGeom prst="rect">
            <a:avLst/>
          </a:prstGeom>
          <a:solidFill>
            <a:schemeClr val="tx1">
              <a:lumMod val="75000"/>
              <a:lumOff val="25000"/>
            </a:schemeClr>
          </a:solidFill>
          <a:ln w="9525">
            <a:noFill/>
            <a:miter lim="800000"/>
            <a:headEnd/>
            <a:tailEnd/>
          </a:ln>
        </p:spPr>
        <p:txBody>
          <a:bodyPr>
            <a:spAutoFit/>
          </a:bodyPr>
          <a:lstStyle/>
          <a:p>
            <a:pPr algn="ctr"/>
            <a:r>
              <a:rPr lang="en-US" sz="3600" b="1" dirty="0" smtClean="0">
                <a:solidFill>
                  <a:schemeClr val="bg1"/>
                </a:solidFill>
                <a:latin typeface="Garamond" pitchFamily="18" charset="0"/>
              </a:rPr>
              <a:t>Department </a:t>
            </a:r>
            <a:r>
              <a:rPr lang="en-US" sz="3600" b="1" dirty="0">
                <a:solidFill>
                  <a:schemeClr val="bg1"/>
                </a:solidFill>
                <a:latin typeface="Garamond" pitchFamily="18" charset="0"/>
              </a:rPr>
              <a:t>Mission &amp; Vision</a:t>
            </a:r>
            <a:endParaRPr lang="en-US" sz="3600" dirty="0">
              <a:solidFill>
                <a:schemeClr val="bg1"/>
              </a:solidFill>
              <a:latin typeface="Garamond" pitchFamily="18" charset="0"/>
            </a:endParaRPr>
          </a:p>
        </p:txBody>
      </p:sp>
      <p:sp>
        <p:nvSpPr>
          <p:cNvPr id="5" name="Slide Number Placeholder 3"/>
          <p:cNvSpPr>
            <a:spLocks noGrp="1"/>
          </p:cNvSpPr>
          <p:nvPr>
            <p:ph type="sldNum" sz="quarter" idx="4294967295"/>
          </p:nvPr>
        </p:nvSpPr>
        <p:spPr>
          <a:xfrm>
            <a:off x="152400" y="6305550"/>
            <a:ext cx="1143000" cy="400050"/>
          </a:xfrm>
          <a:prstGeom prst="rect">
            <a:avLst/>
          </a:prstGeom>
        </p:spPr>
        <p:txBody>
          <a:bodyPr/>
          <a:lstStyle/>
          <a:p>
            <a:fld id="{D356C990-38BE-49A6-9A5F-710B17C0F61E}" type="slidenum">
              <a:rPr lang="en-US" sz="1200" smtClean="0">
                <a:latin typeface="Garamond" pitchFamily="18" charset="0"/>
              </a:rPr>
              <a:pPr/>
              <a:t>3</a:t>
            </a:fld>
            <a:endParaRPr lang="en-US" sz="1200" dirty="0">
              <a:latin typeface="Garamond"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90600"/>
          </a:xfrm>
          <a:solidFill>
            <a:schemeClr val="tx1">
              <a:lumMod val="75000"/>
              <a:lumOff val="25000"/>
            </a:schemeClr>
          </a:solidFill>
        </p:spPr>
        <p:txBody>
          <a:bodyPr/>
          <a:lstStyle/>
          <a:p>
            <a:r>
              <a:rPr lang="en-US" sz="5400" u="sng" dirty="0" smtClean="0">
                <a:solidFill>
                  <a:schemeClr val="bg1"/>
                </a:solidFill>
              </a:rPr>
              <a:t>2012</a:t>
            </a:r>
            <a:r>
              <a:rPr lang="en-US" u="sng" dirty="0" smtClean="0">
                <a:solidFill>
                  <a:schemeClr val="bg1"/>
                </a:solidFill>
              </a:rPr>
              <a:t> Year In Review</a:t>
            </a:r>
            <a:endParaRPr lang="en-US" sz="2800" dirty="0">
              <a:solidFill>
                <a:schemeClr val="bg1"/>
              </a:solidFill>
            </a:endParaRPr>
          </a:p>
        </p:txBody>
      </p:sp>
      <p:sp>
        <p:nvSpPr>
          <p:cNvPr id="4" name="Slide Number Placeholder 3"/>
          <p:cNvSpPr>
            <a:spLocks noGrp="1"/>
          </p:cNvSpPr>
          <p:nvPr>
            <p:ph type="sldNum" sz="quarter" idx="10"/>
          </p:nvPr>
        </p:nvSpPr>
        <p:spPr/>
        <p:txBody>
          <a:bodyPr/>
          <a:lstStyle/>
          <a:p>
            <a:fld id="{D356C990-38BE-49A6-9A5F-710B17C0F61E}" type="slidenum">
              <a:rPr lang="en-US" smtClean="0"/>
              <a:pPr/>
              <a:t>4</a:t>
            </a:fld>
            <a:endParaRPr lang="en-US" dirty="0"/>
          </a:p>
        </p:txBody>
      </p:sp>
      <p:sp>
        <p:nvSpPr>
          <p:cNvPr id="5" name="Rectangle 4"/>
          <p:cNvSpPr/>
          <p:nvPr/>
        </p:nvSpPr>
        <p:spPr>
          <a:xfrm>
            <a:off x="685800" y="2286000"/>
            <a:ext cx="7696200" cy="2880469"/>
          </a:xfrm>
          <a:prstGeom prst="rect">
            <a:avLst/>
          </a:prstGeom>
        </p:spPr>
        <p:txBody>
          <a:bodyPr wrap="square">
            <a:spAutoFit/>
          </a:bodyPr>
          <a:lstStyle/>
          <a:p>
            <a:pPr algn="ctr">
              <a:lnSpc>
                <a:spcPts val="2400"/>
              </a:lnSpc>
            </a:pPr>
            <a:r>
              <a:rPr lang="en-US" sz="2800" b="1" dirty="0" smtClean="0">
                <a:solidFill>
                  <a:schemeClr val="bg1">
                    <a:lumMod val="10000"/>
                  </a:schemeClr>
                </a:solidFill>
                <a:latin typeface="Garamond" pitchFamily="18" charset="0"/>
              </a:rPr>
              <a:t>Office of the Superintendent of Police</a:t>
            </a:r>
          </a:p>
          <a:p>
            <a:pPr algn="ctr">
              <a:lnSpc>
                <a:spcPts val="2400"/>
              </a:lnSpc>
            </a:pPr>
            <a:endParaRPr lang="en-US" sz="2800" b="1" dirty="0" smtClean="0">
              <a:solidFill>
                <a:schemeClr val="bg1">
                  <a:lumMod val="10000"/>
                </a:schemeClr>
              </a:solidFill>
              <a:latin typeface="Garamond" pitchFamily="18" charset="0"/>
            </a:endParaRPr>
          </a:p>
          <a:p>
            <a:pPr algn="ctr">
              <a:lnSpc>
                <a:spcPts val="2400"/>
              </a:lnSpc>
            </a:pPr>
            <a:r>
              <a:rPr lang="en-US" sz="2800" b="1" dirty="0" smtClean="0">
                <a:solidFill>
                  <a:schemeClr val="bg1">
                    <a:lumMod val="10000"/>
                  </a:schemeClr>
                </a:solidFill>
                <a:latin typeface="Garamond" pitchFamily="18" charset="0"/>
              </a:rPr>
              <a:t>Field Operations Bureau (FOB)</a:t>
            </a:r>
          </a:p>
          <a:p>
            <a:pPr algn="ctr">
              <a:lnSpc>
                <a:spcPts val="2400"/>
              </a:lnSpc>
            </a:pPr>
            <a:r>
              <a:rPr lang="en-US" sz="2800" b="1" dirty="0" smtClean="0">
                <a:solidFill>
                  <a:schemeClr val="bg1">
                    <a:lumMod val="10000"/>
                  </a:schemeClr>
                </a:solidFill>
                <a:latin typeface="Garamond" pitchFamily="18" charset="0"/>
              </a:rPr>
              <a:t/>
            </a:r>
            <a:br>
              <a:rPr lang="en-US" sz="2800" b="1" dirty="0" smtClean="0">
                <a:solidFill>
                  <a:schemeClr val="bg1">
                    <a:lumMod val="10000"/>
                  </a:schemeClr>
                </a:solidFill>
                <a:latin typeface="Garamond" pitchFamily="18" charset="0"/>
              </a:rPr>
            </a:br>
            <a:r>
              <a:rPr lang="en-US" sz="2800" b="1" dirty="0" smtClean="0">
                <a:solidFill>
                  <a:schemeClr val="bg1">
                    <a:lumMod val="10000"/>
                  </a:schemeClr>
                </a:solidFill>
                <a:latin typeface="Garamond" pitchFamily="18" charset="0"/>
              </a:rPr>
              <a:t>Investigation &amp; Support Bureau (ISB)</a:t>
            </a:r>
          </a:p>
          <a:p>
            <a:pPr algn="ctr">
              <a:lnSpc>
                <a:spcPts val="2400"/>
              </a:lnSpc>
            </a:pPr>
            <a:r>
              <a:rPr lang="en-US" sz="2800" b="1" dirty="0" smtClean="0">
                <a:solidFill>
                  <a:schemeClr val="bg1">
                    <a:lumMod val="10000"/>
                  </a:schemeClr>
                </a:solidFill>
                <a:latin typeface="Garamond" pitchFamily="18" charset="0"/>
              </a:rPr>
              <a:t/>
            </a:r>
            <a:br>
              <a:rPr lang="en-US" sz="2800" b="1" dirty="0" smtClean="0">
                <a:solidFill>
                  <a:schemeClr val="bg1">
                    <a:lumMod val="10000"/>
                  </a:schemeClr>
                </a:solidFill>
                <a:latin typeface="Garamond" pitchFamily="18" charset="0"/>
              </a:rPr>
            </a:br>
            <a:r>
              <a:rPr lang="en-US" sz="2800" b="1" dirty="0" smtClean="0">
                <a:solidFill>
                  <a:schemeClr val="bg1">
                    <a:lumMod val="10000"/>
                  </a:schemeClr>
                </a:solidFill>
                <a:latin typeface="Garamond" pitchFamily="18" charset="0"/>
              </a:rPr>
              <a:t>Public Integrity Bureau (PIB)</a:t>
            </a:r>
          </a:p>
          <a:p>
            <a:pPr algn="ctr">
              <a:lnSpc>
                <a:spcPts val="2400"/>
              </a:lnSpc>
            </a:pPr>
            <a:r>
              <a:rPr lang="en-US" sz="2800" b="1" dirty="0" smtClean="0">
                <a:solidFill>
                  <a:schemeClr val="bg1">
                    <a:lumMod val="10000"/>
                  </a:schemeClr>
                </a:solidFill>
                <a:latin typeface="Garamond" pitchFamily="18" charset="0"/>
              </a:rPr>
              <a:t/>
            </a:r>
            <a:br>
              <a:rPr lang="en-US" sz="2800" b="1" dirty="0" smtClean="0">
                <a:solidFill>
                  <a:schemeClr val="bg1">
                    <a:lumMod val="10000"/>
                  </a:schemeClr>
                </a:solidFill>
                <a:latin typeface="Garamond" pitchFamily="18" charset="0"/>
              </a:rPr>
            </a:br>
            <a:r>
              <a:rPr lang="en-US" sz="2800" b="1" dirty="0" smtClean="0">
                <a:solidFill>
                  <a:schemeClr val="bg1">
                    <a:lumMod val="10000"/>
                  </a:schemeClr>
                </a:solidFill>
                <a:latin typeface="Garamond" pitchFamily="18" charset="0"/>
              </a:rPr>
              <a:t>Management Services Bureau (MSB)</a:t>
            </a:r>
            <a:endParaRPr lang="en-US" sz="2800" b="1" dirty="0">
              <a:solidFill>
                <a:schemeClr val="bg1">
                  <a:lumMod val="10000"/>
                </a:schemeClr>
              </a:solidFill>
              <a:latin typeface="Garamond"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534400" cy="5410200"/>
          </a:xfrm>
        </p:spPr>
        <p:txBody>
          <a:bodyPr/>
          <a:lstStyle/>
          <a:p>
            <a:r>
              <a:rPr lang="en-US" b="1" dirty="0" smtClean="0">
                <a:latin typeface="Garamond" pitchFamily="18" charset="0"/>
              </a:rPr>
              <a:t>Office of the Superintendent of Police</a:t>
            </a:r>
          </a:p>
          <a:p>
            <a:pPr algn="just">
              <a:lnSpc>
                <a:spcPts val="1200"/>
              </a:lnSpc>
              <a:buNone/>
            </a:pPr>
            <a:endParaRPr lang="en-US" sz="1250" b="1" dirty="0" smtClean="0">
              <a:latin typeface="Garamond" pitchFamily="18" charset="0"/>
            </a:endParaRPr>
          </a:p>
          <a:p>
            <a:pPr algn="just">
              <a:buNone/>
            </a:pPr>
            <a:r>
              <a:rPr lang="en-US" sz="1290" b="1" dirty="0" smtClean="0">
                <a:latin typeface="Garamond" pitchFamily="18" charset="0"/>
              </a:rPr>
              <a:t>Consent </a:t>
            </a:r>
            <a:r>
              <a:rPr lang="en-US" sz="1300" b="1" dirty="0" smtClean="0">
                <a:latin typeface="Garamond" pitchFamily="18" charset="0"/>
              </a:rPr>
              <a:t>Decree</a:t>
            </a:r>
          </a:p>
          <a:p>
            <a:pPr algn="just">
              <a:buNone/>
            </a:pPr>
            <a:r>
              <a:rPr lang="en-US" sz="1300" b="1" dirty="0" smtClean="0">
                <a:latin typeface="Garamond" pitchFamily="18" charset="0"/>
              </a:rPr>
              <a:t>	</a:t>
            </a:r>
            <a:r>
              <a:rPr lang="en-US" sz="1400" b="1" i="1" dirty="0" smtClean="0">
                <a:latin typeface="Garamond" pitchFamily="18" charset="0"/>
              </a:rPr>
              <a:t>Attorney General Eric Holder stated, as reported in a July 24, 2012 New York Times article, “…meaningful progress has already been made… Mayor Landrieu and Chief Serpas did not wait for our findings to begin the reform process.”</a:t>
            </a:r>
            <a:endParaRPr lang="en-US" sz="1300" b="1" i="1" dirty="0" smtClean="0">
              <a:latin typeface="Garamond" pitchFamily="18" charset="0"/>
            </a:endParaRPr>
          </a:p>
          <a:p>
            <a:pPr marL="0" indent="0" algn="just">
              <a:buNone/>
            </a:pPr>
            <a:r>
              <a:rPr lang="en-US" sz="1400" dirty="0" smtClean="0">
                <a:latin typeface="Garamond" pitchFamily="18" charset="0"/>
              </a:rPr>
              <a:t>On July 25, 2012, the City of New Orleans formally agreed to enter into a Consent Decree with the U.S. Department of Justice/Civil Rights Division.  Certain costs within the New Orleans Police Department’s 2013 Budget Proposal are reflective of funding required to meet specific compliance timelines established under this Agreement. Funding allocation for Consent Decree will be placed in separate miscellaneous fund in the Chief Administrative Office. As part of the City’s overall proposed $7,000,000 Consent Decree funding request for 2013, direct cost related to NOPD operations total $4,750,000 and include:</a:t>
            </a:r>
            <a:r>
              <a:rPr lang="en-US" sz="1400" dirty="0" smtClean="0"/>
              <a:t>                                                                </a:t>
            </a:r>
          </a:p>
          <a:p>
            <a:pPr algn="just">
              <a:lnSpc>
                <a:spcPts val="600"/>
              </a:lnSpc>
              <a:buNone/>
            </a:pPr>
            <a:endParaRPr lang="en-US" sz="1290" dirty="0" smtClean="0">
              <a:latin typeface="Garamond" pitchFamily="18" charset="0"/>
            </a:endParaRPr>
          </a:p>
          <a:p>
            <a:pPr algn="just">
              <a:buFont typeface="Arial" pitchFamily="34" charset="0"/>
              <a:buChar char="•"/>
            </a:pPr>
            <a:endParaRPr lang="en-US" sz="1270" dirty="0" smtClean="0">
              <a:latin typeface="Garamond" pitchFamily="18" charset="0"/>
            </a:endParaRPr>
          </a:p>
        </p:txBody>
      </p:sp>
      <p:sp>
        <p:nvSpPr>
          <p:cNvPr id="4" name="Slide Number Placeholder 3"/>
          <p:cNvSpPr>
            <a:spLocks noGrp="1"/>
          </p:cNvSpPr>
          <p:nvPr>
            <p:ph type="sldNum" sz="quarter" idx="10"/>
          </p:nvPr>
        </p:nvSpPr>
        <p:spPr/>
        <p:txBody>
          <a:bodyPr/>
          <a:lstStyle/>
          <a:p>
            <a:fld id="{D356C990-38BE-49A6-9A5F-710B17C0F61E}" type="slidenum">
              <a:rPr lang="en-US" smtClean="0"/>
              <a:pPr/>
              <a:t>5</a:t>
            </a:fld>
            <a:endParaRPr lang="en-US" dirty="0"/>
          </a:p>
        </p:txBody>
      </p:sp>
      <p:sp>
        <p:nvSpPr>
          <p:cNvPr id="5" name="Title 1"/>
          <p:cNvSpPr>
            <a:spLocks noGrp="1"/>
          </p:cNvSpPr>
          <p:nvPr>
            <p:ph type="title"/>
          </p:nvPr>
        </p:nvSpPr>
        <p:spPr>
          <a:xfrm>
            <a:off x="152400" y="152400"/>
            <a:ext cx="8839200" cy="457200"/>
          </a:xfrm>
        </p:spPr>
        <p:txBody>
          <a:bodyPr/>
          <a:lstStyle/>
          <a:p>
            <a:r>
              <a:rPr lang="en-US" dirty="0" smtClean="0"/>
              <a:t>2012 Year In Review</a:t>
            </a:r>
            <a:endParaRPr lang="en-US" dirty="0"/>
          </a:p>
        </p:txBody>
      </p:sp>
      <p:graphicFrame>
        <p:nvGraphicFramePr>
          <p:cNvPr id="9" name="Table 8"/>
          <p:cNvGraphicFramePr>
            <a:graphicFrameLocks noGrp="1"/>
          </p:cNvGraphicFramePr>
          <p:nvPr/>
        </p:nvGraphicFramePr>
        <p:xfrm>
          <a:off x="1676400" y="3733800"/>
          <a:ext cx="5562600" cy="2486023"/>
        </p:xfrm>
        <a:graphic>
          <a:graphicData uri="http://schemas.openxmlformats.org/drawingml/2006/table">
            <a:tbl>
              <a:tblPr/>
              <a:tblGrid>
                <a:gridCol w="4576714"/>
                <a:gridCol w="985886"/>
              </a:tblGrid>
              <a:tr h="210382">
                <a:tc>
                  <a:txBody>
                    <a:bodyPr/>
                    <a:lstStyle/>
                    <a:p>
                      <a:pPr marL="0" marR="0">
                        <a:spcBef>
                          <a:spcPts val="0"/>
                        </a:spcBef>
                        <a:spcAft>
                          <a:spcPts val="0"/>
                        </a:spcAft>
                      </a:pPr>
                      <a:r>
                        <a:rPr lang="en-US" sz="1200" b="1" dirty="0">
                          <a:solidFill>
                            <a:srgbClr val="000000"/>
                          </a:solidFill>
                          <a:latin typeface="Garamond"/>
                          <a:ea typeface="Times New Roman"/>
                          <a:cs typeface="Segoe UI"/>
                        </a:rPr>
                        <a:t>Consent Decree - Direct Cost / NOPD Operations           </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marL="0" marR="0" algn="ctr">
                        <a:spcBef>
                          <a:spcPts val="0"/>
                        </a:spcBef>
                        <a:spcAft>
                          <a:spcPts val="0"/>
                        </a:spcAft>
                      </a:pPr>
                      <a:r>
                        <a:rPr lang="en-US" sz="1200" b="1" dirty="0">
                          <a:solidFill>
                            <a:srgbClr val="000000"/>
                          </a:solidFill>
                          <a:latin typeface="Garamond"/>
                          <a:ea typeface="Times New Roman"/>
                          <a:cs typeface="Segoe UI"/>
                        </a:rPr>
                        <a:t>2013</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r>
              <a:tr h="584470">
                <a:tc>
                  <a:txBody>
                    <a:bodyPr/>
                    <a:lstStyle/>
                    <a:p>
                      <a:pPr marL="0" marR="0">
                        <a:spcBef>
                          <a:spcPts val="0"/>
                        </a:spcBef>
                        <a:spcAft>
                          <a:spcPts val="0"/>
                        </a:spcAft>
                      </a:pPr>
                      <a:r>
                        <a:rPr lang="en-US" sz="1200" dirty="0">
                          <a:solidFill>
                            <a:srgbClr val="000000"/>
                          </a:solidFill>
                          <a:latin typeface="Garamond"/>
                          <a:ea typeface="Times New Roman"/>
                          <a:cs typeface="Segoe UI"/>
                        </a:rPr>
                        <a:t>NOPD Personnel (Consent Decree Administrator, Curriculum Director, HR Manager, Technology Project Manager, Technology Architecture)</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200" dirty="0">
                          <a:solidFill>
                            <a:srgbClr val="000000"/>
                          </a:solidFill>
                          <a:latin typeface="Garamond"/>
                          <a:ea typeface="Times New Roman"/>
                          <a:cs typeface="Segoe UI"/>
                        </a:rPr>
                        <a:t>$ 877,832</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823">
                <a:tc>
                  <a:txBody>
                    <a:bodyPr/>
                    <a:lstStyle/>
                    <a:p>
                      <a:pPr marL="0" marR="0">
                        <a:spcBef>
                          <a:spcPts val="0"/>
                        </a:spcBef>
                        <a:spcAft>
                          <a:spcPts val="0"/>
                        </a:spcAft>
                      </a:pPr>
                      <a:r>
                        <a:rPr lang="en-US" sz="1200" dirty="0">
                          <a:solidFill>
                            <a:srgbClr val="000000"/>
                          </a:solidFill>
                          <a:latin typeface="Garamond"/>
                          <a:ea typeface="Times New Roman"/>
                          <a:cs typeface="Segoe UI"/>
                        </a:rPr>
                        <a:t>Lexipol Policy Development</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200" dirty="0">
                          <a:solidFill>
                            <a:srgbClr val="000000"/>
                          </a:solidFill>
                          <a:latin typeface="Garamond"/>
                          <a:ea typeface="Times New Roman"/>
                          <a:cs typeface="Segoe UI"/>
                        </a:rPr>
                        <a:t>$ 97,950</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764">
                <a:tc>
                  <a:txBody>
                    <a:bodyPr/>
                    <a:lstStyle/>
                    <a:p>
                      <a:pPr marL="0" marR="0">
                        <a:spcBef>
                          <a:spcPts val="0"/>
                        </a:spcBef>
                        <a:spcAft>
                          <a:spcPts val="0"/>
                        </a:spcAft>
                      </a:pPr>
                      <a:r>
                        <a:rPr lang="en-US" sz="1200" dirty="0">
                          <a:solidFill>
                            <a:srgbClr val="000000"/>
                          </a:solidFill>
                          <a:latin typeface="Garamond"/>
                          <a:ea typeface="Times New Roman"/>
                          <a:cs typeface="Segoe UI"/>
                        </a:rPr>
                        <a:t>AVL and Mobile Data Terminal</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200" dirty="0">
                          <a:solidFill>
                            <a:srgbClr val="000000"/>
                          </a:solidFill>
                          <a:latin typeface="Garamond"/>
                          <a:ea typeface="Times New Roman"/>
                          <a:cs typeface="Segoe UI"/>
                        </a:rPr>
                        <a:t>$ 1,297,098</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764">
                <a:tc>
                  <a:txBody>
                    <a:bodyPr/>
                    <a:lstStyle/>
                    <a:p>
                      <a:pPr marL="0" marR="0">
                        <a:spcBef>
                          <a:spcPts val="0"/>
                        </a:spcBef>
                        <a:spcAft>
                          <a:spcPts val="0"/>
                        </a:spcAft>
                      </a:pPr>
                      <a:r>
                        <a:rPr lang="en-US" sz="1200" dirty="0">
                          <a:solidFill>
                            <a:srgbClr val="000000"/>
                          </a:solidFill>
                          <a:latin typeface="Garamond"/>
                          <a:ea typeface="Times New Roman"/>
                          <a:cs typeface="Segoe UI"/>
                        </a:rPr>
                        <a:t>In Car Camera System</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200" dirty="0">
                          <a:solidFill>
                            <a:srgbClr val="000000"/>
                          </a:solidFill>
                          <a:latin typeface="Garamond"/>
                          <a:ea typeface="Times New Roman"/>
                          <a:cs typeface="Segoe UI"/>
                        </a:rPr>
                        <a:t>$ 1,410,000</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764">
                <a:tc>
                  <a:txBody>
                    <a:bodyPr/>
                    <a:lstStyle/>
                    <a:p>
                      <a:pPr marL="0" marR="0">
                        <a:spcBef>
                          <a:spcPts val="0"/>
                        </a:spcBef>
                        <a:spcAft>
                          <a:spcPts val="0"/>
                        </a:spcAft>
                      </a:pPr>
                      <a:r>
                        <a:rPr lang="en-US" sz="1200" dirty="0">
                          <a:solidFill>
                            <a:srgbClr val="000000"/>
                          </a:solidFill>
                          <a:latin typeface="Garamond"/>
                          <a:ea typeface="Times New Roman"/>
                          <a:cs typeface="Segoe UI"/>
                        </a:rPr>
                        <a:t>2 Year Data Storage</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200" dirty="0">
                          <a:solidFill>
                            <a:srgbClr val="000000"/>
                          </a:solidFill>
                          <a:latin typeface="Garamond"/>
                          <a:ea typeface="Times New Roman"/>
                          <a:cs typeface="Segoe UI"/>
                        </a:rPr>
                        <a:t>$ 383,200</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764">
                <a:tc>
                  <a:txBody>
                    <a:bodyPr/>
                    <a:lstStyle/>
                    <a:p>
                      <a:pPr marL="0" marR="0">
                        <a:spcBef>
                          <a:spcPts val="0"/>
                        </a:spcBef>
                        <a:spcAft>
                          <a:spcPts val="0"/>
                        </a:spcAft>
                      </a:pPr>
                      <a:r>
                        <a:rPr lang="en-US" sz="1200" dirty="0">
                          <a:solidFill>
                            <a:srgbClr val="000000"/>
                          </a:solidFill>
                          <a:latin typeface="Garamond"/>
                          <a:ea typeface="Times New Roman"/>
                          <a:cs typeface="Segoe UI"/>
                        </a:rPr>
                        <a:t>Electronic Control Weapons</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200" dirty="0">
                          <a:solidFill>
                            <a:srgbClr val="000000"/>
                          </a:solidFill>
                          <a:latin typeface="Garamond"/>
                          <a:ea typeface="Times New Roman"/>
                          <a:cs typeface="Segoe UI"/>
                        </a:rPr>
                        <a:t>$ 601,220</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764">
                <a:tc>
                  <a:txBody>
                    <a:bodyPr/>
                    <a:lstStyle/>
                    <a:p>
                      <a:pPr marL="0" marR="0">
                        <a:spcBef>
                          <a:spcPts val="0"/>
                        </a:spcBef>
                        <a:spcAft>
                          <a:spcPts val="0"/>
                        </a:spcAft>
                      </a:pPr>
                      <a:r>
                        <a:rPr lang="en-US" sz="1200" dirty="0">
                          <a:solidFill>
                            <a:srgbClr val="000000"/>
                          </a:solidFill>
                          <a:latin typeface="Garamond"/>
                          <a:ea typeface="Times New Roman"/>
                          <a:cs typeface="Segoe UI"/>
                        </a:rPr>
                        <a:t>Digital Audio Recorders</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200" dirty="0">
                          <a:solidFill>
                            <a:srgbClr val="000000"/>
                          </a:solidFill>
                          <a:latin typeface="Garamond"/>
                          <a:ea typeface="Times New Roman"/>
                          <a:cs typeface="Segoe UI"/>
                        </a:rPr>
                        <a:t>$ 32,700</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764">
                <a:tc>
                  <a:txBody>
                    <a:bodyPr/>
                    <a:lstStyle/>
                    <a:p>
                      <a:pPr marL="0" marR="0">
                        <a:spcBef>
                          <a:spcPts val="0"/>
                        </a:spcBef>
                        <a:spcAft>
                          <a:spcPts val="0"/>
                        </a:spcAft>
                      </a:pPr>
                      <a:r>
                        <a:rPr lang="en-US" sz="1200" dirty="0">
                          <a:solidFill>
                            <a:srgbClr val="000000"/>
                          </a:solidFill>
                          <a:latin typeface="Garamond"/>
                          <a:ea typeface="Times New Roman"/>
                          <a:cs typeface="Segoe UI"/>
                        </a:rPr>
                        <a:t>Training Supplies</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200" dirty="0">
                          <a:solidFill>
                            <a:srgbClr val="000000"/>
                          </a:solidFill>
                          <a:latin typeface="Garamond"/>
                          <a:ea typeface="Times New Roman"/>
                          <a:cs typeface="Segoe UI"/>
                        </a:rPr>
                        <a:t>$ 50,000</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764">
                <a:tc>
                  <a:txBody>
                    <a:bodyPr/>
                    <a:lstStyle/>
                    <a:p>
                      <a:pPr marL="0" marR="0">
                        <a:spcBef>
                          <a:spcPts val="0"/>
                        </a:spcBef>
                        <a:spcAft>
                          <a:spcPts val="0"/>
                        </a:spcAft>
                      </a:pPr>
                      <a:r>
                        <a:rPr lang="en-US" sz="1200" dirty="0">
                          <a:solidFill>
                            <a:srgbClr val="000000"/>
                          </a:solidFill>
                          <a:latin typeface="Garamond"/>
                          <a:ea typeface="Times New Roman"/>
                          <a:cs typeface="Segoe UI"/>
                        </a:rPr>
                        <a:t>Total</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200" b="1" dirty="0">
                          <a:solidFill>
                            <a:srgbClr val="000000"/>
                          </a:solidFill>
                          <a:latin typeface="Garamond"/>
                          <a:ea typeface="Times New Roman"/>
                          <a:cs typeface="Segoe UI"/>
                        </a:rPr>
                        <a:t>$ 4,750,000</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839200" cy="5486400"/>
          </a:xfrm>
        </p:spPr>
        <p:txBody>
          <a:bodyPr/>
          <a:lstStyle/>
          <a:p>
            <a:r>
              <a:rPr lang="en-US" b="1" dirty="0" smtClean="0">
                <a:solidFill>
                  <a:schemeClr val="bg1">
                    <a:lumMod val="10000"/>
                  </a:schemeClr>
                </a:solidFill>
                <a:latin typeface="Garamond" pitchFamily="18" charset="0"/>
              </a:rPr>
              <a:t>Office of the Superintendent of Police cont.</a:t>
            </a:r>
          </a:p>
          <a:p>
            <a:pPr>
              <a:lnSpc>
                <a:spcPts val="600"/>
              </a:lnSpc>
              <a:buNone/>
            </a:pPr>
            <a:endParaRPr lang="en-US" sz="1300" dirty="0" smtClean="0">
              <a:latin typeface="Garamond" pitchFamily="18" charset="0"/>
            </a:endParaRPr>
          </a:p>
          <a:p>
            <a:pPr algn="just">
              <a:lnSpc>
                <a:spcPts val="1500"/>
              </a:lnSpc>
              <a:buNone/>
            </a:pPr>
            <a:r>
              <a:rPr lang="en-US" sz="1400" b="1" dirty="0" smtClean="0">
                <a:latin typeface="Garamond" pitchFamily="18" charset="0"/>
              </a:rPr>
              <a:t>Compliance - Audits</a:t>
            </a:r>
          </a:p>
          <a:p>
            <a:pPr marL="461963" indent="-176213" algn="just">
              <a:lnSpc>
                <a:spcPts val="1500"/>
              </a:lnSpc>
              <a:buFont typeface="Arial" pitchFamily="34" charset="0"/>
              <a:buChar char="•"/>
            </a:pPr>
            <a:r>
              <a:rPr lang="en-US" sz="1400" dirty="0" smtClean="0">
                <a:latin typeface="Garamond" pitchFamily="18" charset="0"/>
              </a:rPr>
              <a:t>Customer Satisfaction Surveys, initiated in the summer of 2010 continue and are conducted on random Part I UCR Major Crime reports, resulting in 604 surveys.</a:t>
            </a:r>
          </a:p>
          <a:p>
            <a:pPr marL="461963" indent="-176213" algn="just">
              <a:lnSpc>
                <a:spcPts val="1500"/>
              </a:lnSpc>
              <a:buFont typeface="Arial" pitchFamily="34" charset="0"/>
              <a:buChar char="•"/>
            </a:pPr>
            <a:r>
              <a:rPr lang="en-US" sz="1400" dirty="0" smtClean="0">
                <a:latin typeface="Garamond" pitchFamily="18" charset="0"/>
              </a:rPr>
              <a:t>Reviewed 2,407 random reports for accuracy, a 7% increase in 2012 compared to 2011.</a:t>
            </a:r>
          </a:p>
          <a:p>
            <a:pPr marL="461963" indent="-176213" algn="just">
              <a:lnSpc>
                <a:spcPts val="1500"/>
              </a:lnSpc>
              <a:buFont typeface="Arial" pitchFamily="34" charset="0"/>
              <a:buChar char="•"/>
            </a:pPr>
            <a:r>
              <a:rPr lang="en-US" sz="1400" dirty="0" smtClean="0">
                <a:latin typeface="Garamond" pitchFamily="18" charset="0"/>
              </a:rPr>
              <a:t>Since June 2010, more than 10,000 police reports and police response to Calls For Service have been reviewed</a:t>
            </a:r>
          </a:p>
          <a:p>
            <a:pPr algn="just">
              <a:lnSpc>
                <a:spcPts val="1500"/>
              </a:lnSpc>
              <a:buNone/>
            </a:pPr>
            <a:r>
              <a:rPr lang="en-US" sz="1400" b="1" dirty="0" smtClean="0">
                <a:latin typeface="Garamond" pitchFamily="18" charset="0"/>
              </a:rPr>
              <a:t>Technology</a:t>
            </a:r>
          </a:p>
          <a:p>
            <a:pPr marL="460375" indent="-176213" algn="just">
              <a:lnSpc>
                <a:spcPts val="1500"/>
              </a:lnSpc>
              <a:buFont typeface="Arial" pitchFamily="34" charset="0"/>
              <a:buChar char="•"/>
            </a:pPr>
            <a:r>
              <a:rPr lang="en-US" sz="1400" dirty="0" smtClean="0">
                <a:latin typeface="Garamond" pitchFamily="18" charset="0"/>
              </a:rPr>
              <a:t>Implemented Omega Crime View Dashboards in crime analysis system for a more robust crime analysis/tracking system and response strategy by District Commands</a:t>
            </a:r>
          </a:p>
          <a:p>
            <a:pPr marL="460375" indent="-176213" algn="just">
              <a:lnSpc>
                <a:spcPts val="1500"/>
              </a:lnSpc>
              <a:buFont typeface="Arial" pitchFamily="34" charset="0"/>
              <a:buChar char="•"/>
            </a:pPr>
            <a:r>
              <a:rPr lang="en-US" sz="1400" dirty="0" smtClean="0">
                <a:latin typeface="Garamond" pitchFamily="18" charset="0"/>
              </a:rPr>
              <a:t>Implemented a workload analysis and patrol staffing optimization system using state-of-the-art software</a:t>
            </a:r>
          </a:p>
          <a:p>
            <a:pPr marL="460375" indent="-176213" algn="just">
              <a:lnSpc>
                <a:spcPts val="1500"/>
              </a:lnSpc>
              <a:buFont typeface="Arial" pitchFamily="34" charset="0"/>
              <a:buChar char="•"/>
            </a:pPr>
            <a:r>
              <a:rPr lang="en-US" sz="1400" dirty="0" smtClean="0">
                <a:latin typeface="Garamond" pitchFamily="18" charset="0"/>
              </a:rPr>
              <a:t>Expanded the use of Digital Mobile Video/Audio Recording systems in department patrol vehicles</a:t>
            </a:r>
          </a:p>
          <a:p>
            <a:pPr marL="460375" indent="-176213" algn="just">
              <a:lnSpc>
                <a:spcPts val="1500"/>
              </a:lnSpc>
              <a:buFont typeface="Arial" pitchFamily="34" charset="0"/>
              <a:buChar char="•"/>
            </a:pPr>
            <a:r>
              <a:rPr lang="en-US" sz="1400" dirty="0" smtClean="0">
                <a:latin typeface="Garamond" pitchFamily="18" charset="0"/>
              </a:rPr>
              <a:t>Increased the number of Digital Mobile Video/Audio Recording systems in interview rooms</a:t>
            </a:r>
          </a:p>
          <a:p>
            <a:pPr marL="460375" indent="-176213" algn="just">
              <a:lnSpc>
                <a:spcPts val="1500"/>
              </a:lnSpc>
              <a:buFont typeface="Arial" pitchFamily="34" charset="0"/>
              <a:buChar char="•"/>
            </a:pPr>
            <a:r>
              <a:rPr lang="en-US" sz="1400" dirty="0" smtClean="0">
                <a:latin typeface="Garamond" pitchFamily="18" charset="0"/>
              </a:rPr>
              <a:t>Implemented an on-line Daily Training Bulletin system for all commissioned officers which requires successful testing</a:t>
            </a:r>
          </a:p>
          <a:p>
            <a:pPr marL="460375" indent="-176213" algn="just">
              <a:lnSpc>
                <a:spcPts val="1500"/>
              </a:lnSpc>
              <a:buFont typeface="Arial" pitchFamily="34" charset="0"/>
              <a:buChar char="•"/>
            </a:pPr>
            <a:r>
              <a:rPr lang="en-US" sz="1400" dirty="0" smtClean="0">
                <a:latin typeface="Garamond" pitchFamily="18" charset="0"/>
              </a:rPr>
              <a:t>Assisted multiple agencies/consultants/entities with data requests for crime reductions or assessment of NOPD initiatives</a:t>
            </a:r>
          </a:p>
          <a:p>
            <a:pPr algn="just">
              <a:lnSpc>
                <a:spcPts val="1500"/>
              </a:lnSpc>
              <a:buNone/>
            </a:pPr>
            <a:r>
              <a:rPr lang="en-US" sz="1400" b="1" dirty="0" smtClean="0">
                <a:latin typeface="Garamond" pitchFamily="18" charset="0"/>
              </a:rPr>
              <a:t>Promotion of Police Officers </a:t>
            </a:r>
          </a:p>
          <a:p>
            <a:pPr marL="461963" indent="-176213">
              <a:lnSpc>
                <a:spcPts val="1500"/>
              </a:lnSpc>
              <a:buFont typeface="Arial" pitchFamily="34" charset="0"/>
              <a:buChar char="•"/>
            </a:pPr>
            <a:r>
              <a:rPr lang="en-US" sz="1400" dirty="0" smtClean="0">
                <a:latin typeface="Garamond" pitchFamily="18" charset="0"/>
              </a:rPr>
              <a:t>NOPD’s training academy working closely with the Fraternal Order of Police created a first of its kind on-line training program in 2012 to provide for the 40 hours of necessary training for Police Officer II candidates</a:t>
            </a:r>
          </a:p>
          <a:p>
            <a:pPr marL="461963" indent="-176213">
              <a:lnSpc>
                <a:spcPts val="1500"/>
              </a:lnSpc>
              <a:buFont typeface="Arial" pitchFamily="34" charset="0"/>
              <a:buChar char="•"/>
            </a:pPr>
            <a:r>
              <a:rPr lang="en-US" sz="1400" dirty="0" smtClean="0">
                <a:latin typeface="Garamond" pitchFamily="18" charset="0"/>
              </a:rPr>
              <a:t>On November 4</a:t>
            </a:r>
            <a:r>
              <a:rPr lang="en-US" sz="1400" baseline="30000" dirty="0" smtClean="0">
                <a:latin typeface="Garamond" pitchFamily="18" charset="0"/>
              </a:rPr>
              <a:t>th</a:t>
            </a:r>
            <a:r>
              <a:rPr lang="en-US" sz="1400" dirty="0" smtClean="0">
                <a:latin typeface="Garamond" pitchFamily="18" charset="0"/>
              </a:rPr>
              <a:t>, 208  Police Officer II candidates were promoted - each receiving a 5% pay increase</a:t>
            </a:r>
          </a:p>
          <a:p>
            <a:pPr marL="461963" indent="-176213">
              <a:lnSpc>
                <a:spcPts val="1500"/>
              </a:lnSpc>
              <a:buFont typeface="Arial" pitchFamily="34" charset="0"/>
              <a:buChar char="•"/>
            </a:pPr>
            <a:r>
              <a:rPr lang="en-US" sz="1400" dirty="0" smtClean="0">
                <a:latin typeface="Garamond" pitchFamily="18" charset="0"/>
              </a:rPr>
              <a:t>Expand on-line training for Police Officer II, III and IV in 2013</a:t>
            </a:r>
          </a:p>
          <a:p>
            <a:pPr marL="461963" indent="-176213">
              <a:lnSpc>
                <a:spcPts val="1500"/>
              </a:lnSpc>
              <a:buFont typeface="Arial" pitchFamily="34" charset="0"/>
              <a:buChar char="•"/>
            </a:pPr>
            <a:r>
              <a:rPr lang="en-US" sz="1400" dirty="0" smtClean="0">
                <a:latin typeface="Garamond" pitchFamily="18" charset="0"/>
              </a:rPr>
              <a:t>Personnel Service base budget will allow for Police Officer II, III and IV, as well as Sergeant and Lieutenant promotions in 2013  </a:t>
            </a:r>
            <a:endParaRPr lang="en-US" sz="1400" dirty="0">
              <a:latin typeface="Garamond" pitchFamily="18" charset="0"/>
            </a:endParaRPr>
          </a:p>
        </p:txBody>
      </p:sp>
      <p:sp>
        <p:nvSpPr>
          <p:cNvPr id="4" name="Slide Number Placeholder 3"/>
          <p:cNvSpPr>
            <a:spLocks noGrp="1"/>
          </p:cNvSpPr>
          <p:nvPr>
            <p:ph type="sldNum" sz="quarter" idx="10"/>
          </p:nvPr>
        </p:nvSpPr>
        <p:spPr/>
        <p:txBody>
          <a:bodyPr/>
          <a:lstStyle/>
          <a:p>
            <a:fld id="{D356C990-38BE-49A6-9A5F-710B17C0F61E}" type="slidenum">
              <a:rPr lang="en-US" smtClean="0"/>
              <a:pPr/>
              <a:t>6</a:t>
            </a:fld>
            <a:endParaRPr lang="en-US" dirty="0"/>
          </a:p>
        </p:txBody>
      </p:sp>
      <p:sp>
        <p:nvSpPr>
          <p:cNvPr id="7" name="Title 1"/>
          <p:cNvSpPr>
            <a:spLocks noGrp="1"/>
          </p:cNvSpPr>
          <p:nvPr>
            <p:ph type="title"/>
          </p:nvPr>
        </p:nvSpPr>
        <p:spPr>
          <a:xfrm>
            <a:off x="152400" y="152400"/>
            <a:ext cx="8839200" cy="457200"/>
          </a:xfrm>
        </p:spPr>
        <p:txBody>
          <a:bodyPr/>
          <a:lstStyle/>
          <a:p>
            <a:r>
              <a:rPr lang="en-US" dirty="0" smtClean="0"/>
              <a:t>2012 Year In Review</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solidFill>
                  <a:schemeClr val="bg1">
                    <a:lumMod val="10000"/>
                  </a:schemeClr>
                </a:solidFill>
                <a:latin typeface="Garamond" pitchFamily="18" charset="0"/>
              </a:rPr>
              <a:t>Office of the Superintendent of Police cont.</a:t>
            </a:r>
          </a:p>
          <a:p>
            <a:pPr>
              <a:lnSpc>
                <a:spcPts val="600"/>
              </a:lnSpc>
              <a:buNone/>
            </a:pPr>
            <a:endParaRPr lang="en-US" sz="1300" dirty="0" smtClean="0">
              <a:latin typeface="Garamond" pitchFamily="18" charset="0"/>
            </a:endParaRPr>
          </a:p>
          <a:p>
            <a:pPr algn="just">
              <a:lnSpc>
                <a:spcPts val="1500"/>
              </a:lnSpc>
              <a:buNone/>
            </a:pPr>
            <a:r>
              <a:rPr lang="en-US" sz="1400" b="1" dirty="0" smtClean="0">
                <a:latin typeface="Garamond" pitchFamily="18" charset="0"/>
              </a:rPr>
              <a:t>Departmental Staffing</a:t>
            </a:r>
          </a:p>
          <a:p>
            <a:pPr marL="461963" indent="-176213" algn="just">
              <a:lnSpc>
                <a:spcPts val="1600"/>
              </a:lnSpc>
              <a:buFont typeface="Arial" pitchFamily="34" charset="0"/>
              <a:buChar char="•"/>
            </a:pPr>
            <a:r>
              <a:rPr lang="en-US" sz="1400" dirty="0" smtClean="0">
                <a:latin typeface="Garamond" pitchFamily="18" charset="0"/>
              </a:rPr>
              <a:t>Today there is 1,266 officers of any rank, compared to 1,539 in May 2010 – a reduction of 17.74% or 273 less officers</a:t>
            </a:r>
          </a:p>
          <a:p>
            <a:pPr marL="862013" lvl="1" indent="-176213" algn="just">
              <a:lnSpc>
                <a:spcPts val="1600"/>
              </a:lnSpc>
              <a:buFont typeface="Arial" pitchFamily="34" charset="0"/>
              <a:buChar char="•"/>
            </a:pPr>
            <a:r>
              <a:rPr lang="en-US" sz="1200" dirty="0" smtClean="0">
                <a:latin typeface="Garamond" pitchFamily="18" charset="0"/>
              </a:rPr>
              <a:t>The 2013 proposed budget provides full year funding for 1,260 sworn and 246 civilian staff</a:t>
            </a:r>
          </a:p>
          <a:p>
            <a:pPr marL="862013" lvl="1" indent="-176213" algn="just">
              <a:lnSpc>
                <a:spcPts val="1600"/>
              </a:lnSpc>
              <a:buFont typeface="Arial" pitchFamily="34" charset="0"/>
              <a:buChar char="•"/>
            </a:pPr>
            <a:r>
              <a:rPr lang="en-US" sz="1200" dirty="0">
                <a:latin typeface="Garamond" pitchFamily="18" charset="0"/>
              </a:rPr>
              <a:t>NOPD will monitor attrition </a:t>
            </a:r>
            <a:r>
              <a:rPr lang="en-US" sz="1200" dirty="0" smtClean="0">
                <a:latin typeface="Garamond" pitchFamily="18" charset="0"/>
              </a:rPr>
              <a:t>and, if budget warrants, NOPD will start Police Recruit Class for 2013</a:t>
            </a:r>
            <a:endParaRPr lang="en-US" sz="1200" dirty="0">
              <a:latin typeface="Garamond" pitchFamily="18" charset="0"/>
            </a:endParaRPr>
          </a:p>
          <a:p>
            <a:pPr marL="461963" indent="-176213" algn="just">
              <a:lnSpc>
                <a:spcPts val="1600"/>
              </a:lnSpc>
              <a:buFont typeface="Arial" pitchFamily="34" charset="0"/>
              <a:buChar char="•"/>
            </a:pPr>
            <a:r>
              <a:rPr lang="en-US" sz="1400" dirty="0" smtClean="0">
                <a:latin typeface="Garamond" pitchFamily="18" charset="0"/>
              </a:rPr>
              <a:t>Today there are 14% fewer Police Officers of any rank than May 2010</a:t>
            </a:r>
          </a:p>
          <a:p>
            <a:pPr marL="461963" indent="-176213" algn="just">
              <a:lnSpc>
                <a:spcPts val="1600"/>
              </a:lnSpc>
              <a:buFont typeface="Arial" pitchFamily="34" charset="0"/>
              <a:buChar char="•"/>
            </a:pPr>
            <a:r>
              <a:rPr lang="en-US" sz="1400" dirty="0" smtClean="0">
                <a:latin typeface="Garamond" pitchFamily="18" charset="0"/>
              </a:rPr>
              <a:t>Today there are 9% fewer Police Sergeants than May 2010</a:t>
            </a:r>
          </a:p>
          <a:p>
            <a:pPr marL="461963" indent="-176213" algn="just">
              <a:lnSpc>
                <a:spcPts val="1600"/>
              </a:lnSpc>
              <a:buFont typeface="Arial" pitchFamily="34" charset="0"/>
              <a:buChar char="•"/>
            </a:pPr>
            <a:r>
              <a:rPr lang="en-US" sz="1400" dirty="0" smtClean="0">
                <a:latin typeface="Garamond" pitchFamily="18" charset="0"/>
              </a:rPr>
              <a:t>Today there are 16% fewer senior leaders (Lieutenant, Captain Major, Commanders or Deputy Chief) than May 2010</a:t>
            </a:r>
          </a:p>
          <a:p>
            <a:pPr algn="just">
              <a:lnSpc>
                <a:spcPts val="1600"/>
              </a:lnSpc>
              <a:buNone/>
            </a:pPr>
            <a:r>
              <a:rPr lang="en-US" sz="1400" b="1" dirty="0" smtClean="0">
                <a:latin typeface="Garamond" pitchFamily="18" charset="0"/>
              </a:rPr>
              <a:t>Assignment of Sworn NOPD  </a:t>
            </a:r>
          </a:p>
          <a:p>
            <a:pPr marL="461963" indent="-176213">
              <a:lnSpc>
                <a:spcPts val="1600"/>
              </a:lnSpc>
              <a:buFont typeface="Arial" pitchFamily="34" charset="0"/>
              <a:buChar char="•"/>
            </a:pPr>
            <a:r>
              <a:rPr lang="en-US" sz="1400" dirty="0" smtClean="0">
                <a:latin typeface="Garamond" pitchFamily="18" charset="0"/>
              </a:rPr>
              <a:t>About 70% of all sworn personnel (Recruit through Deputy Superintendent)  are assigned to the Field Operations Bureau</a:t>
            </a:r>
          </a:p>
          <a:p>
            <a:pPr marL="862013" lvl="1" indent="-176213">
              <a:lnSpc>
                <a:spcPts val="1600"/>
              </a:lnSpc>
              <a:buFont typeface="Arial" pitchFamily="34" charset="0"/>
              <a:buChar char="•"/>
            </a:pPr>
            <a:r>
              <a:rPr lang="en-US" sz="1200" dirty="0" smtClean="0">
                <a:latin typeface="Garamond" pitchFamily="18" charset="0"/>
              </a:rPr>
              <a:t>Patrol Districts; Patrol Investigations (robbery, assault, burglary, thefts) and Special Operations (SWAT, K9, Traffic, Bomb)</a:t>
            </a:r>
          </a:p>
          <a:p>
            <a:pPr marL="461963" indent="-176213">
              <a:lnSpc>
                <a:spcPts val="1600"/>
              </a:lnSpc>
              <a:buFont typeface="Arial" pitchFamily="34" charset="0"/>
              <a:buChar char="•"/>
            </a:pPr>
            <a:r>
              <a:rPr lang="en-US" sz="1400" dirty="0" smtClean="0">
                <a:latin typeface="Garamond" pitchFamily="18" charset="0"/>
              </a:rPr>
              <a:t>About 16% of all sworn personnel are assigned to Investigative Support Bureau</a:t>
            </a:r>
          </a:p>
          <a:p>
            <a:pPr marL="862013" lvl="1" indent="-176213">
              <a:lnSpc>
                <a:spcPts val="1600"/>
              </a:lnSpc>
              <a:buFont typeface="Arial" pitchFamily="34" charset="0"/>
              <a:buChar char="•"/>
            </a:pPr>
            <a:r>
              <a:rPr lang="en-US" sz="1200" dirty="0" smtClean="0">
                <a:latin typeface="Garamond" pitchFamily="18" charset="0"/>
              </a:rPr>
              <a:t>Homicide, Sex Crimes, Child Abuse, Juvenile, DV, Intelligence, Gang, Major Narcotics, Vice/Prostitution, Computer Forensic, Crime Lab (firearms examiners, drug chemistry), City Hall, Municipal/Traffic/Juvenile Courts, District Attorney’s Office</a:t>
            </a:r>
          </a:p>
          <a:p>
            <a:pPr marL="862013" lvl="1" indent="-176213">
              <a:lnSpc>
                <a:spcPts val="1600"/>
              </a:lnSpc>
              <a:buFont typeface="Arial" pitchFamily="34" charset="0"/>
              <a:buChar char="•"/>
            </a:pPr>
            <a:r>
              <a:rPr lang="en-US" sz="1200" dirty="0" smtClean="0">
                <a:latin typeface="Garamond" pitchFamily="18" charset="0"/>
              </a:rPr>
              <a:t>“Unlike Patrol functions where a number of standards my be applied…there is currently no industry standard of the number of detectives required,” recent staffing study report, Glendale, AZ Police Department</a:t>
            </a:r>
          </a:p>
          <a:p>
            <a:pPr marL="461963" indent="-176213">
              <a:lnSpc>
                <a:spcPts val="1600"/>
              </a:lnSpc>
              <a:buFont typeface="Arial" pitchFamily="34" charset="0"/>
              <a:buChar char="•"/>
            </a:pPr>
            <a:r>
              <a:rPr lang="en-US" sz="1400" dirty="0" smtClean="0">
                <a:latin typeface="Garamond" pitchFamily="18" charset="0"/>
              </a:rPr>
              <a:t>About 7% of all sworn personnel are on long term sick leave, military leave, limited duty due to injury, etc.</a:t>
            </a:r>
          </a:p>
          <a:p>
            <a:pPr marL="461963" indent="-176213">
              <a:lnSpc>
                <a:spcPts val="1600"/>
              </a:lnSpc>
              <a:buFont typeface="Arial" pitchFamily="34" charset="0"/>
              <a:buChar char="•"/>
            </a:pPr>
            <a:r>
              <a:rPr lang="en-US" sz="1400" dirty="0" smtClean="0">
                <a:latin typeface="Garamond" pitchFamily="18" charset="0"/>
              </a:rPr>
              <a:t>About 7% of all sworn personnel are assigned throughout: Public Integrity (criminal/admin/Early Warning), Academy (In-Service/Firearm/Driving), Compliance and Audits, Crime Analysis, oversight of Consent Decree Compliance</a:t>
            </a:r>
          </a:p>
          <a:p>
            <a:pPr marL="461963" indent="-176213">
              <a:lnSpc>
                <a:spcPts val="1500"/>
              </a:lnSpc>
              <a:buFont typeface="Arial" pitchFamily="34" charset="0"/>
              <a:buChar char="•"/>
            </a:pPr>
            <a:endParaRPr lang="en-US" sz="1400" dirty="0">
              <a:latin typeface="Garamond" pitchFamily="18" charset="0"/>
            </a:endParaRPr>
          </a:p>
        </p:txBody>
      </p:sp>
      <p:sp>
        <p:nvSpPr>
          <p:cNvPr id="4" name="Slide Number Placeholder 3"/>
          <p:cNvSpPr>
            <a:spLocks noGrp="1"/>
          </p:cNvSpPr>
          <p:nvPr>
            <p:ph type="sldNum" sz="quarter" idx="10"/>
          </p:nvPr>
        </p:nvSpPr>
        <p:spPr/>
        <p:txBody>
          <a:bodyPr/>
          <a:lstStyle/>
          <a:p>
            <a:fld id="{D356C990-38BE-49A6-9A5F-710B17C0F61E}" type="slidenum">
              <a:rPr lang="en-US" smtClean="0"/>
              <a:pPr/>
              <a:t>7</a:t>
            </a:fld>
            <a:endParaRPr lang="en-US" dirty="0"/>
          </a:p>
        </p:txBody>
      </p:sp>
      <p:sp>
        <p:nvSpPr>
          <p:cNvPr id="7" name="Title 1"/>
          <p:cNvSpPr>
            <a:spLocks noGrp="1"/>
          </p:cNvSpPr>
          <p:nvPr>
            <p:ph type="title"/>
          </p:nvPr>
        </p:nvSpPr>
        <p:spPr>
          <a:xfrm>
            <a:off x="152400" y="152400"/>
            <a:ext cx="8839200" cy="457200"/>
          </a:xfrm>
        </p:spPr>
        <p:txBody>
          <a:bodyPr/>
          <a:lstStyle/>
          <a:p>
            <a:r>
              <a:rPr lang="en-US" dirty="0" smtClean="0"/>
              <a:t>2012 Year In Review</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839200" cy="609600"/>
          </a:xfrm>
        </p:spPr>
        <p:txBody>
          <a:bodyPr/>
          <a:lstStyle/>
          <a:p>
            <a:r>
              <a:rPr lang="en-US" dirty="0" smtClean="0">
                <a:solidFill>
                  <a:schemeClr val="bg1">
                    <a:lumMod val="10000"/>
                  </a:schemeClr>
                </a:solidFill>
              </a:rPr>
              <a:t>2012 Year In Review cont.</a:t>
            </a:r>
            <a:endParaRPr lang="en-US" dirty="0">
              <a:solidFill>
                <a:schemeClr val="bg1">
                  <a:lumMod val="10000"/>
                </a:schemeClr>
              </a:solidFill>
            </a:endParaRPr>
          </a:p>
        </p:txBody>
      </p:sp>
      <p:sp>
        <p:nvSpPr>
          <p:cNvPr id="4" name="Slide Number Placeholder 3"/>
          <p:cNvSpPr>
            <a:spLocks noGrp="1"/>
          </p:cNvSpPr>
          <p:nvPr>
            <p:ph type="sldNum" sz="quarter" idx="10"/>
          </p:nvPr>
        </p:nvSpPr>
        <p:spPr/>
        <p:txBody>
          <a:bodyPr/>
          <a:lstStyle/>
          <a:p>
            <a:fld id="{D356C990-38BE-49A6-9A5F-710B17C0F61E}" type="slidenum">
              <a:rPr lang="en-US" smtClean="0"/>
              <a:pPr/>
              <a:t>8</a:t>
            </a:fld>
            <a:endParaRPr lang="en-US" dirty="0"/>
          </a:p>
        </p:txBody>
      </p:sp>
      <p:sp>
        <p:nvSpPr>
          <p:cNvPr id="6" name="Content Placeholder 2"/>
          <p:cNvSpPr>
            <a:spLocks noGrp="1"/>
          </p:cNvSpPr>
          <p:nvPr>
            <p:ph idx="1"/>
          </p:nvPr>
        </p:nvSpPr>
        <p:spPr>
          <a:xfrm>
            <a:off x="152400" y="609600"/>
            <a:ext cx="8839200" cy="5638800"/>
          </a:xfrm>
        </p:spPr>
        <p:txBody>
          <a:bodyPr/>
          <a:lstStyle/>
          <a:p>
            <a:pPr marL="341313" indent="-341313"/>
            <a:r>
              <a:rPr lang="en-US" b="1" dirty="0" smtClean="0">
                <a:solidFill>
                  <a:schemeClr val="bg1">
                    <a:lumMod val="10000"/>
                  </a:schemeClr>
                </a:solidFill>
                <a:latin typeface="Garamond" pitchFamily="18" charset="0"/>
              </a:rPr>
              <a:t>Field Operations Bureau</a:t>
            </a:r>
          </a:p>
          <a:p>
            <a:pPr marL="230188" indent="-230188" algn="just">
              <a:lnSpc>
                <a:spcPts val="200"/>
              </a:lnSpc>
              <a:buNone/>
            </a:pPr>
            <a:r>
              <a:rPr lang="en-US" sz="1200" dirty="0" smtClean="0">
                <a:solidFill>
                  <a:schemeClr val="bg1">
                    <a:lumMod val="10000"/>
                  </a:schemeClr>
                </a:solidFill>
                <a:latin typeface="Garamond" pitchFamily="18" charset="0"/>
              </a:rPr>
              <a:t>	</a:t>
            </a:r>
          </a:p>
          <a:p>
            <a:pPr marL="517525" indent="-231775" algn="just">
              <a:lnSpc>
                <a:spcPts val="1500"/>
              </a:lnSpc>
              <a:buSzPct val="120000"/>
              <a:buFont typeface="Arial" pitchFamily="34" charset="0"/>
              <a:buChar char="•"/>
            </a:pPr>
            <a:r>
              <a:rPr lang="en-US" sz="1400" dirty="0" smtClean="0">
                <a:latin typeface="Garamond" pitchFamily="18" charset="0"/>
              </a:rPr>
              <a:t>The NOPD responds to 9,500 Calls For Service per week – less than 1% are classified as murder, rape, robbery or assault; less than 4% are classified as burglary, theft or auto theft; 25% are classified as Miscellaneous Issues.  Calls For Service demands to the NOPD are increasing this year, and this is a healthy sign of growing community support.</a:t>
            </a:r>
          </a:p>
          <a:p>
            <a:pPr marL="517525" indent="-231775" algn="just">
              <a:lnSpc>
                <a:spcPts val="200"/>
              </a:lnSpc>
              <a:buSzPct val="120000"/>
              <a:buNone/>
            </a:pPr>
            <a:endParaRPr lang="en-US" sz="1400" dirty="0" smtClean="0">
              <a:latin typeface="Garamond" pitchFamily="18" charset="0"/>
            </a:endParaRPr>
          </a:p>
          <a:p>
            <a:pPr marL="517525" indent="-231775" algn="just">
              <a:lnSpc>
                <a:spcPts val="1500"/>
              </a:lnSpc>
              <a:buSzPct val="120000"/>
              <a:buFont typeface="Arial" pitchFamily="34" charset="0"/>
              <a:buChar char="•"/>
            </a:pPr>
            <a:r>
              <a:rPr lang="en-US" sz="1400" dirty="0" smtClean="0">
                <a:latin typeface="Garamond" pitchFamily="18" charset="0"/>
              </a:rPr>
              <a:t>Recent analysis of response time to violent crime estimates that nationwide police respond to a crime of violence within 10 minutes 53% of the time.  In the NOPD for 2011, and 2012 YTD, the NOPD responds in 10 minutes or less 64% of the time.   Given the nearly 18% decline in staffing these last 2.5 years, we are encouraged by our officer’s attention to responding to crimes of violence as quickly as we can.  However, response time to non-violent and non-emergency calls will continue to decline</a:t>
            </a:r>
          </a:p>
          <a:p>
            <a:pPr marL="517525" indent="-231775" algn="just">
              <a:lnSpc>
                <a:spcPts val="200"/>
              </a:lnSpc>
              <a:buSzPct val="120000"/>
              <a:buFont typeface="Arial" pitchFamily="34" charset="0"/>
              <a:buChar char="•"/>
            </a:pPr>
            <a:endParaRPr lang="en-US" sz="1400" dirty="0" smtClean="0">
              <a:latin typeface="Garamond" pitchFamily="18" charset="0"/>
            </a:endParaRPr>
          </a:p>
          <a:p>
            <a:pPr marL="517525" indent="-231775" algn="just">
              <a:lnSpc>
                <a:spcPts val="1500"/>
              </a:lnSpc>
              <a:buSzPct val="120000"/>
              <a:buFont typeface="Arial" pitchFamily="34" charset="0"/>
              <a:buChar char="•"/>
            </a:pPr>
            <a:r>
              <a:rPr lang="en-US" sz="1400" dirty="0" smtClean="0">
                <a:latin typeface="Garamond" pitchFamily="18" charset="0"/>
              </a:rPr>
              <a:t>Collaborated on the Group Violence Reduction Strategy with Professor David Kennedy and Dr Robin Engel who joined forces to combat violence in New Orleans by identifying gang/group members who are responsible for violent crime in the city. As a result, 39 gangs/groups involving 649 people were identified and are now the focus of this initiative. The NOPD had previously identified 30 gangs/groups with about 400 members</a:t>
            </a:r>
          </a:p>
          <a:p>
            <a:pPr marL="517525" indent="-231775" algn="just">
              <a:lnSpc>
                <a:spcPts val="200"/>
              </a:lnSpc>
              <a:buSzPct val="120000"/>
              <a:buFont typeface="Arial" pitchFamily="34" charset="0"/>
              <a:buChar char="•"/>
            </a:pPr>
            <a:endParaRPr lang="en-US" sz="1400" dirty="0" smtClean="0">
              <a:latin typeface="Garamond" pitchFamily="18" charset="0"/>
            </a:endParaRPr>
          </a:p>
          <a:p>
            <a:pPr marL="517525" indent="-231775" algn="just">
              <a:lnSpc>
                <a:spcPts val="1500"/>
              </a:lnSpc>
              <a:buSzPct val="120000"/>
              <a:buFont typeface="Arial" pitchFamily="34" charset="0"/>
              <a:buChar char="•"/>
            </a:pPr>
            <a:r>
              <a:rPr lang="en-US" sz="1400" dirty="0" smtClean="0">
                <a:latin typeface="Garamond" pitchFamily="18" charset="0"/>
              </a:rPr>
              <a:t>Implemented Mission 2 program which deploys Headquarters personnel into district patrol units each week, and simultaneously allows District Commanders to use walking beats in areas they deem appropriate.	</a:t>
            </a:r>
          </a:p>
          <a:p>
            <a:pPr marL="517525" indent="-231775" algn="just">
              <a:lnSpc>
                <a:spcPts val="200"/>
              </a:lnSpc>
              <a:buSzPct val="120000"/>
              <a:buFont typeface="Arial" pitchFamily="34" charset="0"/>
              <a:buChar char="•"/>
            </a:pPr>
            <a:endParaRPr lang="en-US" sz="1400" dirty="0" smtClean="0">
              <a:latin typeface="Garamond" pitchFamily="18" charset="0"/>
            </a:endParaRPr>
          </a:p>
          <a:p>
            <a:pPr marL="517525" indent="-231775" algn="just">
              <a:lnSpc>
                <a:spcPts val="1500"/>
              </a:lnSpc>
              <a:buSzPct val="120000"/>
              <a:buFont typeface="Arial" pitchFamily="34" charset="0"/>
              <a:buChar char="•"/>
            </a:pPr>
            <a:r>
              <a:rPr lang="en-US" sz="1400" dirty="0" smtClean="0">
                <a:latin typeface="Garamond" pitchFamily="18" charset="0"/>
              </a:rPr>
              <a:t>The Community Coordinating Sergeants, created in August 2010, continues to provide a direct link between our eight District Commanders and the communities we serve. 2012 YTD, CoCo Sergeants have led 1,067 meetings sharing the NOPD message of Community Policing, Problem Identification/Solving Techniques, Crime Prevention, Neighborhood Watch, calling in any crime or request for police service timely, etc., with nearly 21,000 New Orleanians.  The NOPD will maintain the eight (8) CoCo Sergeants and 13 QOL Officer staffing as long as feasible.</a:t>
            </a:r>
          </a:p>
          <a:p>
            <a:pPr marL="517525" indent="-231775" algn="just">
              <a:lnSpc>
                <a:spcPts val="200"/>
              </a:lnSpc>
              <a:buSzPct val="120000"/>
              <a:buFont typeface="Arial" pitchFamily="34" charset="0"/>
              <a:buChar char="•"/>
            </a:pPr>
            <a:endParaRPr lang="en-US" sz="1400" dirty="0" smtClean="0">
              <a:latin typeface="Garamond" pitchFamily="18" charset="0"/>
            </a:endParaRPr>
          </a:p>
          <a:p>
            <a:pPr marL="517525" indent="-231775" algn="just">
              <a:lnSpc>
                <a:spcPts val="1500"/>
              </a:lnSpc>
              <a:buSzPct val="120000"/>
              <a:buFont typeface="Arial" pitchFamily="34" charset="0"/>
              <a:buChar char="•"/>
            </a:pPr>
            <a:r>
              <a:rPr lang="en-US" sz="1400" dirty="0" smtClean="0">
                <a:latin typeface="Garamond" pitchFamily="18" charset="0"/>
              </a:rPr>
              <a:t>The Volunteers Can Lead (VoCal) was initiated in October 2011, each volunteer donates 12 hours per month.  In 2011 there were 421 hours donated.  In 2012 YTD, there has been 1,936 hours donated by 63 volunteers</a:t>
            </a:r>
          </a:p>
          <a:p>
            <a:pPr marL="517525" indent="-231775" algn="just">
              <a:lnSpc>
                <a:spcPts val="200"/>
              </a:lnSpc>
              <a:buSzPct val="120000"/>
              <a:buFont typeface="Arial" pitchFamily="34" charset="0"/>
              <a:buChar char="•"/>
            </a:pPr>
            <a:endParaRPr lang="en-US" sz="1400" dirty="0" smtClean="0">
              <a:latin typeface="Garamond" pitchFamily="18" charset="0"/>
            </a:endParaRPr>
          </a:p>
          <a:p>
            <a:pPr marL="517525" indent="-231775" algn="just">
              <a:lnSpc>
                <a:spcPts val="1500"/>
              </a:lnSpc>
              <a:buSzPct val="120000"/>
              <a:buFont typeface="Arial" pitchFamily="34" charset="0"/>
              <a:buChar char="•"/>
            </a:pPr>
            <a:r>
              <a:rPr lang="en-US" sz="1400" dirty="0" smtClean="0">
                <a:latin typeface="Garamond" pitchFamily="18" charset="0"/>
              </a:rPr>
              <a:t>The NOPD Reserve Division has 80 contributing members, who have donated 18,576 hours YTD</a:t>
            </a:r>
          </a:p>
          <a:p>
            <a:pPr marL="517525" indent="-231775" algn="just">
              <a:buSzPct val="120000"/>
              <a:buFont typeface="Arial" pitchFamily="34" charset="0"/>
              <a:buChar char="•"/>
            </a:pPr>
            <a:endParaRPr lang="en-US" sz="1300" dirty="0" smtClean="0">
              <a:latin typeface="Garamond" pitchFamily="18" charset="0"/>
            </a:endParaRPr>
          </a:p>
          <a:p>
            <a:pPr marL="517525" indent="-231775" algn="just">
              <a:lnSpc>
                <a:spcPts val="800"/>
              </a:lnSpc>
              <a:buSzPct val="120000"/>
              <a:buNone/>
            </a:pPr>
            <a:r>
              <a:rPr lang="en-US" sz="1300" dirty="0" smtClean="0">
                <a:latin typeface="Garamond" pitchFamily="18" charset="0"/>
              </a:rPr>
              <a:t>	</a:t>
            </a:r>
          </a:p>
          <a:p>
            <a:pPr marL="517525" indent="-231775" algn="just">
              <a:lnSpc>
                <a:spcPts val="800"/>
              </a:lnSpc>
              <a:buNone/>
            </a:pPr>
            <a:r>
              <a:rPr lang="en-US" sz="1300" dirty="0" smtClean="0">
                <a:latin typeface="Garamond" pitchFamily="18" charset="0"/>
              </a:rPr>
              <a:t>	</a:t>
            </a:r>
          </a:p>
          <a:p>
            <a:pPr marL="517525" indent="-231775" algn="just">
              <a:buNone/>
            </a:pPr>
            <a:endParaRPr lang="en-US" sz="1200" dirty="0">
              <a:latin typeface="Garamond" pitchFamily="18" charset="0"/>
            </a:endParaRPr>
          </a:p>
          <a:p>
            <a:pPr marL="230188" indent="-230188">
              <a:buNone/>
            </a:pPr>
            <a:endParaRPr lang="en-US" dirty="0">
              <a:latin typeface="Garamond" pitchFamily="18" charset="0"/>
            </a:endParaRPr>
          </a:p>
          <a:p>
            <a:pPr marL="230188" indent="-230188"/>
            <a:endParaRPr lang="en-US" dirty="0" smtClean="0">
              <a:latin typeface="Garamond" pitchFamily="18" charset="0"/>
            </a:endParaRPr>
          </a:p>
        </p:txBody>
      </p:sp>
    </p:spTree>
    <p:extLst>
      <p:ext uri="{BB962C8B-B14F-4D97-AF65-F5344CB8AC3E}">
        <p14:creationId xmlns:p14="http://schemas.microsoft.com/office/powerpoint/2010/main" val="511819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839200" cy="5638800"/>
          </a:xfrm>
        </p:spPr>
        <p:txBody>
          <a:bodyPr/>
          <a:lstStyle/>
          <a:p>
            <a:r>
              <a:rPr lang="en-US" b="1" dirty="0" smtClean="0">
                <a:solidFill>
                  <a:schemeClr val="bg1">
                    <a:lumMod val="10000"/>
                  </a:schemeClr>
                </a:solidFill>
                <a:latin typeface="Garamond" pitchFamily="18" charset="0"/>
              </a:rPr>
              <a:t>Investigation &amp; Support Bureau</a:t>
            </a:r>
          </a:p>
          <a:p>
            <a:pPr algn="just">
              <a:lnSpc>
                <a:spcPts val="200"/>
              </a:lnSpc>
              <a:buFont typeface="+mj-lt"/>
              <a:buAutoNum type="arabicPeriod"/>
            </a:pPr>
            <a:endParaRPr lang="en-US" sz="1200" dirty="0" smtClean="0">
              <a:solidFill>
                <a:schemeClr val="bg1">
                  <a:lumMod val="10000"/>
                </a:schemeClr>
              </a:solidFill>
            </a:endParaRPr>
          </a:p>
          <a:p>
            <a:pPr marL="517525" indent="-287338" algn="just">
              <a:lnSpc>
                <a:spcPts val="1400"/>
              </a:lnSpc>
              <a:buFont typeface="Arial" pitchFamily="34" charset="0"/>
              <a:buChar char="•"/>
            </a:pPr>
            <a:r>
              <a:rPr lang="en-US" sz="1300" dirty="0" smtClean="0">
                <a:latin typeface="Garamond" pitchFamily="18" charset="0"/>
              </a:rPr>
              <a:t>Central Evidence &amp; Property Section conducted a 100% audit of inventory, and BEAST- entry of all DNA evidence. This project has allowed for total accountability and organization of all DNA evidence in NOPD’s possession.</a:t>
            </a:r>
          </a:p>
          <a:p>
            <a:pPr marL="517525" indent="-287338" algn="just">
              <a:lnSpc>
                <a:spcPts val="200"/>
              </a:lnSpc>
              <a:buFont typeface="Arial" pitchFamily="34" charset="0"/>
              <a:buChar char="•"/>
            </a:pPr>
            <a:endParaRPr lang="en-US" sz="1300" dirty="0" smtClean="0">
              <a:latin typeface="Garamond" pitchFamily="18" charset="0"/>
            </a:endParaRPr>
          </a:p>
          <a:p>
            <a:pPr marL="517525" indent="-287338" algn="just">
              <a:lnSpc>
                <a:spcPts val="1400"/>
              </a:lnSpc>
              <a:buFont typeface="Arial" pitchFamily="34" charset="0"/>
              <a:buChar char="•"/>
            </a:pPr>
            <a:r>
              <a:rPr lang="en-US" sz="1300" b="1" dirty="0" smtClean="0">
                <a:latin typeface="Garamond" pitchFamily="18" charset="0"/>
              </a:rPr>
              <a:t>Project Bloodwork, </a:t>
            </a:r>
            <a:r>
              <a:rPr lang="en-US" sz="1300" dirty="0" smtClean="0">
                <a:latin typeface="Garamond" pitchFamily="18" charset="0"/>
              </a:rPr>
              <a:t>initiated in December 2011, is a collaborative effort between the New Orleans Police Department and the Louisiana State Police Crime Lab (LSPCL) to perform DNA analysis on blood evidence collected from burglary scenes. 88 cases have been submitted to the lab for processing and 86 of those 88 cases (97.7%) have been completed. </a:t>
            </a:r>
          </a:p>
          <a:p>
            <a:pPr marL="517525" indent="-287338" algn="just">
              <a:lnSpc>
                <a:spcPts val="200"/>
              </a:lnSpc>
              <a:buFont typeface="Arial" pitchFamily="34" charset="0"/>
              <a:buChar char="•"/>
            </a:pPr>
            <a:endParaRPr lang="en-US" sz="1300" dirty="0" smtClean="0">
              <a:latin typeface="Garamond" pitchFamily="18" charset="0"/>
            </a:endParaRPr>
          </a:p>
          <a:p>
            <a:pPr marL="517525" indent="-287338" algn="just">
              <a:lnSpc>
                <a:spcPts val="1400"/>
              </a:lnSpc>
              <a:buFont typeface="Arial" pitchFamily="34" charset="0"/>
              <a:buChar char="•"/>
            </a:pPr>
            <a:r>
              <a:rPr lang="en-US" sz="1300" dirty="0" smtClean="0">
                <a:latin typeface="Garamond" pitchFamily="18" charset="0"/>
              </a:rPr>
              <a:t>82 of blood work cases (95.3%) have resulted in a DNA profile.  82 cases with a DNA profile, 64 (78%) have resulted in a DNA match with a total of 53 separate offenders.  Some offenders have been linked to more than one case, 64 of the 82 cases have come back with a potential offender identity. </a:t>
            </a:r>
          </a:p>
          <a:p>
            <a:pPr marL="517525" indent="-287338" algn="just">
              <a:lnSpc>
                <a:spcPts val="200"/>
              </a:lnSpc>
              <a:buFont typeface="Arial" pitchFamily="34" charset="0"/>
              <a:buChar char="•"/>
            </a:pPr>
            <a:endParaRPr lang="en-US" sz="1300" dirty="0" smtClean="0">
              <a:latin typeface="Garamond" pitchFamily="18" charset="0"/>
            </a:endParaRPr>
          </a:p>
          <a:p>
            <a:pPr marL="517525" indent="-287338" algn="just">
              <a:lnSpc>
                <a:spcPts val="1400"/>
              </a:lnSpc>
              <a:buFont typeface="Arial" pitchFamily="34" charset="0"/>
              <a:buChar char="•"/>
            </a:pPr>
            <a:r>
              <a:rPr lang="en-US" sz="1300" dirty="0" smtClean="0">
                <a:latin typeface="Garamond" pitchFamily="18" charset="0"/>
              </a:rPr>
              <a:t>In early 2012, the NOPD-Victim/Witness Assistance Unit launched our </a:t>
            </a:r>
            <a:r>
              <a:rPr lang="en-US" sz="1300" b="1" dirty="0" smtClean="0">
                <a:latin typeface="Garamond" pitchFamily="18" charset="0"/>
              </a:rPr>
              <a:t>R</a:t>
            </a:r>
            <a:r>
              <a:rPr lang="en-US" sz="1300" dirty="0" smtClean="0">
                <a:latin typeface="Garamond" pitchFamily="18" charset="0"/>
              </a:rPr>
              <a:t>apid </a:t>
            </a:r>
            <a:r>
              <a:rPr lang="en-US" sz="1300" b="1" dirty="0" smtClean="0">
                <a:latin typeface="Garamond" pitchFamily="18" charset="0"/>
              </a:rPr>
              <a:t>E</a:t>
            </a:r>
            <a:r>
              <a:rPr lang="en-US" sz="1300" dirty="0" smtClean="0">
                <a:latin typeface="Garamond" pitchFamily="18" charset="0"/>
              </a:rPr>
              <a:t>ngagement of </a:t>
            </a:r>
            <a:r>
              <a:rPr lang="en-US" sz="1300" b="1" dirty="0" smtClean="0">
                <a:latin typeface="Garamond" pitchFamily="18" charset="0"/>
              </a:rPr>
              <a:t>S</a:t>
            </a:r>
            <a:r>
              <a:rPr lang="en-US" sz="1300" dirty="0" smtClean="0">
                <a:latin typeface="Garamond" pitchFamily="18" charset="0"/>
              </a:rPr>
              <a:t>upport in the </a:t>
            </a:r>
            <a:r>
              <a:rPr lang="en-US" sz="1300" b="1" dirty="0" smtClean="0">
                <a:latin typeface="Garamond" pitchFamily="18" charset="0"/>
              </a:rPr>
              <a:t>E</a:t>
            </a:r>
            <a:r>
              <a:rPr lang="en-US" sz="1300" dirty="0" smtClean="0">
                <a:latin typeface="Garamond" pitchFamily="18" charset="0"/>
              </a:rPr>
              <a:t>vent of </a:t>
            </a:r>
            <a:r>
              <a:rPr lang="en-US" sz="1300" b="1" dirty="0" smtClean="0">
                <a:latin typeface="Garamond" pitchFamily="18" charset="0"/>
              </a:rPr>
              <a:t>T</a:t>
            </a:r>
            <a:r>
              <a:rPr lang="en-US" sz="1300" dirty="0" smtClean="0">
                <a:latin typeface="Garamond" pitchFamily="18" charset="0"/>
              </a:rPr>
              <a:t>rauma (</a:t>
            </a:r>
            <a:r>
              <a:rPr lang="en-US" sz="1300" b="1" dirty="0" smtClean="0">
                <a:latin typeface="Garamond" pitchFamily="18" charset="0"/>
              </a:rPr>
              <a:t>R.E.S.E.T.)</a:t>
            </a:r>
            <a:r>
              <a:rPr lang="en-US" sz="1300" dirty="0" smtClean="0">
                <a:latin typeface="Garamond" pitchFamily="18" charset="0"/>
              </a:rPr>
              <a:t> initiative. The program provides resource information to neighborhoods within 24-48 hours after a homicide occurs.  R.E.S.E.T. Program had 32 activations and 551 interactions with citizens and generated 7 leads in active homicide investigations.    </a:t>
            </a:r>
          </a:p>
          <a:p>
            <a:pPr marL="517525" indent="-287338" algn="just">
              <a:lnSpc>
                <a:spcPts val="200"/>
              </a:lnSpc>
              <a:buFont typeface="Arial" pitchFamily="34" charset="0"/>
              <a:buChar char="•"/>
            </a:pPr>
            <a:endParaRPr lang="en-US" sz="1300" dirty="0" smtClean="0">
              <a:latin typeface="Garamond" pitchFamily="18" charset="0"/>
            </a:endParaRPr>
          </a:p>
          <a:p>
            <a:pPr marL="517525" indent="-287338" algn="just">
              <a:lnSpc>
                <a:spcPts val="1400"/>
              </a:lnSpc>
              <a:buFont typeface="Arial" pitchFamily="34" charset="0"/>
              <a:buChar char="•"/>
            </a:pPr>
            <a:r>
              <a:rPr lang="en-US" sz="1300" dirty="0" smtClean="0">
                <a:latin typeface="Garamond" pitchFamily="18" charset="0"/>
              </a:rPr>
              <a:t>ISB Leadership has utilized effectively a strategy created in early 2012 to flood the area of recent homicides, using undercover, narcotics purchases, intelligence gather, etc., to help solve murders.  This effort has been successful in at least 7 cases where arrest were made in what originally appeared to be highly unsolvable cases. Federal grant overtime was used.</a:t>
            </a:r>
          </a:p>
          <a:p>
            <a:pPr marL="517525" indent="-287338" algn="just">
              <a:lnSpc>
                <a:spcPts val="200"/>
              </a:lnSpc>
              <a:buFont typeface="Arial" pitchFamily="34" charset="0"/>
              <a:buChar char="•"/>
            </a:pPr>
            <a:endParaRPr lang="en-US" sz="1300" dirty="0" smtClean="0">
              <a:latin typeface="Garamond" pitchFamily="18" charset="0"/>
            </a:endParaRPr>
          </a:p>
          <a:p>
            <a:pPr marL="517525" indent="-287338" algn="just">
              <a:lnSpc>
                <a:spcPts val="1400"/>
              </a:lnSpc>
              <a:buFont typeface="Arial" pitchFamily="34" charset="0"/>
              <a:buChar char="•"/>
            </a:pPr>
            <a:r>
              <a:rPr lang="en-US" sz="1300" dirty="0" smtClean="0">
                <a:latin typeface="Garamond" pitchFamily="18" charset="0"/>
              </a:rPr>
              <a:t>The recently announced Multi-Agency Gang Unit will be led by ISB commanders incorporated with our Intelligence, Narcotics and Homicide commands to follow up using the Group Violence Reduction Strategy of the NOLA FOR LIFE campaign to fight the crimes of murder and violence among these gangs/groups that have been identified. </a:t>
            </a:r>
            <a:r>
              <a:rPr lang="en-US" sz="1300" b="1" dirty="0" smtClean="0">
                <a:latin typeface="Garamond" pitchFamily="18" charset="0"/>
              </a:rPr>
              <a:t>NOPD HAS SUBMITTED A BFO OFFER TO FUND SOME OF COST OF THE NEW MULTI-AGENCY GANG UNIT.</a:t>
            </a:r>
          </a:p>
          <a:p>
            <a:pPr marL="517525" indent="-287338" algn="just">
              <a:lnSpc>
                <a:spcPts val="200"/>
              </a:lnSpc>
              <a:buFont typeface="Arial" pitchFamily="34" charset="0"/>
              <a:buChar char="•"/>
            </a:pPr>
            <a:endParaRPr lang="en-US" sz="1300" b="1" dirty="0" smtClean="0">
              <a:latin typeface="Garamond" pitchFamily="18" charset="0"/>
            </a:endParaRPr>
          </a:p>
          <a:p>
            <a:pPr marL="517525" indent="-287338" algn="just">
              <a:lnSpc>
                <a:spcPts val="1400"/>
              </a:lnSpc>
              <a:buFont typeface="Arial" pitchFamily="34" charset="0"/>
              <a:buChar char="•"/>
            </a:pPr>
            <a:r>
              <a:rPr lang="en-US" sz="1300" dirty="0" smtClean="0">
                <a:latin typeface="Garamond" pitchFamily="18" charset="0"/>
              </a:rPr>
              <a:t>The NOPD requested DOJ-Bureau of Justice Assistance analysis of the Homicide Unit in June 2010.  The report was issued in March 2011.  DOJ-BJA experts laid out 82 recommendations to advance our Homicide Unit policies, procedures and practices.  In early 2012, ISB leadership implemented these recommendations. One critical recommendation was to staff 32 Homicide Detectives and a separate Cold Case Unit of 4-5 Detectives.  Despite staffing shortfalls in many critical investigative units, the NOPD has maintained and will maintain the Homicide unit’s staffing.</a:t>
            </a:r>
          </a:p>
          <a:p>
            <a:pPr marL="517525" indent="-287338" algn="just">
              <a:lnSpc>
                <a:spcPts val="1400"/>
              </a:lnSpc>
              <a:buFont typeface="Arial" pitchFamily="34" charset="0"/>
              <a:buChar char="•"/>
            </a:pPr>
            <a:endParaRPr lang="en-US" sz="1300" dirty="0" smtClean="0">
              <a:latin typeface="Garamond" pitchFamily="18" charset="0"/>
            </a:endParaRPr>
          </a:p>
          <a:p>
            <a:pPr>
              <a:buFont typeface="+mj-lt"/>
              <a:buAutoNum type="arabicPeriod"/>
            </a:pPr>
            <a:endParaRPr lang="en-US" sz="1200" dirty="0"/>
          </a:p>
        </p:txBody>
      </p:sp>
      <p:sp>
        <p:nvSpPr>
          <p:cNvPr id="4" name="Slide Number Placeholder 3"/>
          <p:cNvSpPr>
            <a:spLocks noGrp="1"/>
          </p:cNvSpPr>
          <p:nvPr>
            <p:ph type="sldNum" sz="quarter" idx="10"/>
          </p:nvPr>
        </p:nvSpPr>
        <p:spPr/>
        <p:txBody>
          <a:bodyPr/>
          <a:lstStyle/>
          <a:p>
            <a:fld id="{D356C990-38BE-49A6-9A5F-710B17C0F61E}" type="slidenum">
              <a:rPr lang="en-US" smtClean="0"/>
              <a:pPr/>
              <a:t>9</a:t>
            </a:fld>
            <a:endParaRPr lang="en-US" dirty="0"/>
          </a:p>
        </p:txBody>
      </p:sp>
      <p:sp>
        <p:nvSpPr>
          <p:cNvPr id="7" name="Title 1"/>
          <p:cNvSpPr>
            <a:spLocks noGrp="1"/>
          </p:cNvSpPr>
          <p:nvPr>
            <p:ph type="title"/>
          </p:nvPr>
        </p:nvSpPr>
        <p:spPr>
          <a:xfrm>
            <a:off x="152400" y="152400"/>
            <a:ext cx="8839200" cy="609600"/>
          </a:xfrm>
        </p:spPr>
        <p:txBody>
          <a:bodyPr/>
          <a:lstStyle/>
          <a:p>
            <a:r>
              <a:rPr lang="en-US" dirty="0" smtClean="0">
                <a:solidFill>
                  <a:schemeClr val="bg1">
                    <a:lumMod val="10000"/>
                  </a:schemeClr>
                </a:solidFill>
              </a:rPr>
              <a:t>2012 Year In Review cont.</a:t>
            </a:r>
            <a:endParaRPr lang="en-US" dirty="0">
              <a:solidFill>
                <a:schemeClr val="bg1">
                  <a:lumMod val="10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ola stock pptx v10">
  <a:themeElements>
    <a:clrScheme name="test">
      <a:dk1>
        <a:srgbClr val="032145"/>
      </a:dk1>
      <a:lt1>
        <a:srgbClr val="FDFDFD"/>
      </a:lt1>
      <a:dk2>
        <a:srgbClr val="415F83"/>
      </a:dk2>
      <a:lt2>
        <a:srgbClr val="DCDCDC"/>
      </a:lt2>
      <a:accent1>
        <a:srgbClr val="E3ED7F"/>
      </a:accent1>
      <a:accent2>
        <a:srgbClr val="6BB1E4"/>
      </a:accent2>
      <a:accent3>
        <a:srgbClr val="415F83"/>
      </a:accent3>
      <a:accent4>
        <a:srgbClr val="FBCA3D"/>
      </a:accent4>
      <a:accent5>
        <a:srgbClr val="3EA473"/>
      </a:accent5>
      <a:accent6>
        <a:srgbClr val="AD0808"/>
      </a:accent6>
      <a:hlink>
        <a:srgbClr val="2200C1"/>
      </a:hlink>
      <a:folHlink>
        <a:srgbClr val="5519B3"/>
      </a:folHlink>
    </a:clrScheme>
    <a:fontScheme name="OPA Slide Master">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PA 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PA Slide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PA Slide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PA Slide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PA Slide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PA Slide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PA Slide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PA Slide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PA Slide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PA Slide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PA Slide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PA Slide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Nola stock pptx v10</Template>
  <TotalTime>4204</TotalTime>
  <Words>2922</Words>
  <Application>Microsoft Office PowerPoint</Application>
  <PresentationFormat>On-screen Show (4:3)</PresentationFormat>
  <Paragraphs>698</Paragraphs>
  <Slides>23</Slides>
  <Notes>2</Notes>
  <HiddenSlides>0</HiddenSlides>
  <MMClips>0</MMClips>
  <ScaleCrop>false</ScaleCrop>
  <HeadingPairs>
    <vt:vector size="8" baseType="variant">
      <vt:variant>
        <vt:lpstr>Theme</vt:lpstr>
      </vt:variant>
      <vt:variant>
        <vt:i4>1</vt:i4>
      </vt:variant>
      <vt:variant>
        <vt:lpstr>Links</vt:lpstr>
      </vt:variant>
      <vt:variant>
        <vt:i4>1</vt:i4>
      </vt:variant>
      <vt:variant>
        <vt:lpstr>Embedded OLE Servers</vt:lpstr>
      </vt:variant>
      <vt:variant>
        <vt:i4>1</vt:i4>
      </vt:variant>
      <vt:variant>
        <vt:lpstr>Slide Titles</vt:lpstr>
      </vt:variant>
      <vt:variant>
        <vt:i4>23</vt:i4>
      </vt:variant>
    </vt:vector>
  </HeadingPairs>
  <TitlesOfParts>
    <vt:vector size="26" baseType="lpstr">
      <vt:lpstr>Nola stock pptx v10</vt:lpstr>
      <vt:lpstr>C:\Scanned Files\MPERS\Mun Pol Emp Retire -Horizontal 2.xlsx!Sheet1![Mun Pol Emp Retire -Horizontal 2.xlsx]Sheet1 Chart 2</vt:lpstr>
      <vt:lpstr>Document</vt:lpstr>
      <vt:lpstr>2013 Proposed Budget – NOPD</vt:lpstr>
      <vt:lpstr>2013 Budget Presentation</vt:lpstr>
      <vt:lpstr>PowerPoint Presentation</vt:lpstr>
      <vt:lpstr>2012 Year In Review</vt:lpstr>
      <vt:lpstr>2012 Year In Review</vt:lpstr>
      <vt:lpstr>2012 Year In Review</vt:lpstr>
      <vt:lpstr>2012 Year In Review</vt:lpstr>
      <vt:lpstr>2012 Year In Review cont.</vt:lpstr>
      <vt:lpstr>2012 Year In Review cont.</vt:lpstr>
      <vt:lpstr>2012 Year In Review cont.</vt:lpstr>
      <vt:lpstr>2012 Year In Review cont.</vt:lpstr>
      <vt:lpstr>2013 Allocation</vt:lpstr>
      <vt:lpstr>2013 Allocation cont.</vt:lpstr>
      <vt:lpstr>PowerPoint Presentation</vt:lpstr>
      <vt:lpstr>PowerPoint Presentation</vt:lpstr>
      <vt:lpstr>2013 Goals</vt:lpstr>
      <vt:lpstr>Actions to Meet 2013 KPIs and Goals</vt:lpstr>
      <vt:lpstr>PowerPoint Presentation</vt:lpstr>
      <vt:lpstr>PowerPoint Presentation</vt:lpstr>
      <vt:lpstr>PowerPoint Presentation</vt:lpstr>
      <vt:lpstr>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Tyler A. Gamble</dc:creator>
  <cp:keywords>template</cp:keywords>
  <cp:lastModifiedBy>Ronal W. Serpas</cp:lastModifiedBy>
  <cp:revision>322</cp:revision>
  <dcterms:created xsi:type="dcterms:W3CDTF">2011-12-14T17:15:42Z</dcterms:created>
  <dcterms:modified xsi:type="dcterms:W3CDTF">2012-11-13T00:22:48Z</dcterms:modified>
</cp:coreProperties>
</file>