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theme/themeOverride2.xml" ContentType="application/vnd.openxmlformats-officedocument.themeOverride+xml"/>
  <Override PartName="/ppt/notesSlides/notesSlide1.xml" ContentType="application/vnd.openxmlformats-officedocument.presentationml.notesSlide+xml"/>
  <Override PartName="/ppt/charts/chart4.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62" r:id="rId2"/>
    <p:sldId id="303" r:id="rId3"/>
    <p:sldId id="304" r:id="rId4"/>
    <p:sldId id="333" r:id="rId5"/>
    <p:sldId id="345" r:id="rId6"/>
    <p:sldId id="350" r:id="rId7"/>
    <p:sldId id="351" r:id="rId8"/>
    <p:sldId id="348" r:id="rId9"/>
    <p:sldId id="349" r:id="rId10"/>
    <p:sldId id="338" r:id="rId11"/>
    <p:sldId id="352" r:id="rId12"/>
    <p:sldId id="311" r:id="rId13"/>
    <p:sldId id="319" r:id="rId14"/>
    <p:sldId id="321" r:id="rId15"/>
    <p:sldId id="320" r:id="rId16"/>
    <p:sldId id="326" r:id="rId17"/>
    <p:sldId id="306" r:id="rId18"/>
    <p:sldId id="327" r:id="rId19"/>
    <p:sldId id="328" r:id="rId20"/>
    <p:sldId id="329" r:id="rId21"/>
    <p:sldId id="330" r:id="rId22"/>
    <p:sldId id="342" r:id="rId23"/>
    <p:sldId id="343" r:id="rId24"/>
    <p:sldId id="344"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pkray"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5F83"/>
    <a:srgbClr val="9A76C2"/>
    <a:srgbClr val="4971EF"/>
    <a:srgbClr val="FFFF99"/>
    <a:srgbClr val="FFFF66"/>
    <a:srgbClr val="3EA473"/>
    <a:srgbClr val="FBCA3D"/>
    <a:srgbClr val="FDFDFD"/>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71" autoAdjust="0"/>
    <p:restoredTop sz="92108" autoAdjust="0"/>
  </p:normalViewPr>
  <p:slideViewPr>
    <p:cSldViewPr>
      <p:cViewPr varScale="1">
        <p:scale>
          <a:sx n="88" d="100"/>
          <a:sy n="88" d="100"/>
        </p:scale>
        <p:origin x="-125"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3162"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E:\2014%20NOLA%20Budget%20Table_10.11.13.xlsm"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E:\2014%20NOLA%20Budget%20Table_10.11.13.xlsm"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E:\2014%20NOLA%20Budget%20Table_10.11.13.xlsm"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oleObject" Target="file:///C:\New%20Orleans%20Police%20%20Files\DEPARTMENTAL%20PROJECTS\2014%20Work\04%20MSB\BUDGET\2014%20Proposed%20Budget\Supporting%20Data\Chart%20slide1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explosion val="1"/>
          <c:dPt>
            <c:idx val="0"/>
            <c:bubble3D val="0"/>
            <c:spPr>
              <a:solidFill>
                <a:schemeClr val="accent1">
                  <a:lumMod val="50000"/>
                </a:schemeClr>
              </a:solidFill>
            </c:spPr>
          </c:dPt>
          <c:dLbls>
            <c:dLbl>
              <c:idx val="0"/>
              <c:delete val="1"/>
            </c:dLbl>
            <c:dLbl>
              <c:idx val="1"/>
              <c:delete val="1"/>
            </c:dLbl>
            <c:dLbl>
              <c:idx val="2"/>
              <c:delete val="1"/>
            </c:dLbl>
            <c:dLbl>
              <c:idx val="3"/>
              <c:delete val="1"/>
            </c:dLbl>
            <c:dLbl>
              <c:idx val="4"/>
              <c:delete val="1"/>
            </c:dLbl>
            <c:dLbl>
              <c:idx val="5"/>
              <c:layout>
                <c:manualLayout>
                  <c:x val="2.19173919049594E-3"/>
                  <c:y val="-0.19932121212121254"/>
                </c:manualLayout>
              </c:layout>
              <c:showLegendKey val="0"/>
              <c:showVal val="0"/>
              <c:showCatName val="1"/>
              <c:showSerName val="0"/>
              <c:showPercent val="1"/>
              <c:showBubbleSize val="0"/>
            </c:dLbl>
            <c:txPr>
              <a:bodyPr/>
              <a:lstStyle/>
              <a:p>
                <a:pPr>
                  <a:defRPr sz="1200" b="1">
                    <a:latin typeface="Arial" pitchFamily="34" charset="0"/>
                    <a:cs typeface="Arial" pitchFamily="34" charset="0"/>
                  </a:defRPr>
                </a:pPr>
                <a:endParaRPr lang="en-US"/>
              </a:p>
            </c:txPr>
            <c:showLegendKey val="0"/>
            <c:showVal val="0"/>
            <c:showCatName val="1"/>
            <c:showSerName val="0"/>
            <c:showPercent val="1"/>
            <c:showBubbleSize val="0"/>
            <c:showLeaderLines val="1"/>
          </c:dLbls>
          <c:cat>
            <c:strRef>
              <c:f>Police!$M$11:$M$16</c:f>
              <c:strCache>
                <c:ptCount val="6"/>
                <c:pt idx="0">
                  <c:v>Open and Effective Government</c:v>
                </c:pt>
                <c:pt idx="1">
                  <c:v>Economic Development</c:v>
                </c:pt>
                <c:pt idx="2">
                  <c:v>Sustainable Communities </c:v>
                </c:pt>
                <c:pt idx="3">
                  <c:v>Children and Families</c:v>
                </c:pt>
                <c:pt idx="4">
                  <c:v>Innovation</c:v>
                </c:pt>
                <c:pt idx="5">
                  <c:v>Public Safety</c:v>
                </c:pt>
              </c:strCache>
            </c:strRef>
          </c:cat>
          <c:val>
            <c:numRef>
              <c:f>Police!$O$11:$O$16</c:f>
              <c:numCache>
                <c:formatCode>0%</c:formatCode>
                <c:ptCount val="6"/>
                <c:pt idx="0">
                  <c:v>0</c:v>
                </c:pt>
                <c:pt idx="1">
                  <c:v>0</c:v>
                </c:pt>
                <c:pt idx="2">
                  <c:v>0</c:v>
                </c:pt>
                <c:pt idx="3">
                  <c:v>0</c:v>
                </c:pt>
                <c:pt idx="4">
                  <c:v>0</c:v>
                </c:pt>
                <c:pt idx="5">
                  <c:v>1</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autoTitleDeleted val="1"/>
    <c:plotArea>
      <c:layout/>
      <c:pieChart>
        <c:varyColors val="1"/>
        <c:ser>
          <c:idx val="0"/>
          <c:order val="0"/>
          <c:tx>
            <c:strRef>
              <c:f>Police!$B$11</c:f>
              <c:strCache>
                <c:ptCount val="1"/>
              </c:strCache>
            </c:strRef>
          </c:tx>
          <c:dLbls>
            <c:dLbl>
              <c:idx val="0"/>
              <c:layout>
                <c:manualLayout>
                  <c:x val="0.1511637071333545"/>
                  <c:y val="3.666329376464144E-3"/>
                </c:manualLayout>
              </c:layout>
              <c:showLegendKey val="0"/>
              <c:showVal val="0"/>
              <c:showCatName val="1"/>
              <c:showSerName val="0"/>
              <c:showPercent val="1"/>
              <c:showBubbleSize val="0"/>
            </c:dLbl>
            <c:dLbl>
              <c:idx val="1"/>
              <c:layout>
                <c:manualLayout>
                  <c:x val="0.14157899145585526"/>
                  <c:y val="-0.18810929883764599"/>
                </c:manualLayout>
              </c:layout>
              <c:showLegendKey val="0"/>
              <c:showVal val="0"/>
              <c:showCatName val="1"/>
              <c:showSerName val="0"/>
              <c:showPercent val="1"/>
              <c:showBubbleSize val="0"/>
            </c:dLbl>
            <c:txPr>
              <a:bodyPr/>
              <a:lstStyle/>
              <a:p>
                <a:pPr>
                  <a:defRPr sz="1200" b="1"/>
                </a:pPr>
                <a:endParaRPr lang="en-US"/>
              </a:p>
            </c:txPr>
            <c:showLegendKey val="0"/>
            <c:showVal val="0"/>
            <c:showCatName val="1"/>
            <c:showSerName val="0"/>
            <c:showPercent val="1"/>
            <c:showBubbleSize val="0"/>
            <c:showLeaderLines val="1"/>
          </c:dLbls>
          <c:cat>
            <c:strRef>
              <c:f>Police!$A$12:$A$13</c:f>
              <c:strCache>
                <c:ptCount val="2"/>
                <c:pt idx="0">
                  <c:v>Other Operating</c:v>
                </c:pt>
                <c:pt idx="1">
                  <c:v>Personal Services</c:v>
                </c:pt>
              </c:strCache>
            </c:strRef>
          </c:cat>
          <c:val>
            <c:numRef>
              <c:f>Police!$B$12:$B$13</c:f>
              <c:numCache>
                <c:formatCode>0.0%</c:formatCode>
                <c:ptCount val="2"/>
                <c:pt idx="0">
                  <c:v>2.9394099401021941E-2</c:v>
                </c:pt>
                <c:pt idx="1">
                  <c:v>0.97060590059898244</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title>
      <c:tx>
        <c:rich>
          <a:bodyPr/>
          <a:lstStyle/>
          <a:p>
            <a:pPr>
              <a:defRPr sz="1200"/>
            </a:pPr>
            <a:r>
              <a:rPr lang="en-US" sz="1200">
                <a:latin typeface="Arial" pitchFamily="34" charset="0"/>
                <a:cs typeface="Arial" pitchFamily="34" charset="0"/>
              </a:rPr>
              <a:t>EXPENDITURE HISTORY </a:t>
            </a:r>
          </a:p>
          <a:p>
            <a:pPr>
              <a:defRPr sz="1200"/>
            </a:pPr>
            <a:r>
              <a:rPr lang="en-US" sz="1200" b="0">
                <a:latin typeface="Arial" pitchFamily="34" charset="0"/>
                <a:cs typeface="Arial" pitchFamily="34" charset="0"/>
              </a:rPr>
              <a:t>Police</a:t>
            </a:r>
          </a:p>
        </c:rich>
      </c:tx>
      <c:layout>
        <c:manualLayout>
          <c:xMode val="edge"/>
          <c:yMode val="edge"/>
          <c:x val="0.38497209455863451"/>
          <c:y val="7.407407407407407E-2"/>
        </c:manualLayout>
      </c:layout>
      <c:overlay val="0"/>
      <c:spPr>
        <a:ln>
          <a:noFill/>
        </a:ln>
      </c:spPr>
    </c:title>
    <c:autoTitleDeleted val="0"/>
    <c:plotArea>
      <c:layout/>
      <c:areaChart>
        <c:grouping val="stacked"/>
        <c:varyColors val="0"/>
        <c:ser>
          <c:idx val="0"/>
          <c:order val="0"/>
          <c:tx>
            <c:strRef>
              <c:f>Police!$A$38</c:f>
              <c:strCache>
                <c:ptCount val="1"/>
                <c:pt idx="0">
                  <c:v>General Fund</c:v>
                </c:pt>
              </c:strCache>
            </c:strRef>
          </c:tx>
          <c:dLbls>
            <c:dLbl>
              <c:idx val="0"/>
              <c:layout>
                <c:manualLayout>
                  <c:x val="2.9282585869069552E-2"/>
                  <c:y val="-0.15740740740741305"/>
                </c:manualLayout>
              </c:layout>
              <c:showLegendKey val="0"/>
              <c:showVal val="1"/>
              <c:showCatName val="0"/>
              <c:showSerName val="0"/>
              <c:showPercent val="0"/>
              <c:showBubbleSize val="0"/>
            </c:dLbl>
            <c:dLbl>
              <c:idx val="1"/>
              <c:layout>
                <c:manualLayout>
                  <c:x val="-2.2333266034053577E-3"/>
                  <c:y val="-0.17288013520208331"/>
                </c:manualLayout>
              </c:layout>
              <c:showLegendKey val="0"/>
              <c:showVal val="1"/>
              <c:showCatName val="0"/>
              <c:showSerName val="0"/>
              <c:showPercent val="0"/>
              <c:showBubbleSize val="0"/>
            </c:dLbl>
            <c:dLbl>
              <c:idx val="2"/>
              <c:layout>
                <c:manualLayout>
                  <c:x val="1.8456827511945697E-4"/>
                  <c:y val="-0.19310475975188737"/>
                </c:manualLayout>
              </c:layout>
              <c:showLegendKey val="0"/>
              <c:showVal val="1"/>
              <c:showCatName val="0"/>
              <c:showSerName val="0"/>
              <c:showPercent val="0"/>
              <c:showBubbleSize val="0"/>
            </c:dLbl>
            <c:dLbl>
              <c:idx val="3"/>
              <c:layout>
                <c:manualLayout>
                  <c:x val="-1.8456827511945697E-4"/>
                  <c:y val="-0.19773387184264821"/>
                </c:manualLayout>
              </c:layout>
              <c:showLegendKey val="0"/>
              <c:showVal val="1"/>
              <c:showCatName val="0"/>
              <c:showSerName val="0"/>
              <c:showPercent val="0"/>
              <c:showBubbleSize val="0"/>
            </c:dLbl>
            <c:dLbl>
              <c:idx val="4"/>
              <c:layout>
                <c:manualLayout>
                  <c:x val="0"/>
                  <c:y val="-0.20053600679475445"/>
                </c:manualLayout>
              </c:layout>
              <c:showLegendKey val="0"/>
              <c:showVal val="1"/>
              <c:showCatName val="0"/>
              <c:showSerName val="0"/>
              <c:showPercent val="0"/>
              <c:showBubbleSize val="0"/>
            </c:dLbl>
            <c:dLbl>
              <c:idx val="5"/>
              <c:layout>
                <c:manualLayout>
                  <c:x val="0"/>
                  <c:y val="-0.18823103320115411"/>
                </c:manualLayout>
              </c:layout>
              <c:showLegendKey val="0"/>
              <c:showVal val="1"/>
              <c:showCatName val="0"/>
              <c:showSerName val="0"/>
              <c:showPercent val="0"/>
              <c:showBubbleSize val="0"/>
            </c:dLbl>
            <c:dLbl>
              <c:idx val="6"/>
              <c:layout>
                <c:manualLayout>
                  <c:x val="0"/>
                  <c:y val="-0.19407909255872921"/>
                </c:manualLayout>
              </c:layout>
              <c:showLegendKey val="0"/>
              <c:showVal val="1"/>
              <c:showCatName val="0"/>
              <c:showSerName val="0"/>
              <c:showPercent val="0"/>
              <c:showBubbleSize val="0"/>
            </c:dLbl>
            <c:dLbl>
              <c:idx val="7"/>
              <c:layout>
                <c:manualLayout>
                  <c:x val="0"/>
                  <c:y val="-0.15277777777777773"/>
                </c:manualLayout>
              </c:layout>
              <c:showLegendKey val="0"/>
              <c:showVal val="1"/>
              <c:showCatName val="0"/>
              <c:showSerName val="0"/>
              <c:showPercent val="0"/>
              <c:showBubbleSize val="0"/>
            </c:dLbl>
            <c:numFmt formatCode="&quot;$&quot;#,##0.0" sourceLinked="0"/>
            <c:txPr>
              <a:bodyPr/>
              <a:lstStyle/>
              <a:p>
                <a:pPr>
                  <a:defRPr sz="1000" b="1">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Police!$B$37:$H$37</c:f>
              <c:strCache>
                <c:ptCount val="7"/>
                <c:pt idx="0">
                  <c:v>2008 Actual</c:v>
                </c:pt>
                <c:pt idx="1">
                  <c:v>2009 Actual</c:v>
                </c:pt>
                <c:pt idx="2">
                  <c:v>2010 Actual</c:v>
                </c:pt>
                <c:pt idx="3">
                  <c:v>2011 Actual</c:v>
                </c:pt>
                <c:pt idx="4">
                  <c:v>2012 Actual</c:v>
                </c:pt>
                <c:pt idx="5">
                  <c:v>2013 Adopted</c:v>
                </c:pt>
                <c:pt idx="6">
                  <c:v>2014 Proposed</c:v>
                </c:pt>
              </c:strCache>
            </c:strRef>
          </c:cat>
          <c:val>
            <c:numRef>
              <c:f>Police!$B$38:$H$38</c:f>
              <c:numCache>
                <c:formatCode>#,##0_);\(#,##0\)</c:formatCode>
                <c:ptCount val="7"/>
                <c:pt idx="0">
                  <c:v>113098644</c:v>
                </c:pt>
                <c:pt idx="1">
                  <c:v>119332022</c:v>
                </c:pt>
                <c:pt idx="2">
                  <c:v>127883538</c:v>
                </c:pt>
                <c:pt idx="3">
                  <c:v>130272813</c:v>
                </c:pt>
                <c:pt idx="4">
                  <c:v>128606454</c:v>
                </c:pt>
                <c:pt idx="5">
                  <c:v>126784896</c:v>
                </c:pt>
                <c:pt idx="6">
                  <c:v>128600368</c:v>
                </c:pt>
              </c:numCache>
            </c:numRef>
          </c:val>
        </c:ser>
        <c:ser>
          <c:idx val="1"/>
          <c:order val="1"/>
          <c:tx>
            <c:strRef>
              <c:f>Police!$A$39</c:f>
              <c:strCache>
                <c:ptCount val="1"/>
                <c:pt idx="0">
                  <c:v>Other Funds</c:v>
                </c:pt>
              </c:strCache>
            </c:strRef>
          </c:tx>
          <c:dLbls>
            <c:dLbl>
              <c:idx val="0"/>
              <c:layout>
                <c:manualLayout>
                  <c:x val="2.1473896303984292E-2"/>
                  <c:y val="-3.7037037037037056E-2"/>
                </c:manualLayout>
              </c:layout>
              <c:showLegendKey val="0"/>
              <c:showVal val="1"/>
              <c:showCatName val="0"/>
              <c:showSerName val="0"/>
              <c:showPercent val="0"/>
              <c:showBubbleSize val="0"/>
            </c:dLbl>
            <c:dLbl>
              <c:idx val="1"/>
              <c:layout>
                <c:manualLayout>
                  <c:x val="0"/>
                  <c:y val="-3.2407407407408072E-2"/>
                </c:manualLayout>
              </c:layout>
              <c:showLegendKey val="0"/>
              <c:showVal val="1"/>
              <c:showCatName val="0"/>
              <c:showSerName val="0"/>
              <c:showPercent val="0"/>
              <c:showBubbleSize val="0"/>
            </c:dLbl>
            <c:dLbl>
              <c:idx val="2"/>
              <c:layout>
                <c:manualLayout>
                  <c:x val="6.4102564102564291E-3"/>
                  <c:y val="-3.9839156711243252E-2"/>
                </c:manualLayout>
              </c:layout>
              <c:showLegendKey val="0"/>
              <c:showVal val="1"/>
              <c:showCatName val="0"/>
              <c:showSerName val="0"/>
              <c:showPercent val="0"/>
              <c:showBubbleSize val="0"/>
            </c:dLbl>
            <c:dLbl>
              <c:idx val="3"/>
              <c:layout>
                <c:manualLayout>
                  <c:x val="0"/>
                  <c:y val="-4.1666666666666664E-2"/>
                </c:manualLayout>
              </c:layout>
              <c:showLegendKey val="0"/>
              <c:showVal val="1"/>
              <c:showCatName val="0"/>
              <c:showSerName val="0"/>
              <c:showPercent val="0"/>
              <c:showBubbleSize val="0"/>
            </c:dLbl>
            <c:dLbl>
              <c:idx val="4"/>
              <c:layout>
                <c:manualLayout>
                  <c:x val="0"/>
                  <c:y val="-4.1666666666666664E-2"/>
                </c:manualLayout>
              </c:layout>
              <c:showLegendKey val="0"/>
              <c:showVal val="1"/>
              <c:showCatName val="0"/>
              <c:showSerName val="0"/>
              <c:showPercent val="0"/>
              <c:showBubbleSize val="0"/>
            </c:dLbl>
            <c:dLbl>
              <c:idx val="5"/>
              <c:layout>
                <c:manualLayout>
                  <c:x val="0"/>
                  <c:y val="-3.5209632117177501E-2"/>
                </c:manualLayout>
              </c:layout>
              <c:showLegendKey val="0"/>
              <c:showVal val="1"/>
              <c:showCatName val="0"/>
              <c:showSerName val="0"/>
              <c:showPercent val="0"/>
              <c:showBubbleSize val="0"/>
            </c:dLbl>
            <c:dLbl>
              <c:idx val="6"/>
              <c:layout>
                <c:manualLayout>
                  <c:x val="0"/>
                  <c:y val="-2.5950170425740653E-2"/>
                </c:manualLayout>
              </c:layout>
              <c:showLegendKey val="0"/>
              <c:showVal val="1"/>
              <c:showCatName val="0"/>
              <c:showSerName val="0"/>
              <c:showPercent val="0"/>
              <c:showBubbleSize val="0"/>
            </c:dLbl>
            <c:dLbl>
              <c:idx val="7"/>
              <c:layout>
                <c:manualLayout>
                  <c:x val="0"/>
                  <c:y val="-1.3888888888889145E-2"/>
                </c:manualLayout>
              </c:layout>
              <c:showLegendKey val="0"/>
              <c:showVal val="1"/>
              <c:showCatName val="0"/>
              <c:showSerName val="0"/>
              <c:showPercent val="0"/>
              <c:showBubbleSize val="0"/>
            </c:dLbl>
            <c:numFmt formatCode="&quot;$&quot;#,##0.0" sourceLinked="0"/>
            <c:txPr>
              <a:bodyPr/>
              <a:lstStyle/>
              <a:p>
                <a:pPr algn="ctr">
                  <a:defRPr lang="en-US" sz="1000" b="1" i="0" u="none" strike="noStrike" kern="1200" baseline="0">
                    <a:solidFill>
                      <a:sysClr val="windowText" lastClr="000000"/>
                    </a:solidFill>
                    <a:latin typeface="Arial" pitchFamily="34" charset="0"/>
                    <a:ea typeface="+mn-ea"/>
                    <a:cs typeface="Arial" pitchFamily="34" charset="0"/>
                  </a:defRPr>
                </a:pPr>
                <a:endParaRPr lang="en-US"/>
              </a:p>
            </c:txPr>
            <c:showLegendKey val="0"/>
            <c:showVal val="1"/>
            <c:showCatName val="0"/>
            <c:showSerName val="0"/>
            <c:showPercent val="0"/>
            <c:showBubbleSize val="0"/>
            <c:showLeaderLines val="0"/>
          </c:dLbls>
          <c:cat>
            <c:strRef>
              <c:f>Police!$B$37:$H$37</c:f>
              <c:strCache>
                <c:ptCount val="7"/>
                <c:pt idx="0">
                  <c:v>2008 Actual</c:v>
                </c:pt>
                <c:pt idx="1">
                  <c:v>2009 Actual</c:v>
                </c:pt>
                <c:pt idx="2">
                  <c:v>2010 Actual</c:v>
                </c:pt>
                <c:pt idx="3">
                  <c:v>2011 Actual</c:v>
                </c:pt>
                <c:pt idx="4">
                  <c:v>2012 Actual</c:v>
                </c:pt>
                <c:pt idx="5">
                  <c:v>2013 Adopted</c:v>
                </c:pt>
                <c:pt idx="6">
                  <c:v>2014 Proposed</c:v>
                </c:pt>
              </c:strCache>
            </c:strRef>
          </c:cat>
          <c:val>
            <c:numRef>
              <c:f>Police!$B$39:$H$39</c:f>
              <c:numCache>
                <c:formatCode>#,##0_);\(#,##0\)</c:formatCode>
                <c:ptCount val="7"/>
                <c:pt idx="0">
                  <c:v>21872031</c:v>
                </c:pt>
                <c:pt idx="1">
                  <c:v>26891956</c:v>
                </c:pt>
                <c:pt idx="2">
                  <c:v>1886076</c:v>
                </c:pt>
                <c:pt idx="3">
                  <c:v>138757</c:v>
                </c:pt>
                <c:pt idx="4">
                  <c:v>6476010</c:v>
                </c:pt>
                <c:pt idx="5">
                  <c:v>7763791</c:v>
                </c:pt>
                <c:pt idx="6">
                  <c:v>6718885</c:v>
                </c:pt>
              </c:numCache>
            </c:numRef>
          </c:val>
        </c:ser>
        <c:dLbls>
          <c:showLegendKey val="0"/>
          <c:showVal val="0"/>
          <c:showCatName val="0"/>
          <c:showSerName val="0"/>
          <c:showPercent val="0"/>
          <c:showBubbleSize val="0"/>
        </c:dLbls>
        <c:axId val="64462208"/>
        <c:axId val="64484480"/>
      </c:areaChart>
      <c:catAx>
        <c:axId val="64462208"/>
        <c:scaling>
          <c:orientation val="minMax"/>
        </c:scaling>
        <c:delete val="0"/>
        <c:axPos val="b"/>
        <c:numFmt formatCode="#,##0_);\(#,##0\)" sourceLinked="1"/>
        <c:majorTickMark val="out"/>
        <c:minorTickMark val="none"/>
        <c:tickLblPos val="nextTo"/>
        <c:txPr>
          <a:bodyPr/>
          <a:lstStyle/>
          <a:p>
            <a:pPr>
              <a:defRPr sz="1000" b="1">
                <a:latin typeface="Arial" pitchFamily="34" charset="0"/>
                <a:cs typeface="Arial" pitchFamily="34" charset="0"/>
              </a:defRPr>
            </a:pPr>
            <a:endParaRPr lang="en-US"/>
          </a:p>
        </c:txPr>
        <c:crossAx val="64484480"/>
        <c:crosses val="autoZero"/>
        <c:auto val="1"/>
        <c:lblAlgn val="ctr"/>
        <c:lblOffset val="100"/>
        <c:noMultiLvlLbl val="0"/>
      </c:catAx>
      <c:valAx>
        <c:axId val="64484480"/>
        <c:scaling>
          <c:orientation val="minMax"/>
          <c:max val="150000000"/>
          <c:min val="0"/>
        </c:scaling>
        <c:delete val="0"/>
        <c:axPos val="l"/>
        <c:majorGridlines/>
        <c:minorGridlines/>
        <c:numFmt formatCode="&quot;$&quot;#,##0.0" sourceLinked="0"/>
        <c:majorTickMark val="out"/>
        <c:minorTickMark val="none"/>
        <c:tickLblPos val="low"/>
        <c:txPr>
          <a:bodyPr/>
          <a:lstStyle/>
          <a:p>
            <a:pPr>
              <a:defRPr sz="800" b="0">
                <a:latin typeface="Arial" pitchFamily="34" charset="0"/>
                <a:cs typeface="Arial" pitchFamily="34" charset="0"/>
              </a:defRPr>
            </a:pPr>
            <a:endParaRPr lang="en-US"/>
          </a:p>
        </c:txPr>
        <c:crossAx val="64462208"/>
        <c:crosses val="autoZero"/>
        <c:crossBetween val="midCat"/>
        <c:majorUnit val="25000000"/>
        <c:dispUnits>
          <c:builtInUnit val="millions"/>
          <c:dispUnitsLbl>
            <c:layout>
              <c:manualLayout>
                <c:xMode val="edge"/>
                <c:yMode val="edge"/>
                <c:x val="2.270115627391809E-2"/>
                <c:y val="0.37500000000000289"/>
              </c:manualLayout>
            </c:layout>
            <c:tx>
              <c:rich>
                <a:bodyPr/>
                <a:lstStyle/>
                <a:p>
                  <a:pPr>
                    <a:defRPr/>
                  </a:pPr>
                  <a:r>
                    <a:rPr lang="en-US" sz="800"/>
                    <a:t>Millions</a:t>
                  </a:r>
                  <a:endParaRPr lang="en-US"/>
                </a:p>
              </c:rich>
            </c:tx>
          </c:dispUnitsLbl>
        </c:dispUnits>
      </c:valAx>
    </c:plotArea>
    <c:legend>
      <c:legendPos val="b"/>
      <c:layout/>
      <c:overlay val="0"/>
      <c:txPr>
        <a:bodyPr/>
        <a:lstStyle/>
        <a:p>
          <a:pPr>
            <a:defRPr sz="1400">
              <a:latin typeface="Arial" pitchFamily="34" charset="0"/>
              <a:cs typeface="Arial" pitchFamily="34" charset="0"/>
            </a:defRPr>
          </a:pPr>
          <a:endParaRPr lang="en-US"/>
        </a:p>
      </c:txPr>
    </c:legend>
    <c:plotVisOnly val="1"/>
    <c:dispBlanksAs val="zero"/>
    <c:showDLblsOverMax val="0"/>
  </c:chart>
  <c:spPr>
    <a:ln>
      <a:noFill/>
    </a:ln>
  </c:sp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2"/>
    </mc:Choice>
    <mc:Fallback>
      <c:style val="32"/>
    </mc:Fallback>
  </mc:AlternateContent>
  <c:chart>
    <c:title>
      <c:tx>
        <c:rich>
          <a:bodyPr/>
          <a:lstStyle/>
          <a:p>
            <a:pPr>
              <a:defRPr/>
            </a:pPr>
            <a:r>
              <a:rPr lang="en-US"/>
              <a:t>NOPD Manpower, 2013</a:t>
            </a:r>
          </a:p>
          <a:p>
            <a:pPr>
              <a:defRPr/>
            </a:pPr>
            <a:r>
              <a:rPr lang="en-US" sz="1400"/>
              <a:t>(as of October 28, 2013)</a:t>
            </a:r>
          </a:p>
        </c:rich>
      </c:tx>
      <c:layout/>
      <c:overlay val="0"/>
    </c:title>
    <c:autoTitleDeleted val="0"/>
    <c:plotArea>
      <c:layout/>
      <c:barChart>
        <c:barDir val="col"/>
        <c:grouping val="clustered"/>
        <c:varyColors val="0"/>
        <c:ser>
          <c:idx val="0"/>
          <c:order val="0"/>
          <c:tx>
            <c:strRef>
              <c:f>Sheet3!$B$31</c:f>
              <c:strCache>
                <c:ptCount val="1"/>
                <c:pt idx="0">
                  <c:v>2013 Attrition/Hiring</c:v>
                </c:pt>
              </c:strCache>
            </c:strRef>
          </c:tx>
          <c:spPr>
            <a:solidFill>
              <a:srgbClr val="00B0F0"/>
            </a:solidFill>
            <a:effectLst>
              <a:outerShdw blurRad="40000" dist="38100" dir="2700000" rotWithShape="0">
                <a:srgbClr val="000000">
                  <a:alpha val="35000"/>
                </a:srgbClr>
              </a:outerShdw>
            </a:effectLst>
          </c:spPr>
          <c:invertIfNegative val="0"/>
          <c:dLbls>
            <c:dLbl>
              <c:idx val="5"/>
              <c:layout/>
              <c:tx>
                <c:rich>
                  <a:bodyPr/>
                  <a:lstStyle/>
                  <a:p>
                    <a:r>
                      <a:rPr lang="en-US" sz="1600"/>
                      <a:t>-</a:t>
                    </a:r>
                    <a:r>
                      <a:rPr lang="en-US"/>
                      <a:t>48</a:t>
                    </a:r>
                  </a:p>
                </c:rich>
              </c:tx>
              <c:showLegendKey val="0"/>
              <c:showVal val="1"/>
              <c:showCatName val="0"/>
              <c:showSerName val="0"/>
              <c:showPercent val="0"/>
              <c:showBubbleSize val="0"/>
            </c:dLbl>
            <c:txPr>
              <a:bodyPr/>
              <a:lstStyle/>
              <a:p>
                <a:pPr>
                  <a:defRPr sz="1600" b="1"/>
                </a:pPr>
                <a:endParaRPr lang="en-US"/>
              </a:p>
            </c:txPr>
            <c:showLegendKey val="0"/>
            <c:showVal val="1"/>
            <c:showCatName val="0"/>
            <c:showSerName val="0"/>
            <c:showPercent val="0"/>
            <c:showBubbleSize val="0"/>
            <c:showLeaderLines val="0"/>
          </c:dLbls>
          <c:cat>
            <c:strRef>
              <c:f>Sheet3!$A$32:$A$37</c:f>
              <c:strCache>
                <c:ptCount val="6"/>
                <c:pt idx="0">
                  <c:v>Resigned</c:v>
                </c:pt>
                <c:pt idx="1">
                  <c:v>Retired</c:v>
                </c:pt>
                <c:pt idx="2">
                  <c:v>Dismissed</c:v>
                </c:pt>
                <c:pt idx="3">
                  <c:v>Deceased</c:v>
                </c:pt>
                <c:pt idx="4">
                  <c:v>Hired</c:v>
                </c:pt>
                <c:pt idx="5">
                  <c:v>Net Loss (Positions) </c:v>
                </c:pt>
              </c:strCache>
            </c:strRef>
          </c:cat>
          <c:val>
            <c:numRef>
              <c:f>Sheet3!$B$32:$B$37</c:f>
              <c:numCache>
                <c:formatCode>0%</c:formatCode>
                <c:ptCount val="6"/>
                <c:pt idx="0">
                  <c:v>0.46</c:v>
                </c:pt>
                <c:pt idx="1">
                  <c:v>0.45</c:v>
                </c:pt>
                <c:pt idx="2">
                  <c:v>8.0000000000000029E-2</c:v>
                </c:pt>
                <c:pt idx="3">
                  <c:v>1.0000000000000004E-2</c:v>
                </c:pt>
                <c:pt idx="4">
                  <c:v>0.46</c:v>
                </c:pt>
                <c:pt idx="5">
                  <c:v>-0.52</c:v>
                </c:pt>
              </c:numCache>
            </c:numRef>
          </c:val>
        </c:ser>
        <c:dLbls>
          <c:showLegendKey val="0"/>
          <c:showVal val="0"/>
          <c:showCatName val="0"/>
          <c:showSerName val="0"/>
          <c:showPercent val="0"/>
          <c:showBubbleSize val="0"/>
        </c:dLbls>
        <c:gapWidth val="73"/>
        <c:axId val="67804544"/>
        <c:axId val="67806336"/>
      </c:barChart>
      <c:catAx>
        <c:axId val="67804544"/>
        <c:scaling>
          <c:orientation val="minMax"/>
        </c:scaling>
        <c:delete val="0"/>
        <c:axPos val="b"/>
        <c:majorTickMark val="out"/>
        <c:minorTickMark val="none"/>
        <c:tickLblPos val="low"/>
        <c:txPr>
          <a:bodyPr/>
          <a:lstStyle/>
          <a:p>
            <a:pPr>
              <a:defRPr sz="1400"/>
            </a:pPr>
            <a:endParaRPr lang="en-US"/>
          </a:p>
        </c:txPr>
        <c:crossAx val="67806336"/>
        <c:crosses val="autoZero"/>
        <c:auto val="1"/>
        <c:lblAlgn val="ctr"/>
        <c:lblOffset val="100"/>
        <c:noMultiLvlLbl val="0"/>
      </c:catAx>
      <c:valAx>
        <c:axId val="67806336"/>
        <c:scaling>
          <c:orientation val="minMax"/>
        </c:scaling>
        <c:delete val="0"/>
        <c:axPos val="l"/>
        <c:majorGridlines/>
        <c:numFmt formatCode="0%" sourceLinked="1"/>
        <c:majorTickMark val="out"/>
        <c:minorTickMark val="none"/>
        <c:tickLblPos val="nextTo"/>
        <c:txPr>
          <a:bodyPr/>
          <a:lstStyle/>
          <a:p>
            <a:pPr>
              <a:defRPr sz="1200"/>
            </a:pPr>
            <a:endParaRPr lang="en-US"/>
          </a:p>
        </c:txPr>
        <c:crossAx val="67804544"/>
        <c:crosses val="autoZero"/>
        <c:crossBetween val="between"/>
      </c:valAx>
    </c:plotArea>
    <c:legend>
      <c:legendPos val="b"/>
      <c:legendEntry>
        <c:idx val="0"/>
        <c:txPr>
          <a:bodyPr/>
          <a:lstStyle/>
          <a:p>
            <a:pPr>
              <a:defRPr sz="1600" b="1">
                <a:solidFill>
                  <a:schemeClr val="tx1">
                    <a:lumMod val="75000"/>
                    <a:lumOff val="25000"/>
                  </a:schemeClr>
                </a:solidFill>
              </a:defRPr>
            </a:pPr>
            <a:endParaRPr lang="en-US"/>
          </a:p>
        </c:txPr>
      </c:legendEntry>
      <c:layout/>
      <c:overlay val="0"/>
      <c:txPr>
        <a:bodyPr/>
        <a:lstStyle/>
        <a:p>
          <a:pPr>
            <a:defRPr sz="1400" b="1">
              <a:solidFill>
                <a:schemeClr val="tx2">
                  <a:lumMod val="60000"/>
                  <a:lumOff val="40000"/>
                </a:schemeClr>
              </a:solidFill>
            </a:defRPr>
          </a:pPr>
          <a:endParaRPr lang="en-US"/>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08BBD64-7556-4C0C-9A0C-6B3EAFD49C04}" type="datetimeFigureOut">
              <a:rPr lang="en-US" smtClean="0"/>
              <a:pPr/>
              <a:t>11/7/2013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2BC9CA6-94E1-46B9-949B-3004920FAA80}" type="slidenum">
              <a:rPr lang="en-US" smtClean="0"/>
              <a:pPr/>
              <a:t>‹#›</a:t>
            </a:fld>
            <a:endParaRPr lang="en-US"/>
          </a:p>
        </p:txBody>
      </p:sp>
    </p:spTree>
    <p:extLst>
      <p:ext uri="{BB962C8B-B14F-4D97-AF65-F5344CB8AC3E}">
        <p14:creationId xmlns:p14="http://schemas.microsoft.com/office/powerpoint/2010/main" val="2675468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a:p>
        </p:txBody>
      </p:sp>
      <p:sp>
        <p:nvSpPr>
          <p:cNvPr id="3075"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a:p>
        </p:txBody>
      </p:sp>
      <p:sp>
        <p:nvSpPr>
          <p:cNvPr id="3079"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7A2F92A4-D02B-463D-8352-B0CB75414F09}" type="slidenum">
              <a:rPr lang="en-US"/>
              <a:pPr/>
              <a:t>‹#›</a:t>
            </a:fld>
            <a:endParaRPr lang="en-US"/>
          </a:p>
        </p:txBody>
      </p:sp>
    </p:spTree>
    <p:extLst>
      <p:ext uri="{BB962C8B-B14F-4D97-AF65-F5344CB8AC3E}">
        <p14:creationId xmlns:p14="http://schemas.microsoft.com/office/powerpoint/2010/main" val="38374524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2F92A4-D02B-463D-8352-B0CB75414F09}" type="slidenum">
              <a:rPr lang="en-US" smtClean="0"/>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2F92A4-D02B-463D-8352-B0CB75414F09}" type="slidenum">
              <a:rPr lang="en-US" smtClean="0"/>
              <a:pPr/>
              <a:t>16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2498" y="285258"/>
            <a:ext cx="3439005" cy="3524742"/>
          </a:xfrm>
          <a:prstGeom prst="roundRect">
            <a:avLst>
              <a:gd name="adj" fmla="val 8594"/>
            </a:avLst>
          </a:prstGeom>
          <a:solidFill>
            <a:srgbClr val="FFFFFF">
              <a:shade val="85000"/>
            </a:srgbClr>
          </a:solidFill>
          <a:ln>
            <a:noFill/>
          </a:ln>
          <a:effectLst>
            <a:reflection stA="50000" endPos="25000" dir="5400000" sy="-100000" algn="bl" rotWithShape="0"/>
          </a:effectLst>
        </p:spPr>
      </p:pic>
      <p:sp>
        <p:nvSpPr>
          <p:cNvPr id="48131" name="Rectangle 3"/>
          <p:cNvSpPr>
            <a:spLocks noGrp="1" noChangeArrowheads="1"/>
          </p:cNvSpPr>
          <p:nvPr>
            <p:ph type="subTitle" idx="1"/>
          </p:nvPr>
        </p:nvSpPr>
        <p:spPr>
          <a:xfrm>
            <a:off x="457200" y="5334000"/>
            <a:ext cx="8229600" cy="457200"/>
          </a:xfrm>
        </p:spPr>
        <p:txBody>
          <a:bodyPr anchor="ctr"/>
          <a:lstStyle>
            <a:lvl1pPr marL="0" indent="0" algn="ctr">
              <a:buFontTx/>
              <a:buNone/>
              <a:defRPr sz="2200" b="1" i="1">
                <a:solidFill>
                  <a:srgbClr val="506882"/>
                </a:solidFill>
                <a:latin typeface="Tahoma" pitchFamily="34" charset="0"/>
                <a:ea typeface="Tahoma" pitchFamily="34" charset="0"/>
                <a:cs typeface="Tahoma" pitchFamily="34" charset="0"/>
              </a:defRPr>
            </a:lvl1pPr>
          </a:lstStyle>
          <a:p>
            <a:pPr lvl="0"/>
            <a:r>
              <a:rPr lang="en-US" noProof="0" smtClean="0"/>
              <a:t>Click to edit Master subtitle style</a:t>
            </a:r>
            <a:endParaRPr lang="en-US" noProof="0" dirty="0" smtClean="0"/>
          </a:p>
        </p:txBody>
      </p:sp>
      <p:sp>
        <p:nvSpPr>
          <p:cNvPr id="48132" name="Rectangle 4"/>
          <p:cNvSpPr>
            <a:spLocks noGrp="1" noChangeArrowheads="1"/>
          </p:cNvSpPr>
          <p:nvPr>
            <p:ph type="dt" sz="half" idx="2"/>
          </p:nvPr>
        </p:nvSpPr>
        <p:spPr bwMode="auto">
          <a:xfrm>
            <a:off x="152400" y="6324600"/>
            <a:ext cx="1095375" cy="3810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b="1">
                <a:solidFill>
                  <a:srgbClr val="506882"/>
                </a:solidFill>
                <a:latin typeface="Garamond" pitchFamily="18" charset="0"/>
                <a:cs typeface="Aparajita" pitchFamily="34" charset="0"/>
              </a:defRPr>
            </a:lvl1pPr>
          </a:lstStyle>
          <a:p>
            <a:fld id="{524CC196-E0CA-4411-BB4F-BAA68E0FD398}" type="datetime1">
              <a:rPr lang="en-US" smtClean="0"/>
              <a:pPr/>
              <a:t>11/7/2013</a:t>
            </a:fld>
            <a:endParaRPr lang="en-US" dirty="0"/>
          </a:p>
        </p:txBody>
      </p:sp>
      <p:sp>
        <p:nvSpPr>
          <p:cNvPr id="5" name="TextBox 4"/>
          <p:cNvSpPr txBox="1"/>
          <p:nvPr userDrawn="1"/>
        </p:nvSpPr>
        <p:spPr>
          <a:xfrm>
            <a:off x="1828800" y="3833336"/>
            <a:ext cx="5486400" cy="738664"/>
          </a:xfrm>
          <a:prstGeom prst="rect">
            <a:avLst/>
          </a:prstGeom>
          <a:noFill/>
        </p:spPr>
        <p:txBody>
          <a:bodyPr wrap="square" rtlCol="0" anchor="ctr">
            <a:spAutoFit/>
          </a:bodyPr>
          <a:lstStyle/>
          <a:p>
            <a:pPr algn="ctr"/>
            <a:r>
              <a:rPr lang="en-US" sz="4200" kern="2400" spc="100" dirty="0" smtClean="0">
                <a:solidFill>
                  <a:srgbClr val="032145"/>
                </a:solidFill>
                <a:latin typeface="Garamond" pitchFamily="18" charset="0"/>
              </a:rPr>
              <a:t>C</a:t>
            </a:r>
            <a:r>
              <a:rPr lang="en-US" sz="3200" kern="2400" spc="100" dirty="0" smtClean="0">
                <a:solidFill>
                  <a:srgbClr val="032145"/>
                </a:solidFill>
                <a:latin typeface="Garamond" pitchFamily="18" charset="0"/>
              </a:rPr>
              <a:t>IT</a:t>
            </a:r>
            <a:r>
              <a:rPr lang="en-US" sz="3200" kern="2400" spc="100" baseline="0" dirty="0" smtClean="0">
                <a:solidFill>
                  <a:srgbClr val="032145"/>
                </a:solidFill>
                <a:latin typeface="Garamond" pitchFamily="18" charset="0"/>
              </a:rPr>
              <a:t>Y</a:t>
            </a:r>
            <a:r>
              <a:rPr lang="en-US" sz="3600" kern="2400" spc="100" baseline="0" dirty="0" smtClean="0">
                <a:solidFill>
                  <a:srgbClr val="032145"/>
                </a:solidFill>
                <a:latin typeface="Garamond" pitchFamily="18" charset="0"/>
              </a:rPr>
              <a:t> </a:t>
            </a:r>
            <a:r>
              <a:rPr lang="en-US" sz="3200" kern="2400" spc="100" baseline="0" dirty="0" smtClean="0">
                <a:solidFill>
                  <a:srgbClr val="032145"/>
                </a:solidFill>
                <a:latin typeface="Garamond" pitchFamily="18" charset="0"/>
              </a:rPr>
              <a:t>OF</a:t>
            </a:r>
            <a:r>
              <a:rPr lang="en-US" sz="3600" kern="2400" spc="100" baseline="0" dirty="0" smtClean="0">
                <a:solidFill>
                  <a:srgbClr val="032145"/>
                </a:solidFill>
                <a:latin typeface="Garamond" pitchFamily="18" charset="0"/>
              </a:rPr>
              <a:t> </a:t>
            </a:r>
            <a:r>
              <a:rPr lang="en-US" sz="4200" kern="2400" spc="100" baseline="0" dirty="0" smtClean="0">
                <a:solidFill>
                  <a:srgbClr val="032145"/>
                </a:solidFill>
                <a:latin typeface="Garamond" pitchFamily="18" charset="0"/>
              </a:rPr>
              <a:t>N</a:t>
            </a:r>
            <a:r>
              <a:rPr lang="en-US" sz="3200" kern="2400" spc="100" baseline="0" dirty="0" smtClean="0">
                <a:solidFill>
                  <a:srgbClr val="032145"/>
                </a:solidFill>
                <a:latin typeface="Garamond" pitchFamily="18" charset="0"/>
              </a:rPr>
              <a:t>EW</a:t>
            </a:r>
            <a:r>
              <a:rPr lang="en-US" sz="3600" kern="2400" spc="100" baseline="0" dirty="0" smtClean="0">
                <a:solidFill>
                  <a:srgbClr val="032145"/>
                </a:solidFill>
                <a:latin typeface="Garamond" pitchFamily="18" charset="0"/>
              </a:rPr>
              <a:t> </a:t>
            </a:r>
            <a:r>
              <a:rPr lang="en-US" sz="4200" kern="2400" spc="100" baseline="0" dirty="0" smtClean="0">
                <a:solidFill>
                  <a:srgbClr val="032145"/>
                </a:solidFill>
                <a:latin typeface="Garamond" pitchFamily="18" charset="0"/>
              </a:rPr>
              <a:t>O</a:t>
            </a:r>
            <a:r>
              <a:rPr lang="en-US" sz="3200" kern="2400" spc="100" baseline="0" dirty="0" smtClean="0">
                <a:solidFill>
                  <a:srgbClr val="032145"/>
                </a:solidFill>
                <a:latin typeface="Garamond" pitchFamily="18" charset="0"/>
              </a:rPr>
              <a:t>RLEANS</a:t>
            </a:r>
            <a:endParaRPr lang="en-US" sz="3200" kern="2400" spc="100" dirty="0">
              <a:solidFill>
                <a:srgbClr val="032145"/>
              </a:solidFill>
              <a:latin typeface="Garamond" pitchFamily="18" charset="0"/>
            </a:endParaRPr>
          </a:p>
        </p:txBody>
      </p:sp>
      <p:sp>
        <p:nvSpPr>
          <p:cNvPr id="4" name="Text Placeholder 3"/>
          <p:cNvSpPr>
            <a:spLocks noGrp="1"/>
          </p:cNvSpPr>
          <p:nvPr>
            <p:ph type="body" sz="quarter" idx="10" hasCustomPrompt="1"/>
          </p:nvPr>
        </p:nvSpPr>
        <p:spPr>
          <a:xfrm>
            <a:off x="4953000" y="6400800"/>
            <a:ext cx="4057650" cy="30480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New Orleans Police Department</a:t>
            </a:r>
          </a:p>
        </p:txBody>
      </p:sp>
      <p:sp>
        <p:nvSpPr>
          <p:cNvPr id="6" name="Title 5"/>
          <p:cNvSpPr>
            <a:spLocks noGrp="1"/>
          </p:cNvSpPr>
          <p:nvPr>
            <p:ph type="title"/>
          </p:nvPr>
        </p:nvSpPr>
        <p:spPr>
          <a:xfrm>
            <a:off x="152400" y="4610100"/>
            <a:ext cx="8839200" cy="609600"/>
          </a:xfrm>
        </p:spPr>
        <p:txBody>
          <a:bodyPr/>
          <a:lstStyle>
            <a:lvl1pPr>
              <a:defRPr sz="3400">
                <a:latin typeface="Tahoma" pitchFamily="34" charset="0"/>
                <a:ea typeface="Tahoma" pitchFamily="34" charset="0"/>
                <a:cs typeface="Tahoma" pitchFamily="34" charset="0"/>
              </a:defRPr>
            </a:lvl1pPr>
          </a:lstStyle>
          <a:p>
            <a:r>
              <a:rPr lang="en-US" smtClean="0"/>
              <a:t>Click to edit Master title style</a:t>
            </a:r>
            <a:endParaRPr lang="en-US"/>
          </a:p>
        </p:txBody>
      </p:sp>
    </p:spTree>
  </p:cSld>
  <p:clrMapOvr>
    <a:masterClrMapping/>
  </p:clrMapOvr>
  <p:timing>
    <p:tnLst>
      <p:par>
        <p:cTn id="1" dur="indefinite" restart="never" nodeType="tmRoot"/>
      </p:par>
    </p:tnLst>
  </p:timing>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52400"/>
            <a:ext cx="22098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4770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24D6EC18-B8C1-4616-827F-C7CBFBA921C0}" type="slidenum">
              <a:rPr lang="en-US"/>
              <a:pPr/>
              <a:t>‹#›</a:t>
            </a:fld>
            <a:endParaRPr lang="en-US"/>
          </a:p>
        </p:txBody>
      </p:sp>
    </p:spTree>
    <p:extLst>
      <p:ext uri="{BB962C8B-B14F-4D97-AF65-F5344CB8AC3E}">
        <p14:creationId xmlns:p14="http://schemas.microsoft.com/office/powerpoint/2010/main" val="1897640255"/>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3"/>
          <p:cNvSpPr>
            <a:spLocks noGrp="1"/>
          </p:cNvSpPr>
          <p:nvPr>
            <p:ph type="body" sz="quarter" idx="11"/>
          </p:nvPr>
        </p:nvSpPr>
        <p:spPr>
          <a:xfrm>
            <a:off x="4953000" y="6343650"/>
            <a:ext cx="4057650" cy="361950"/>
          </a:xfrm>
        </p:spPr>
        <p:txBody>
          <a:bodyPr anchor="b"/>
          <a:lstStyle>
            <a:lvl1pPr marL="0" indent="0" algn="r">
              <a:buNone/>
              <a:defRPr sz="1600" b="1" kern="1200" baseline="0">
                <a:solidFill>
                  <a:srgbClr val="303030"/>
                </a:solidFill>
                <a:latin typeface="Garamond" pitchFamily="18" charset="0"/>
                <a:ea typeface="Tahoma" pitchFamily="34" charset="0"/>
                <a:cs typeface="Tahoma" pitchFamily="34" charset="0"/>
              </a:defRPr>
            </a:lvl1pPr>
            <a:lvl2pPr algn="r">
              <a:defRPr sz="1400" b="1">
                <a:latin typeface="Tahoma" pitchFamily="34" charset="0"/>
                <a:ea typeface="Tahoma" pitchFamily="34" charset="0"/>
                <a:cs typeface="Tahoma" pitchFamily="34" charset="0"/>
              </a:defRPr>
            </a:lvl2pPr>
            <a:lvl3pPr algn="r">
              <a:defRPr sz="1400" b="1">
                <a:latin typeface="Tahoma" pitchFamily="34" charset="0"/>
                <a:ea typeface="Tahoma" pitchFamily="34" charset="0"/>
                <a:cs typeface="Tahoma" pitchFamily="34" charset="0"/>
              </a:defRPr>
            </a:lvl3pPr>
            <a:lvl4pPr algn="r">
              <a:defRPr sz="1400" b="1"/>
            </a:lvl4pPr>
            <a:lvl5pPr algn="r">
              <a:defRPr sz="1400" b="1"/>
            </a:lvl5pPr>
          </a:lstStyle>
          <a:p>
            <a:pPr lvl="0"/>
            <a:r>
              <a:rPr lang="en-US" dirty="0" smtClean="0"/>
              <a:t>Click to edit Master text styles</a:t>
            </a:r>
          </a:p>
        </p:txBody>
      </p:sp>
      <p:sp>
        <p:nvSpPr>
          <p:cNvPr id="4" name="Slide Number Placeholder 2"/>
          <p:cNvSpPr>
            <a:spLocks noGrp="1"/>
          </p:cNvSpPr>
          <p:nvPr>
            <p:ph type="sldNum" sz="quarter" idx="12"/>
          </p:nvPr>
        </p:nvSpPr>
        <p:spPr/>
        <p:txBody>
          <a:bodyPr/>
          <a:lstStyle>
            <a:lvl1pPr>
              <a:defRPr/>
            </a:lvl1pPr>
          </a:lstStyle>
          <a:p>
            <a:pPr>
              <a:defRPr/>
            </a:pPr>
            <a:fld id="{4CE6473F-5EB5-4CE4-8883-4E45FE140AE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3"/>
          <p:cNvSpPr>
            <a:spLocks noGrp="1"/>
          </p:cNvSpPr>
          <p:nvPr>
            <p:ph type="sldNum" sz="quarter" idx="10"/>
          </p:nvPr>
        </p:nvSpPr>
        <p:spPr>
          <a:xfrm>
            <a:off x="152400" y="6305550"/>
            <a:ext cx="1143000" cy="400050"/>
          </a:xfrm>
        </p:spPr>
        <p:txBody>
          <a:bodyPr anchor="b"/>
          <a:lstStyle>
            <a:lvl1pPr>
              <a:defRPr b="1">
                <a:solidFill>
                  <a:srgbClr val="032145"/>
                </a:solidFill>
                <a:latin typeface="Garamond" pitchFamily="18" charset="0"/>
              </a:defRPr>
            </a:lvl1pPr>
          </a:lstStyle>
          <a:p>
            <a:fld id="{D356C990-38BE-49A6-9A5F-710B17C0F61E}" type="slidenum">
              <a:rPr lang="en-US" smtClean="0"/>
              <a:pPr/>
              <a:t>‹#›</a:t>
            </a:fld>
            <a:endParaRPr lang="en-US" dirty="0"/>
          </a:p>
        </p:txBody>
      </p:sp>
    </p:spTree>
    <p:extLst>
      <p:ext uri="{BB962C8B-B14F-4D97-AF65-F5344CB8AC3E}">
        <p14:creationId xmlns:p14="http://schemas.microsoft.com/office/powerpoint/2010/main" val="3038177644"/>
      </p:ext>
    </p:extLst>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atin typeface="Tahoma" pitchFamily="34" charset="0"/>
                <a:ea typeface="Tahoma" pitchFamily="34" charset="0"/>
                <a:cs typeface="Tahoma"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02748B0E-DC94-4DDC-B86B-483B7597B696}" type="slidenum">
              <a:rPr lang="en-US"/>
              <a:pPr/>
              <a:t>‹#›</a:t>
            </a:fld>
            <a:endParaRPr lang="en-US"/>
          </a:p>
        </p:txBody>
      </p:sp>
    </p:spTree>
    <p:extLst>
      <p:ext uri="{BB962C8B-B14F-4D97-AF65-F5344CB8AC3E}">
        <p14:creationId xmlns:p14="http://schemas.microsoft.com/office/powerpoint/2010/main" val="1423705524"/>
      </p:ext>
    </p:extLst>
  </p:cSld>
  <p:clrMapOvr>
    <a:masterClrMapping/>
  </p:clrMapOvr>
  <p:timing>
    <p:tnLst>
      <p:par>
        <p:cTn id="1" dur="indefinite" restart="never" nodeType="tmRoot"/>
      </p:par>
    </p:tnLst>
  </p:timing>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914400"/>
            <a:ext cx="43434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3434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018B0AA2-FB85-4EDC-8EC8-44D54DB475F6}" type="slidenum">
              <a:rPr lang="en-US"/>
              <a:pPr/>
              <a:t>‹#›</a:t>
            </a:fld>
            <a:endParaRPr lang="en-US"/>
          </a:p>
        </p:txBody>
      </p:sp>
    </p:spTree>
    <p:extLst>
      <p:ext uri="{BB962C8B-B14F-4D97-AF65-F5344CB8AC3E}">
        <p14:creationId xmlns:p14="http://schemas.microsoft.com/office/powerpoint/2010/main" val="1170536684"/>
      </p:ext>
    </p:extLst>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1C81DCE1-3ECE-4CC1-87A0-D57A6A3502EE}" type="slidenum">
              <a:rPr lang="en-US"/>
              <a:pPr/>
              <a:t>‹#›</a:t>
            </a:fld>
            <a:endParaRPr lang="en-US"/>
          </a:p>
        </p:txBody>
      </p:sp>
    </p:spTree>
    <p:extLst>
      <p:ext uri="{BB962C8B-B14F-4D97-AF65-F5344CB8AC3E}">
        <p14:creationId xmlns:p14="http://schemas.microsoft.com/office/powerpoint/2010/main" val="1132250762"/>
      </p:ext>
    </p:extLst>
  </p:cSld>
  <p:clrMapOvr>
    <a:masterClrMapping/>
  </p:clrMapOvr>
  <p:timing>
    <p:tnLst>
      <p:par>
        <p:cTn id="1" dur="indefinite" restart="never" nodeType="tmRoot"/>
      </p:par>
    </p:tnLst>
  </p:timing>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B3F3D833-B4AA-420D-830D-F626C09AD36E}" type="slidenum">
              <a:rPr lang="en-US"/>
              <a:pPr/>
              <a:t>‹#›</a:t>
            </a:fld>
            <a:endParaRPr lang="en-US"/>
          </a:p>
        </p:txBody>
      </p:sp>
    </p:spTree>
    <p:extLst>
      <p:ext uri="{BB962C8B-B14F-4D97-AF65-F5344CB8AC3E}">
        <p14:creationId xmlns:p14="http://schemas.microsoft.com/office/powerpoint/2010/main" val="3018538705"/>
      </p:ext>
    </p:extLst>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C88F7D9-2CDD-477D-98E2-7D86193FB861}" type="slidenum">
              <a:rPr lang="en-US"/>
              <a:pPr/>
              <a:t>‹#›</a:t>
            </a:fld>
            <a:endParaRPr lang="en-US"/>
          </a:p>
        </p:txBody>
      </p:sp>
    </p:spTree>
    <p:extLst>
      <p:ext uri="{BB962C8B-B14F-4D97-AF65-F5344CB8AC3E}">
        <p14:creationId xmlns:p14="http://schemas.microsoft.com/office/powerpoint/2010/main" val="2595602428"/>
      </p:ext>
    </p:extLst>
  </p:cSld>
  <p:clrMapOvr>
    <a:masterClrMapping/>
  </p:clrMapOvr>
  <p:timing>
    <p:tnLst>
      <p:par>
        <p:cTn id="1" dur="indefinite" restart="never" nodeType="tmRoot"/>
      </p:par>
    </p:tnLst>
  </p:timing>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C1089741-1705-4797-AFCF-10A20B232F2A}" type="slidenum">
              <a:rPr lang="en-US"/>
              <a:pPr/>
              <a:t>‹#›</a:t>
            </a:fld>
            <a:endParaRPr lang="en-US"/>
          </a:p>
        </p:txBody>
      </p:sp>
    </p:spTree>
    <p:extLst>
      <p:ext uri="{BB962C8B-B14F-4D97-AF65-F5344CB8AC3E}">
        <p14:creationId xmlns:p14="http://schemas.microsoft.com/office/powerpoint/2010/main" val="224135089"/>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4859D400-60F2-4F4C-A09E-CD66E2CB4D66}" type="slidenum">
              <a:rPr lang="en-US"/>
              <a:pPr/>
              <a:t>‹#›</a:t>
            </a:fld>
            <a:endParaRPr lang="en-US"/>
          </a:p>
        </p:txBody>
      </p:sp>
    </p:spTree>
    <p:extLst>
      <p:ext uri="{BB962C8B-B14F-4D97-AF65-F5344CB8AC3E}">
        <p14:creationId xmlns:p14="http://schemas.microsoft.com/office/powerpoint/2010/main" val="4272278739"/>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88392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Insert Descriptive Headline</a:t>
            </a:r>
          </a:p>
        </p:txBody>
      </p:sp>
      <p:sp>
        <p:nvSpPr>
          <p:cNvPr id="1027" name="Rectangle 3"/>
          <p:cNvSpPr>
            <a:spLocks noGrp="1" noChangeArrowheads="1"/>
          </p:cNvSpPr>
          <p:nvPr>
            <p:ph type="body" idx="1"/>
          </p:nvPr>
        </p:nvSpPr>
        <p:spPr bwMode="auto">
          <a:xfrm>
            <a:off x="152400" y="914400"/>
            <a:ext cx="8839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0" name="Rectangle 6"/>
          <p:cNvSpPr>
            <a:spLocks noGrp="1" noChangeArrowheads="1"/>
          </p:cNvSpPr>
          <p:nvPr>
            <p:ph type="sldNum" sz="quarter" idx="4"/>
          </p:nvPr>
        </p:nvSpPr>
        <p:spPr bwMode="auto">
          <a:xfrm>
            <a:off x="152400" y="63246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1">
                <a:solidFill>
                  <a:srgbClr val="506882"/>
                </a:solidFill>
                <a:latin typeface="Garamond" pitchFamily="18" charset="0"/>
                <a:ea typeface="Tahoma" pitchFamily="34" charset="0"/>
                <a:cs typeface="Tahoma" pitchFamily="34" charset="0"/>
              </a:defRPr>
            </a:lvl1pPr>
          </a:lstStyle>
          <a:p>
            <a:fld id="{365F43A3-213C-4484-BA5E-8BC8D13C5B7E}" type="slidenum">
              <a:rPr lang="en-US" smtClean="0"/>
              <a:pPr/>
              <a:t>‹#›</a:t>
            </a:fld>
            <a:endParaRPr lang="en-US" dirty="0"/>
          </a:p>
        </p:txBody>
      </p:sp>
      <p:pic>
        <p:nvPicPr>
          <p:cNvPr id="2" name="Picture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4304374" y="6234967"/>
            <a:ext cx="535253" cy="548597"/>
          </a:xfrm>
          <a:prstGeom prst="rect">
            <a:avLst/>
          </a:prstGeom>
        </p:spPr>
      </p:pic>
      <p:cxnSp>
        <p:nvCxnSpPr>
          <p:cNvPr id="4" name="Straight Connector 3"/>
          <p:cNvCxnSpPr/>
          <p:nvPr/>
        </p:nvCxnSpPr>
        <p:spPr>
          <a:xfrm>
            <a:off x="4731544" y="6662738"/>
            <a:ext cx="2050255" cy="0"/>
          </a:xfrm>
          <a:prstGeom prst="line">
            <a:avLst/>
          </a:prstGeom>
          <a:ln w="3810" cap="sq" cmpd="sng">
            <a:solidFill>
              <a:srgbClr val="50688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362199" y="6662738"/>
            <a:ext cx="2050257" cy="0"/>
          </a:xfrm>
          <a:prstGeom prst="line">
            <a:avLst/>
          </a:prstGeom>
          <a:ln w="3810" cap="sq" cmpd="sng">
            <a:solidFill>
              <a:srgbClr val="506882"/>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763426" y="6629400"/>
            <a:ext cx="1637374" cy="0"/>
          </a:xfrm>
          <a:prstGeom prst="line">
            <a:avLst/>
          </a:prstGeom>
          <a:ln w="6350" cap="sq" cmpd="sng">
            <a:solidFill>
              <a:srgbClr val="ABACAE"/>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43200" y="6629400"/>
            <a:ext cx="1637372" cy="0"/>
          </a:xfrm>
          <a:prstGeom prst="line">
            <a:avLst/>
          </a:prstGeom>
          <a:ln w="6350" cap="sq" cmpd="sng">
            <a:solidFill>
              <a:srgbClr val="ABACAE"/>
            </a:solidFill>
          </a:ln>
        </p:spPr>
        <p:style>
          <a:lnRef idx="1">
            <a:schemeClr val="accent1"/>
          </a:lnRef>
          <a:fillRef idx="0">
            <a:schemeClr val="accent1"/>
          </a:fillRef>
          <a:effectRef idx="0">
            <a:schemeClr val="accent1"/>
          </a:effectRef>
          <a:fontRef idx="minor">
            <a:schemeClr val="tx1"/>
          </a:fontRef>
        </p:style>
      </p:cxnSp>
      <p:sp>
        <p:nvSpPr>
          <p:cNvPr id="12" name="Text Placeholder 3"/>
          <p:cNvSpPr txBox="1">
            <a:spLocks/>
          </p:cNvSpPr>
          <p:nvPr userDrawn="1"/>
        </p:nvSpPr>
        <p:spPr>
          <a:xfrm>
            <a:off x="4953000" y="6343650"/>
            <a:ext cx="4057650" cy="361950"/>
          </a:xfrm>
          <a:prstGeom prst="rect">
            <a:avLst/>
          </a:prstGeom>
        </p:spPr>
        <p:txBody>
          <a:bodyPr anchor="b"/>
          <a:lstStyle>
            <a:lvl1pPr marL="0" indent="0" algn="r" rtl="0" eaLnBrk="1" fontAlgn="base" hangingPunct="1">
              <a:spcBef>
                <a:spcPct val="20000"/>
              </a:spcBef>
              <a:spcAft>
                <a:spcPct val="0"/>
              </a:spcAft>
              <a:buClr>
                <a:srgbClr val="506882"/>
              </a:buClr>
              <a:buFont typeface="Calibri" pitchFamily="34" charset="0"/>
              <a:buNone/>
              <a:defRPr sz="1600" b="1" kern="1200" baseline="0">
                <a:solidFill>
                  <a:srgbClr val="303030"/>
                </a:solidFill>
                <a:latin typeface="Garamond" pitchFamily="18" charset="0"/>
                <a:ea typeface="Tahoma" pitchFamily="34" charset="0"/>
                <a:cs typeface="Tahoma" pitchFamily="34" charset="0"/>
              </a:defRPr>
            </a:lvl1pPr>
            <a:lvl2pPr marL="742950" indent="-285750" algn="r" rtl="0" eaLnBrk="1" fontAlgn="base" hangingPunct="1">
              <a:spcBef>
                <a:spcPct val="20000"/>
              </a:spcBef>
              <a:spcAft>
                <a:spcPct val="0"/>
              </a:spcAft>
              <a:buClr>
                <a:srgbClr val="506882"/>
              </a:buClr>
              <a:buFont typeface="Calibri" pitchFamily="34" charset="0"/>
              <a:buChar char="○"/>
              <a:defRPr sz="1400" b="1">
                <a:solidFill>
                  <a:schemeClr val="tx2">
                    <a:lumMod val="85000"/>
                    <a:lumOff val="15000"/>
                  </a:schemeClr>
                </a:solidFill>
                <a:latin typeface="Tahoma" pitchFamily="34" charset="0"/>
                <a:ea typeface="Tahoma" pitchFamily="34" charset="0"/>
                <a:cs typeface="Tahoma" pitchFamily="34" charset="0"/>
              </a:defRPr>
            </a:lvl2pPr>
            <a:lvl3pPr marL="1143000" indent="-228600" algn="r" rtl="0" eaLnBrk="1" fontAlgn="base" hangingPunct="1">
              <a:spcBef>
                <a:spcPct val="20000"/>
              </a:spcBef>
              <a:spcAft>
                <a:spcPct val="0"/>
              </a:spcAft>
              <a:buClr>
                <a:srgbClr val="506882"/>
              </a:buClr>
              <a:buChar char="•"/>
              <a:defRPr sz="1400" b="1">
                <a:solidFill>
                  <a:schemeClr val="tx2">
                    <a:lumMod val="65000"/>
                    <a:lumOff val="35000"/>
                  </a:schemeClr>
                </a:solidFill>
                <a:latin typeface="Tahoma" pitchFamily="34" charset="0"/>
                <a:ea typeface="Tahoma" pitchFamily="34" charset="0"/>
                <a:cs typeface="Tahoma" pitchFamily="34" charset="0"/>
              </a:defRPr>
            </a:lvl3pPr>
            <a:lvl4pPr marL="1600200" indent="-228600" algn="r" rtl="0" eaLnBrk="1" fontAlgn="base" hangingPunct="1">
              <a:spcBef>
                <a:spcPct val="20000"/>
              </a:spcBef>
              <a:spcAft>
                <a:spcPct val="0"/>
              </a:spcAft>
              <a:buClr>
                <a:srgbClr val="506882"/>
              </a:buClr>
              <a:buChar char="–"/>
              <a:defRPr sz="1400" b="1">
                <a:solidFill>
                  <a:schemeClr val="tx2">
                    <a:lumMod val="50000"/>
                    <a:lumOff val="50000"/>
                  </a:schemeClr>
                </a:solidFill>
                <a:latin typeface="Tahoma" pitchFamily="34" charset="0"/>
                <a:ea typeface="Tahoma" pitchFamily="34" charset="0"/>
                <a:cs typeface="Tahoma" pitchFamily="34" charset="0"/>
              </a:defRPr>
            </a:lvl4pPr>
            <a:lvl5pPr marL="2057400" indent="-228600" algn="r" rtl="0" eaLnBrk="1" fontAlgn="base" hangingPunct="1">
              <a:spcBef>
                <a:spcPct val="20000"/>
              </a:spcBef>
              <a:spcAft>
                <a:spcPct val="0"/>
              </a:spcAft>
              <a:buClr>
                <a:srgbClr val="506882"/>
              </a:buClr>
              <a:buSzPct val="100000"/>
              <a:buFont typeface="Calibri" pitchFamily="34" charset="0"/>
              <a:buChar char="▪"/>
              <a:defRPr sz="1400" b="1">
                <a:solidFill>
                  <a:schemeClr val="bg2">
                    <a:lumMod val="60000"/>
                    <a:lumOff val="40000"/>
                  </a:schemeClr>
                </a:solidFill>
                <a:latin typeface="Tahoma" pitchFamily="34" charset="0"/>
                <a:ea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US" i="1" dirty="0" smtClean="0"/>
              <a:t>Insert</a:t>
            </a:r>
            <a:r>
              <a:rPr lang="en-US" i="1" baseline="0" dirty="0" smtClean="0"/>
              <a:t> Presentation Name in Master</a:t>
            </a:r>
            <a:endParaRPr lang="en-US" i="1"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eaLnBrk="1" fontAlgn="base" hangingPunct="1">
        <a:spcBef>
          <a:spcPct val="0"/>
        </a:spcBef>
        <a:spcAft>
          <a:spcPct val="0"/>
        </a:spcAft>
        <a:defRPr sz="4400" b="1" i="0" baseline="0">
          <a:solidFill>
            <a:srgbClr val="032145"/>
          </a:solidFill>
          <a:latin typeface="Garamond" pitchFamily="18" charset="0"/>
          <a:ea typeface="+mj-ea"/>
          <a:cs typeface="Aharoni" pitchFamily="2" charset="-79"/>
        </a:defRPr>
      </a:lvl1pPr>
      <a:lvl2pPr algn="ctr" rtl="0" eaLnBrk="1" fontAlgn="base" hangingPunct="1">
        <a:spcBef>
          <a:spcPct val="0"/>
        </a:spcBef>
        <a:spcAft>
          <a:spcPct val="0"/>
        </a:spcAft>
        <a:defRPr sz="4400" i="1">
          <a:solidFill>
            <a:schemeClr val="tx2"/>
          </a:solidFill>
          <a:latin typeface="Calibri" pitchFamily="34" charset="0"/>
        </a:defRPr>
      </a:lvl2pPr>
      <a:lvl3pPr algn="ctr" rtl="0" eaLnBrk="1" fontAlgn="base" hangingPunct="1">
        <a:spcBef>
          <a:spcPct val="0"/>
        </a:spcBef>
        <a:spcAft>
          <a:spcPct val="0"/>
        </a:spcAft>
        <a:defRPr sz="4400" i="1">
          <a:solidFill>
            <a:schemeClr val="tx2"/>
          </a:solidFill>
          <a:latin typeface="Calibri" pitchFamily="34" charset="0"/>
        </a:defRPr>
      </a:lvl3pPr>
      <a:lvl4pPr algn="ctr" rtl="0" eaLnBrk="1" fontAlgn="base" hangingPunct="1">
        <a:spcBef>
          <a:spcPct val="0"/>
        </a:spcBef>
        <a:spcAft>
          <a:spcPct val="0"/>
        </a:spcAft>
        <a:defRPr sz="4400" i="1">
          <a:solidFill>
            <a:schemeClr val="tx2"/>
          </a:solidFill>
          <a:latin typeface="Calibri" pitchFamily="34" charset="0"/>
        </a:defRPr>
      </a:lvl4pPr>
      <a:lvl5pPr algn="ctr" rtl="0" eaLnBrk="1" fontAlgn="base" hangingPunct="1">
        <a:spcBef>
          <a:spcPct val="0"/>
        </a:spcBef>
        <a:spcAft>
          <a:spcPct val="0"/>
        </a:spcAft>
        <a:defRPr sz="4400" i="1">
          <a:solidFill>
            <a:schemeClr val="tx2"/>
          </a:solidFill>
          <a:latin typeface="Calibri" pitchFamily="34" charset="0"/>
        </a:defRPr>
      </a:lvl5pPr>
      <a:lvl6pPr marL="457200" algn="ctr" rtl="0" eaLnBrk="1" fontAlgn="base" hangingPunct="1">
        <a:spcBef>
          <a:spcPct val="0"/>
        </a:spcBef>
        <a:spcAft>
          <a:spcPct val="0"/>
        </a:spcAft>
        <a:defRPr sz="4400" i="1">
          <a:solidFill>
            <a:schemeClr val="tx2"/>
          </a:solidFill>
          <a:latin typeface="Calibri" pitchFamily="34" charset="0"/>
        </a:defRPr>
      </a:lvl6pPr>
      <a:lvl7pPr marL="914400" algn="ctr" rtl="0" eaLnBrk="1" fontAlgn="base" hangingPunct="1">
        <a:spcBef>
          <a:spcPct val="0"/>
        </a:spcBef>
        <a:spcAft>
          <a:spcPct val="0"/>
        </a:spcAft>
        <a:defRPr sz="4400" i="1">
          <a:solidFill>
            <a:schemeClr val="tx2"/>
          </a:solidFill>
          <a:latin typeface="Calibri" pitchFamily="34" charset="0"/>
        </a:defRPr>
      </a:lvl7pPr>
      <a:lvl8pPr marL="1371600" algn="ctr" rtl="0" eaLnBrk="1" fontAlgn="base" hangingPunct="1">
        <a:spcBef>
          <a:spcPct val="0"/>
        </a:spcBef>
        <a:spcAft>
          <a:spcPct val="0"/>
        </a:spcAft>
        <a:defRPr sz="4400" i="1">
          <a:solidFill>
            <a:schemeClr val="tx2"/>
          </a:solidFill>
          <a:latin typeface="Calibri" pitchFamily="34" charset="0"/>
        </a:defRPr>
      </a:lvl8pPr>
      <a:lvl9pPr marL="1828800" algn="ctr" rtl="0" eaLnBrk="1" fontAlgn="base" hangingPunct="1">
        <a:spcBef>
          <a:spcPct val="0"/>
        </a:spcBef>
        <a:spcAft>
          <a:spcPct val="0"/>
        </a:spcAft>
        <a:defRPr sz="4400" i="1">
          <a:solidFill>
            <a:schemeClr val="tx2"/>
          </a:solidFill>
          <a:latin typeface="Calibri" pitchFamily="34" charset="0"/>
        </a:defRPr>
      </a:lvl9pPr>
    </p:titleStyle>
    <p:bodyStyle>
      <a:lvl1pPr marL="342900" indent="-342900" algn="l" rtl="0" eaLnBrk="1" fontAlgn="base" hangingPunct="1">
        <a:spcBef>
          <a:spcPct val="20000"/>
        </a:spcBef>
        <a:spcAft>
          <a:spcPct val="0"/>
        </a:spcAft>
        <a:buClr>
          <a:srgbClr val="506882"/>
        </a:buClr>
        <a:buFont typeface="Calibri" pitchFamily="34" charset="0"/>
        <a:buChar char="●"/>
        <a:defRPr sz="3000">
          <a:solidFill>
            <a:schemeClr val="tx1"/>
          </a:solidFill>
          <a:latin typeface="Tahoma" pitchFamily="34" charset="0"/>
          <a:ea typeface="Tahoma" pitchFamily="34" charset="0"/>
          <a:cs typeface="Tahoma" pitchFamily="34" charset="0"/>
        </a:defRPr>
      </a:lvl1pPr>
      <a:lvl2pPr marL="742950" indent="-285750" algn="l" rtl="0" eaLnBrk="1" fontAlgn="base" hangingPunct="1">
        <a:spcBef>
          <a:spcPct val="20000"/>
        </a:spcBef>
        <a:spcAft>
          <a:spcPct val="0"/>
        </a:spcAft>
        <a:buClr>
          <a:srgbClr val="506882"/>
        </a:buClr>
        <a:buFont typeface="Calibri" pitchFamily="34" charset="0"/>
        <a:buChar char="○"/>
        <a:defRPr sz="2800">
          <a:solidFill>
            <a:schemeClr val="tx2">
              <a:lumMod val="85000"/>
              <a:lumOff val="15000"/>
            </a:schemeClr>
          </a:solidFill>
          <a:latin typeface="Tahoma" pitchFamily="34" charset="0"/>
          <a:ea typeface="Tahoma" pitchFamily="34" charset="0"/>
          <a:cs typeface="Tahoma" pitchFamily="34" charset="0"/>
        </a:defRPr>
      </a:lvl2pPr>
      <a:lvl3pPr marL="1143000" indent="-228600" algn="l" rtl="0" eaLnBrk="1" fontAlgn="base" hangingPunct="1">
        <a:spcBef>
          <a:spcPct val="20000"/>
        </a:spcBef>
        <a:spcAft>
          <a:spcPct val="0"/>
        </a:spcAft>
        <a:buClr>
          <a:srgbClr val="506882"/>
        </a:buClr>
        <a:buChar char="•"/>
        <a:defRPr sz="2400">
          <a:solidFill>
            <a:schemeClr val="tx2">
              <a:lumMod val="65000"/>
              <a:lumOff val="35000"/>
            </a:schemeClr>
          </a:solidFill>
          <a:latin typeface="Tahoma" pitchFamily="34" charset="0"/>
          <a:ea typeface="Tahoma" pitchFamily="34" charset="0"/>
          <a:cs typeface="Tahoma" pitchFamily="34" charset="0"/>
        </a:defRPr>
      </a:lvl3pPr>
      <a:lvl4pPr marL="1600200" indent="-228600" algn="l" rtl="0" eaLnBrk="1" fontAlgn="base" hangingPunct="1">
        <a:spcBef>
          <a:spcPct val="20000"/>
        </a:spcBef>
        <a:spcAft>
          <a:spcPct val="0"/>
        </a:spcAft>
        <a:buClr>
          <a:srgbClr val="506882"/>
        </a:buClr>
        <a:buChar char="–"/>
        <a:defRPr sz="2000">
          <a:solidFill>
            <a:schemeClr val="tx2">
              <a:lumMod val="50000"/>
              <a:lumOff val="50000"/>
            </a:schemeClr>
          </a:solidFill>
          <a:latin typeface="Tahoma" pitchFamily="34" charset="0"/>
          <a:ea typeface="Tahoma" pitchFamily="34" charset="0"/>
          <a:cs typeface="Tahoma" pitchFamily="34" charset="0"/>
        </a:defRPr>
      </a:lvl4pPr>
      <a:lvl5pPr marL="2057400" indent="-228600" algn="l" rtl="0" eaLnBrk="1" fontAlgn="base" hangingPunct="1">
        <a:spcBef>
          <a:spcPct val="20000"/>
        </a:spcBef>
        <a:spcAft>
          <a:spcPct val="0"/>
        </a:spcAft>
        <a:buClr>
          <a:srgbClr val="506882"/>
        </a:buClr>
        <a:buSzPct val="100000"/>
        <a:buFont typeface="Calibri" pitchFamily="34" charset="0"/>
        <a:buChar char="▪"/>
        <a:defRPr sz="1800">
          <a:solidFill>
            <a:schemeClr val="bg2">
              <a:lumMod val="60000"/>
              <a:lumOff val="40000"/>
            </a:schemeClr>
          </a:solidFill>
          <a:latin typeface="Tahoma" pitchFamily="34" charset="0"/>
          <a:ea typeface="Tahoma" pitchFamily="34" charset="0"/>
          <a:cs typeface="Tahoma"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457200" y="5715000"/>
            <a:ext cx="8229600" cy="457200"/>
          </a:xfrm>
        </p:spPr>
        <p:txBody>
          <a:bodyPr/>
          <a:lstStyle/>
          <a:p>
            <a:r>
              <a:rPr lang="en-US" dirty="0" smtClean="0">
                <a:latin typeface="Garamond" pitchFamily="18" charset="0"/>
              </a:rPr>
              <a:t>October 30, 2013</a:t>
            </a:r>
            <a:endParaRPr lang="en-US" dirty="0">
              <a:latin typeface="Garamond" pitchFamily="18" charset="0"/>
            </a:endParaRPr>
          </a:p>
        </p:txBody>
      </p:sp>
      <p:sp>
        <p:nvSpPr>
          <p:cNvPr id="3" name="Date Placeholder 2"/>
          <p:cNvSpPr>
            <a:spLocks noGrp="1"/>
          </p:cNvSpPr>
          <p:nvPr>
            <p:ph type="dt" sz="half" idx="2"/>
          </p:nvPr>
        </p:nvSpPr>
        <p:spPr/>
        <p:txBody>
          <a:bodyPr/>
          <a:lstStyle/>
          <a:p>
            <a:fld id="{524CC196-E0CA-4411-BB4F-BAA68E0FD398}" type="datetime1">
              <a:rPr lang="en-US" smtClean="0"/>
              <a:pPr/>
              <a:t>11/7/2013</a:t>
            </a:fld>
            <a:endParaRPr lang="en-US" dirty="0"/>
          </a:p>
        </p:txBody>
      </p:sp>
      <p:sp>
        <p:nvSpPr>
          <p:cNvPr id="4" name="Text Placeholder 3"/>
          <p:cNvSpPr>
            <a:spLocks noGrp="1"/>
          </p:cNvSpPr>
          <p:nvPr>
            <p:ph type="body" sz="quarter" idx="10"/>
          </p:nvPr>
        </p:nvSpPr>
        <p:spPr/>
        <p:txBody>
          <a:bodyPr/>
          <a:lstStyle/>
          <a:p>
            <a:r>
              <a:rPr lang="en-US" dirty="0" smtClean="0"/>
              <a:t>New Orleans Police Department</a:t>
            </a:r>
            <a:endParaRPr lang="en-US" dirty="0"/>
          </a:p>
        </p:txBody>
      </p:sp>
      <p:sp>
        <p:nvSpPr>
          <p:cNvPr id="5" name="Title 4"/>
          <p:cNvSpPr>
            <a:spLocks noGrp="1"/>
          </p:cNvSpPr>
          <p:nvPr>
            <p:ph type="title"/>
          </p:nvPr>
        </p:nvSpPr>
        <p:spPr>
          <a:xfrm>
            <a:off x="152400" y="4648200"/>
            <a:ext cx="8839200" cy="838200"/>
          </a:xfrm>
        </p:spPr>
        <p:txBody>
          <a:bodyPr/>
          <a:lstStyle/>
          <a:p>
            <a:r>
              <a:rPr lang="en-US" sz="3200" dirty="0" smtClean="0">
                <a:latin typeface="Garamond" pitchFamily="18" charset="0"/>
              </a:rPr>
              <a:t>2014 Proposed Budget  </a:t>
            </a:r>
            <a:br>
              <a:rPr lang="en-US" sz="3200" dirty="0" smtClean="0">
                <a:latin typeface="Garamond" pitchFamily="18" charset="0"/>
              </a:rPr>
            </a:br>
            <a:r>
              <a:rPr lang="en-US" sz="3200" dirty="0" smtClean="0">
                <a:latin typeface="Garamond" pitchFamily="18" charset="0"/>
              </a:rPr>
              <a:t>New Orleans Police Department</a:t>
            </a:r>
            <a:endParaRPr lang="en-US" sz="3200" dirty="0">
              <a:latin typeface="Garamond" pitchFamily="18" charset="0"/>
            </a:endParaRPr>
          </a:p>
        </p:txBody>
      </p:sp>
    </p:spTree>
    <p:extLst>
      <p:ext uri="{BB962C8B-B14F-4D97-AF65-F5344CB8AC3E}">
        <p14:creationId xmlns:p14="http://schemas.microsoft.com/office/powerpoint/2010/main" val="26938739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356C990-38BE-49A6-9A5F-710B17C0F61E}" type="slidenum">
              <a:rPr lang="en-US" smtClean="0"/>
              <a:pPr/>
              <a:t>10</a:t>
            </a:fld>
            <a:endParaRPr lang="en-US" dirty="0"/>
          </a:p>
        </p:txBody>
      </p:sp>
      <p:sp>
        <p:nvSpPr>
          <p:cNvPr id="5" name="Title 1"/>
          <p:cNvSpPr>
            <a:spLocks noGrp="1"/>
          </p:cNvSpPr>
          <p:nvPr>
            <p:ph type="title"/>
          </p:nvPr>
        </p:nvSpPr>
        <p:spPr>
          <a:xfrm>
            <a:off x="152400" y="152400"/>
            <a:ext cx="8839200" cy="457200"/>
          </a:xfrm>
        </p:spPr>
        <p:txBody>
          <a:bodyPr/>
          <a:lstStyle/>
          <a:p>
            <a:r>
              <a:rPr lang="en-US" dirty="0" smtClean="0"/>
              <a:t>2013 Year In Review cont.</a:t>
            </a:r>
            <a:endParaRPr lang="en-US" dirty="0"/>
          </a:p>
        </p:txBody>
      </p:sp>
      <p:sp>
        <p:nvSpPr>
          <p:cNvPr id="6" name="Content Placeholder 2"/>
          <p:cNvSpPr>
            <a:spLocks noGrp="1"/>
          </p:cNvSpPr>
          <p:nvPr>
            <p:ph idx="1"/>
          </p:nvPr>
        </p:nvSpPr>
        <p:spPr>
          <a:xfrm>
            <a:off x="304800" y="609600"/>
            <a:ext cx="8686800" cy="6019800"/>
          </a:xfrm>
        </p:spPr>
        <p:txBody>
          <a:bodyPr/>
          <a:lstStyle/>
          <a:p>
            <a:pPr>
              <a:spcBef>
                <a:spcPts val="600"/>
              </a:spcBef>
              <a:spcAft>
                <a:spcPts val="600"/>
              </a:spcAft>
              <a:buNone/>
            </a:pPr>
            <a:r>
              <a:rPr lang="en-US" b="1" dirty="0" smtClean="0">
                <a:latin typeface="Garamond" pitchFamily="18" charset="0"/>
              </a:rPr>
              <a:t>Public Integrity Bureau</a:t>
            </a:r>
          </a:p>
          <a:p>
            <a:pPr marL="0" indent="0">
              <a:lnSpc>
                <a:spcPts val="1400"/>
              </a:lnSpc>
              <a:spcBef>
                <a:spcPts val="0"/>
              </a:spcBef>
              <a:buNone/>
            </a:pPr>
            <a:r>
              <a:rPr lang="en-US" sz="1400" b="1" dirty="0" smtClean="0">
                <a:latin typeface="Garamond" pitchFamily="18" charset="0"/>
              </a:rPr>
              <a:t>Complaints Against Police Officers </a:t>
            </a:r>
            <a:r>
              <a:rPr lang="en-US" sz="1400" dirty="0" smtClean="0">
                <a:latin typeface="Garamond" pitchFamily="18" charset="0"/>
              </a:rPr>
              <a:t>- Citizens or supervisor Initiated- Satisfaction with Officer Contact</a:t>
            </a:r>
          </a:p>
          <a:p>
            <a:pPr marL="233363" indent="0">
              <a:lnSpc>
                <a:spcPts val="1400"/>
              </a:lnSpc>
              <a:spcBef>
                <a:spcPts val="0"/>
              </a:spcBef>
              <a:buNone/>
            </a:pPr>
            <a:r>
              <a:rPr lang="en-US" sz="1400" dirty="0" smtClean="0">
                <a:latin typeface="Garamond" pitchFamily="18" charset="0"/>
              </a:rPr>
              <a:t>-15 % reduction in total complaints YTD (2012 </a:t>
            </a:r>
            <a:r>
              <a:rPr lang="en-US" sz="1400" dirty="0" err="1" smtClean="0">
                <a:latin typeface="Garamond" pitchFamily="18" charset="0"/>
              </a:rPr>
              <a:t>vs</a:t>
            </a:r>
            <a:r>
              <a:rPr lang="en-US" sz="1400" dirty="0" smtClean="0">
                <a:latin typeface="Garamond" pitchFamily="18" charset="0"/>
              </a:rPr>
              <a:t> 2011, there was a 16.1 % reduction in total complaints; 2011 </a:t>
            </a:r>
            <a:r>
              <a:rPr lang="en-US" sz="1400" dirty="0" err="1" smtClean="0">
                <a:latin typeface="Garamond" pitchFamily="18" charset="0"/>
              </a:rPr>
              <a:t>vs</a:t>
            </a:r>
            <a:r>
              <a:rPr lang="en-US" sz="1400" dirty="0" smtClean="0">
                <a:latin typeface="Garamond" pitchFamily="18" charset="0"/>
              </a:rPr>
              <a:t> 2010 there was a 13.8% reduction of employee </a:t>
            </a:r>
            <a:r>
              <a:rPr lang="en-US" sz="1400" smtClean="0">
                <a:latin typeface="Garamond" pitchFamily="18" charset="0"/>
              </a:rPr>
              <a:t>misconduct cases)</a:t>
            </a:r>
            <a:endParaRPr lang="en-US" sz="1400" dirty="0" smtClean="0">
              <a:latin typeface="Garamond" pitchFamily="18" charset="0"/>
            </a:endParaRPr>
          </a:p>
          <a:p>
            <a:pPr marL="233363" indent="0">
              <a:lnSpc>
                <a:spcPts val="1400"/>
              </a:lnSpc>
              <a:spcBef>
                <a:spcPts val="0"/>
              </a:spcBef>
              <a:buNone/>
            </a:pPr>
            <a:r>
              <a:rPr lang="en-US" sz="1400" dirty="0" smtClean="0">
                <a:latin typeface="Garamond" pitchFamily="18" charset="0"/>
              </a:rPr>
              <a:t>-2.6 % reduction in citizens complaints YTD</a:t>
            </a:r>
          </a:p>
          <a:p>
            <a:pPr marL="233363" indent="0">
              <a:lnSpc>
                <a:spcPts val="1400"/>
              </a:lnSpc>
              <a:spcBef>
                <a:spcPts val="0"/>
              </a:spcBef>
              <a:buNone/>
            </a:pPr>
            <a:r>
              <a:rPr lang="en-US" sz="1400" dirty="0" smtClean="0">
                <a:latin typeface="Garamond" pitchFamily="18" charset="0"/>
              </a:rPr>
              <a:t>-34.5 % reduction in supervisor initiated complaints YTD</a:t>
            </a:r>
          </a:p>
          <a:p>
            <a:pPr marL="0" indent="0">
              <a:lnSpc>
                <a:spcPts val="1400"/>
              </a:lnSpc>
              <a:spcBef>
                <a:spcPts val="0"/>
              </a:spcBef>
              <a:buNone/>
            </a:pPr>
            <a:r>
              <a:rPr lang="en-US" sz="1400" dirty="0" smtClean="0">
                <a:latin typeface="Garamond" pitchFamily="18" charset="0"/>
              </a:rPr>
              <a:t>A reduction in Accident Review Board cases, with a  74%  reduction in suspension resulting from Board Review   </a:t>
            </a:r>
          </a:p>
          <a:p>
            <a:pPr marL="0" indent="0">
              <a:lnSpc>
                <a:spcPts val="1400"/>
              </a:lnSpc>
              <a:spcBef>
                <a:spcPts val="0"/>
              </a:spcBef>
              <a:buNone/>
            </a:pPr>
            <a:r>
              <a:rPr lang="en-US" sz="1400" dirty="0" smtClean="0">
                <a:latin typeface="Garamond" pitchFamily="18" charset="0"/>
              </a:rPr>
              <a:t>Disciplinary actions from criminal or administrative investigations are  up 33.1  % YTD</a:t>
            </a:r>
          </a:p>
          <a:p>
            <a:pPr marL="0" indent="0">
              <a:lnSpc>
                <a:spcPts val="1400"/>
              </a:lnSpc>
              <a:spcBef>
                <a:spcPts val="0"/>
              </a:spcBef>
              <a:buNone/>
            </a:pPr>
            <a:r>
              <a:rPr lang="en-US" sz="1400" dirty="0" smtClean="0">
                <a:latin typeface="Garamond" pitchFamily="18" charset="0"/>
              </a:rPr>
              <a:t>Suspensions issued are up 34.4 % YTD</a:t>
            </a:r>
          </a:p>
          <a:p>
            <a:pPr marL="0" indent="0">
              <a:lnSpc>
                <a:spcPts val="1400"/>
              </a:lnSpc>
              <a:spcBef>
                <a:spcPts val="0"/>
              </a:spcBef>
              <a:buNone/>
            </a:pPr>
            <a:endParaRPr lang="en-US" sz="1400" dirty="0" smtClean="0">
              <a:latin typeface="Garamond" pitchFamily="18" charset="0"/>
            </a:endParaRPr>
          </a:p>
          <a:p>
            <a:pPr marL="0" indent="0">
              <a:lnSpc>
                <a:spcPts val="1400"/>
              </a:lnSpc>
              <a:spcBef>
                <a:spcPts val="0"/>
              </a:spcBef>
              <a:buNone/>
            </a:pPr>
            <a:r>
              <a:rPr lang="en-US" sz="1400" b="1" dirty="0" smtClean="0">
                <a:latin typeface="Garamond" pitchFamily="18" charset="0"/>
              </a:rPr>
              <a:t>Integrity Checks</a:t>
            </a:r>
          </a:p>
          <a:p>
            <a:pPr marL="0" indent="0">
              <a:lnSpc>
                <a:spcPts val="1400"/>
              </a:lnSpc>
              <a:spcBef>
                <a:spcPts val="0"/>
              </a:spcBef>
              <a:buNone/>
            </a:pPr>
            <a:r>
              <a:rPr lang="en-US" sz="1400" dirty="0" smtClean="0">
                <a:latin typeface="Garamond" pitchFamily="18" charset="0"/>
              </a:rPr>
              <a:t> The Public Integrity Bureau has completed 210 integrity checks as of October 22, 2013. Goal is 240 by end of 2013.</a:t>
            </a:r>
          </a:p>
          <a:p>
            <a:pPr marL="0" indent="0">
              <a:lnSpc>
                <a:spcPts val="1400"/>
              </a:lnSpc>
              <a:spcBef>
                <a:spcPts val="0"/>
              </a:spcBef>
              <a:buNone/>
            </a:pPr>
            <a:endParaRPr lang="en-US" sz="800" dirty="0" smtClean="0">
              <a:latin typeface="Garamond" pitchFamily="18" charset="0"/>
            </a:endParaRPr>
          </a:p>
          <a:p>
            <a:pPr marL="0" indent="0">
              <a:lnSpc>
                <a:spcPts val="1400"/>
              </a:lnSpc>
              <a:spcBef>
                <a:spcPts val="0"/>
              </a:spcBef>
              <a:buNone/>
            </a:pPr>
            <a:r>
              <a:rPr lang="en-US" sz="1400" b="1" dirty="0" smtClean="0">
                <a:latin typeface="Garamond" pitchFamily="18" charset="0"/>
              </a:rPr>
              <a:t>Professional Performance Enhancement Training (PPEP)</a:t>
            </a:r>
          </a:p>
          <a:p>
            <a:pPr marL="0" indent="0">
              <a:lnSpc>
                <a:spcPts val="1400"/>
              </a:lnSpc>
              <a:spcBef>
                <a:spcPts val="0"/>
              </a:spcBef>
              <a:buNone/>
            </a:pPr>
            <a:r>
              <a:rPr lang="en-US" sz="1400" dirty="0" smtClean="0">
                <a:latin typeface="Garamond" pitchFamily="18" charset="0"/>
              </a:rPr>
              <a:t>5- PPEP classes conducted YTD</a:t>
            </a:r>
          </a:p>
          <a:p>
            <a:pPr marL="0" indent="0">
              <a:lnSpc>
                <a:spcPts val="1400"/>
              </a:lnSpc>
              <a:spcBef>
                <a:spcPts val="0"/>
              </a:spcBef>
              <a:buNone/>
            </a:pPr>
            <a:r>
              <a:rPr lang="en-US" sz="1400" dirty="0" smtClean="0">
                <a:latin typeface="Garamond" pitchFamily="18" charset="0"/>
              </a:rPr>
              <a:t>56- Officers trained YTD</a:t>
            </a:r>
          </a:p>
          <a:p>
            <a:pPr marL="0" indent="0">
              <a:lnSpc>
                <a:spcPts val="1400"/>
              </a:lnSpc>
              <a:spcBef>
                <a:spcPts val="0"/>
              </a:spcBef>
              <a:buNone/>
            </a:pPr>
            <a:endParaRPr lang="en-US" sz="800" dirty="0" smtClean="0">
              <a:latin typeface="Garamond" pitchFamily="18" charset="0"/>
            </a:endParaRPr>
          </a:p>
          <a:p>
            <a:pPr marL="0" indent="0">
              <a:lnSpc>
                <a:spcPts val="1400"/>
              </a:lnSpc>
              <a:spcBef>
                <a:spcPts val="0"/>
              </a:spcBef>
              <a:buNone/>
            </a:pPr>
            <a:r>
              <a:rPr lang="en-US" sz="1400" b="1" dirty="0" smtClean="0">
                <a:latin typeface="Garamond" pitchFamily="18" charset="0"/>
              </a:rPr>
              <a:t>Staffing  Use of Force Investigation</a:t>
            </a:r>
          </a:p>
          <a:p>
            <a:pPr marL="0" indent="0">
              <a:lnSpc>
                <a:spcPts val="1400"/>
              </a:lnSpc>
              <a:spcBef>
                <a:spcPts val="0"/>
              </a:spcBef>
              <a:buNone/>
            </a:pPr>
            <a:r>
              <a:rPr lang="en-US" sz="1400" dirty="0" smtClean="0">
                <a:latin typeface="Garamond" pitchFamily="18" charset="0"/>
              </a:rPr>
              <a:t>FIT  (Force Investigation Team) Members attended a 32-hour block of instruction hosted and conducted by FBI regarding case management, interviewing and investigative techniques, etc. Additional training included </a:t>
            </a:r>
            <a:r>
              <a:rPr lang="en-US" sz="1400" dirty="0" err="1" smtClean="0">
                <a:latin typeface="Garamond" pitchFamily="18" charset="0"/>
              </a:rPr>
              <a:t>Taser</a:t>
            </a:r>
            <a:r>
              <a:rPr lang="en-US" sz="1400" dirty="0" smtClean="0">
                <a:latin typeface="Garamond" pitchFamily="18" charset="0"/>
              </a:rPr>
              <a:t> training, Internal Investigations, Use of Force, Excited Delirium and Arrest Related Deaths.  A  24 hour training course on Officer Involved shootings  is scheduled for November, 2013.</a:t>
            </a:r>
          </a:p>
          <a:p>
            <a:pPr marL="0" indent="0">
              <a:lnSpc>
                <a:spcPts val="1400"/>
              </a:lnSpc>
              <a:spcBef>
                <a:spcPts val="0"/>
              </a:spcBef>
              <a:buNone/>
            </a:pPr>
            <a:endParaRPr lang="en-US" sz="800" b="1" dirty="0" smtClean="0">
              <a:latin typeface="Garamond" pitchFamily="18" charset="0"/>
            </a:endParaRPr>
          </a:p>
          <a:p>
            <a:pPr marL="0" indent="0">
              <a:lnSpc>
                <a:spcPts val="1400"/>
              </a:lnSpc>
              <a:spcBef>
                <a:spcPts val="0"/>
              </a:spcBef>
              <a:buNone/>
            </a:pPr>
            <a:r>
              <a:rPr lang="en-US" sz="1400" b="1" dirty="0" smtClean="0">
                <a:latin typeface="Garamond" pitchFamily="18" charset="0"/>
              </a:rPr>
              <a:t>Update PIB directives consistent with Consent Decree mandates.</a:t>
            </a:r>
          </a:p>
          <a:p>
            <a:pPr marL="173038" indent="0">
              <a:lnSpc>
                <a:spcPts val="1400"/>
              </a:lnSpc>
              <a:spcBef>
                <a:spcPts val="0"/>
              </a:spcBef>
              <a:buFont typeface="Arial" pitchFamily="34" charset="0"/>
              <a:buChar char="•"/>
              <a:tabLst>
                <a:tab pos="344488" algn="l"/>
              </a:tabLst>
            </a:pPr>
            <a:r>
              <a:rPr lang="en-US" sz="1400" dirty="0" smtClean="0">
                <a:latin typeface="Garamond" pitchFamily="18" charset="0"/>
              </a:rPr>
              <a:t> 	FIT has drafted an internal manual of standard operational policy and procedures in compliance with the </a:t>
            </a:r>
          </a:p>
          <a:p>
            <a:pPr marL="173038" indent="0">
              <a:lnSpc>
                <a:spcPts val="1400"/>
              </a:lnSpc>
              <a:spcBef>
                <a:spcPts val="0"/>
              </a:spcBef>
              <a:buNone/>
              <a:tabLst>
                <a:tab pos="344488" algn="l"/>
              </a:tabLst>
            </a:pPr>
            <a:r>
              <a:rPr lang="en-US" sz="1400" dirty="0" smtClean="0">
                <a:latin typeface="Garamond" pitchFamily="18" charset="0"/>
              </a:rPr>
              <a:t>	“Consent Decree.”</a:t>
            </a:r>
          </a:p>
          <a:p>
            <a:pPr marL="173038" indent="0">
              <a:lnSpc>
                <a:spcPts val="1400"/>
              </a:lnSpc>
              <a:spcBef>
                <a:spcPts val="0"/>
              </a:spcBef>
              <a:buFont typeface="Arial" pitchFamily="34" charset="0"/>
              <a:buChar char="•"/>
              <a:tabLst>
                <a:tab pos="344488" algn="l"/>
              </a:tabLst>
            </a:pPr>
            <a:r>
              <a:rPr lang="en-US" sz="1400" dirty="0" smtClean="0">
                <a:latin typeface="Garamond" pitchFamily="18" charset="0"/>
              </a:rPr>
              <a:t> 	Submitted Negotiated Settlements proposal for review.</a:t>
            </a:r>
          </a:p>
          <a:p>
            <a:pPr marL="173038" indent="0">
              <a:lnSpc>
                <a:spcPts val="1400"/>
              </a:lnSpc>
              <a:spcBef>
                <a:spcPts val="0"/>
              </a:spcBef>
              <a:buFont typeface="Arial" pitchFamily="34" charset="0"/>
              <a:buChar char="•"/>
              <a:tabLst>
                <a:tab pos="344488" algn="l"/>
              </a:tabLst>
            </a:pPr>
            <a:r>
              <a:rPr lang="en-US" sz="1400" dirty="0" smtClean="0">
                <a:latin typeface="Garamond" pitchFamily="18" charset="0"/>
              </a:rPr>
              <a:t> 	Members of PIB have completed approximately 88 hours of training. This training included instruction hosted </a:t>
            </a:r>
          </a:p>
          <a:p>
            <a:pPr marL="173038" indent="0">
              <a:lnSpc>
                <a:spcPts val="1400"/>
              </a:lnSpc>
              <a:spcBef>
                <a:spcPts val="0"/>
              </a:spcBef>
              <a:buNone/>
              <a:tabLst>
                <a:tab pos="344488" algn="l"/>
              </a:tabLst>
            </a:pPr>
            <a:r>
              <a:rPr lang="en-US" sz="1400" dirty="0" smtClean="0">
                <a:latin typeface="Garamond" pitchFamily="18" charset="0"/>
              </a:rPr>
              <a:t>	and conducted by FBI on case management, interview and investigative techniques, etc.  Other training </a:t>
            </a:r>
          </a:p>
          <a:p>
            <a:pPr marL="173038" indent="0">
              <a:lnSpc>
                <a:spcPts val="1400"/>
              </a:lnSpc>
              <a:spcBef>
                <a:spcPts val="0"/>
              </a:spcBef>
              <a:buNone/>
              <a:tabLst>
                <a:tab pos="344488" algn="l"/>
              </a:tabLst>
            </a:pPr>
            <a:r>
              <a:rPr lang="en-US" sz="1400" dirty="0" smtClean="0">
                <a:latin typeface="Garamond" pitchFamily="18" charset="0"/>
              </a:rPr>
              <a:t>	attended by FIT  (Force Investigation Team) members were </a:t>
            </a:r>
            <a:r>
              <a:rPr lang="en-US" sz="1400" dirty="0" err="1" smtClean="0">
                <a:latin typeface="Garamond" pitchFamily="18" charset="0"/>
              </a:rPr>
              <a:t>Taser</a:t>
            </a:r>
            <a:r>
              <a:rPr lang="en-US" sz="1400" dirty="0" smtClean="0">
                <a:latin typeface="Garamond" pitchFamily="18" charset="0"/>
              </a:rPr>
              <a:t> training, Internal Investigation, and Use of </a:t>
            </a:r>
          </a:p>
          <a:p>
            <a:pPr marL="173038" indent="0">
              <a:lnSpc>
                <a:spcPts val="1400"/>
              </a:lnSpc>
              <a:spcBef>
                <a:spcPts val="0"/>
              </a:spcBef>
              <a:buNone/>
              <a:tabLst>
                <a:tab pos="344488" algn="l"/>
              </a:tabLst>
            </a:pPr>
            <a:r>
              <a:rPr lang="en-US" sz="1400" dirty="0" smtClean="0">
                <a:latin typeface="Garamond" pitchFamily="18" charset="0"/>
              </a:rPr>
              <a:t>	Force and Excited Delirium and Arrest Related Deaths.  A training course on Officer Involved Shootings </a:t>
            </a:r>
          </a:p>
          <a:p>
            <a:pPr marL="173038" indent="0">
              <a:lnSpc>
                <a:spcPts val="1400"/>
              </a:lnSpc>
              <a:spcBef>
                <a:spcPts val="0"/>
              </a:spcBef>
              <a:buNone/>
              <a:tabLst>
                <a:tab pos="344488" algn="l"/>
              </a:tabLst>
            </a:pPr>
            <a:r>
              <a:rPr lang="en-US" sz="1400" dirty="0" smtClean="0">
                <a:latin typeface="Garamond" pitchFamily="18" charset="0"/>
              </a:rPr>
              <a:t>	scheduled for November, 2013.</a:t>
            </a:r>
          </a:p>
          <a:p>
            <a:pPr marL="0" indent="0">
              <a:lnSpc>
                <a:spcPts val="1400"/>
              </a:lnSpc>
              <a:spcBef>
                <a:spcPts val="0"/>
              </a:spcBef>
              <a:buNone/>
            </a:pPr>
            <a:endParaRPr lang="en-US" sz="1400" dirty="0" smtClean="0">
              <a:latin typeface="Garamond" pitchFamily="18" charset="0"/>
            </a:endParaRPr>
          </a:p>
          <a:p>
            <a:pPr marL="0" indent="0">
              <a:lnSpc>
                <a:spcPts val="1400"/>
              </a:lnSpc>
              <a:spcBef>
                <a:spcPts val="0"/>
              </a:spcBef>
              <a:buNone/>
            </a:pPr>
            <a:r>
              <a:rPr lang="en-US" sz="1400" dirty="0" smtClean="0">
                <a:latin typeface="Garamond" pitchFamily="18" charset="0"/>
              </a:rPr>
              <a:t> </a:t>
            </a:r>
            <a:endParaRPr lang="en-US" sz="1250" b="1" dirty="0" smtClean="0">
              <a:latin typeface="Garamond" pitchFamily="18" charset="0"/>
            </a:endParaRPr>
          </a:p>
        </p:txBody>
      </p:sp>
      <p:sp>
        <p:nvSpPr>
          <p:cNvPr id="7" name="Text Placeholder 3"/>
          <p:cNvSpPr txBox="1">
            <a:spLocks/>
          </p:cNvSpPr>
          <p:nvPr/>
        </p:nvSpPr>
        <p:spPr bwMode="auto">
          <a:xfrm>
            <a:off x="6534150" y="64770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356C990-38BE-49A6-9A5F-710B17C0F61E}" type="slidenum">
              <a:rPr lang="en-US" smtClean="0"/>
              <a:pPr/>
              <a:t>11</a:t>
            </a:fld>
            <a:endParaRPr lang="en-US" dirty="0"/>
          </a:p>
        </p:txBody>
      </p:sp>
      <p:sp>
        <p:nvSpPr>
          <p:cNvPr id="5" name="Title 1"/>
          <p:cNvSpPr>
            <a:spLocks noGrp="1"/>
          </p:cNvSpPr>
          <p:nvPr>
            <p:ph type="title"/>
          </p:nvPr>
        </p:nvSpPr>
        <p:spPr>
          <a:xfrm>
            <a:off x="152400" y="152400"/>
            <a:ext cx="8839200" cy="457200"/>
          </a:xfrm>
        </p:spPr>
        <p:txBody>
          <a:bodyPr/>
          <a:lstStyle/>
          <a:p>
            <a:r>
              <a:rPr lang="en-US" dirty="0" smtClean="0"/>
              <a:t>2013 Year In Review cont.</a:t>
            </a:r>
            <a:endParaRPr lang="en-US" dirty="0"/>
          </a:p>
        </p:txBody>
      </p:sp>
      <p:sp>
        <p:nvSpPr>
          <p:cNvPr id="6" name="Content Placeholder 2"/>
          <p:cNvSpPr>
            <a:spLocks noGrp="1"/>
          </p:cNvSpPr>
          <p:nvPr>
            <p:ph idx="1"/>
          </p:nvPr>
        </p:nvSpPr>
        <p:spPr>
          <a:xfrm>
            <a:off x="304800" y="685800"/>
            <a:ext cx="8534400" cy="5638800"/>
          </a:xfrm>
        </p:spPr>
        <p:txBody>
          <a:bodyPr/>
          <a:lstStyle/>
          <a:p>
            <a:pPr>
              <a:lnSpc>
                <a:spcPts val="1600"/>
              </a:lnSpc>
              <a:buNone/>
            </a:pPr>
            <a:r>
              <a:rPr lang="en-US" b="1" dirty="0" smtClean="0">
                <a:latin typeface="Garamond" pitchFamily="18" charset="0"/>
              </a:rPr>
              <a:t>Management Services Bureau</a:t>
            </a:r>
          </a:p>
          <a:p>
            <a:pPr>
              <a:lnSpc>
                <a:spcPts val="1500"/>
              </a:lnSpc>
              <a:spcBef>
                <a:spcPts val="0"/>
              </a:spcBef>
              <a:buNone/>
            </a:pPr>
            <a:endParaRPr lang="en-US" sz="900" b="1" dirty="0" smtClean="0">
              <a:latin typeface="Garamond" pitchFamily="18" charset="0"/>
            </a:endParaRPr>
          </a:p>
          <a:p>
            <a:pPr marL="292100" indent="-292100">
              <a:lnSpc>
                <a:spcPts val="1400"/>
              </a:lnSpc>
              <a:buNone/>
            </a:pPr>
            <a:r>
              <a:rPr lang="en-US" sz="1400" b="1" dirty="0" smtClean="0">
                <a:latin typeface="Garamond" pitchFamily="18" charset="0"/>
              </a:rPr>
              <a:t>Recruitment Division/Education &amp; Training</a:t>
            </a:r>
          </a:p>
          <a:p>
            <a:pPr marL="622300" indent="-292100">
              <a:lnSpc>
                <a:spcPts val="1400"/>
              </a:lnSpc>
              <a:buFont typeface="Wingdings 2" pitchFamily="18" charset="2"/>
              <a:buChar char=""/>
            </a:pPr>
            <a:r>
              <a:rPr lang="en-US" sz="1400" dirty="0" smtClean="0">
                <a:latin typeface="Garamond" pitchFamily="18" charset="0"/>
              </a:rPr>
              <a:t>Hired &amp; Trained 30 new recruits</a:t>
            </a:r>
          </a:p>
          <a:p>
            <a:pPr marL="622300" indent="-292100">
              <a:lnSpc>
                <a:spcPts val="1400"/>
              </a:lnSpc>
              <a:buFont typeface="Wingdings 2" pitchFamily="18" charset="2"/>
              <a:buChar char=""/>
            </a:pPr>
            <a:r>
              <a:rPr lang="en-US" sz="1400" dirty="0" smtClean="0">
                <a:latin typeface="Garamond" pitchFamily="18" charset="0"/>
              </a:rPr>
              <a:t>Established new online Recruitment campaign, as of yesterday:</a:t>
            </a:r>
          </a:p>
          <a:p>
            <a:pPr marL="1022350" lvl="1" indent="-292100">
              <a:lnSpc>
                <a:spcPts val="1400"/>
              </a:lnSpc>
              <a:buFont typeface="Wingdings 2" pitchFamily="18" charset="2"/>
              <a:buChar char=""/>
            </a:pPr>
            <a:r>
              <a:rPr lang="en-US" sz="1200" dirty="0" smtClean="0">
                <a:latin typeface="Garamond" pitchFamily="18" charset="0"/>
              </a:rPr>
              <a:t>11,326 visits to joinnopd.org</a:t>
            </a:r>
          </a:p>
          <a:p>
            <a:pPr marL="1022350" lvl="1" indent="-292100">
              <a:lnSpc>
                <a:spcPts val="1400"/>
              </a:lnSpc>
              <a:buFont typeface="Wingdings 2" pitchFamily="18" charset="2"/>
              <a:buChar char=""/>
            </a:pPr>
            <a:r>
              <a:rPr lang="en-US" sz="1200" dirty="0" smtClean="0">
                <a:latin typeface="Garamond" pitchFamily="18" charset="0"/>
              </a:rPr>
              <a:t>1,681 applications downloaded</a:t>
            </a:r>
          </a:p>
          <a:p>
            <a:pPr marL="622300" indent="-292100">
              <a:lnSpc>
                <a:spcPts val="1400"/>
              </a:lnSpc>
              <a:buFont typeface="Wingdings 2" pitchFamily="18" charset="2"/>
              <a:buChar char=""/>
            </a:pPr>
            <a:r>
              <a:rPr lang="en-US" sz="1400" dirty="0" smtClean="0">
                <a:latin typeface="Garamond" pitchFamily="18" charset="0"/>
              </a:rPr>
              <a:t>Trained 14 instructors to teach IACP leadership classes (train-the-trainer); 30 supervisors trained in IACP leadership</a:t>
            </a:r>
          </a:p>
          <a:p>
            <a:pPr marL="622300" indent="-292100">
              <a:lnSpc>
                <a:spcPts val="1400"/>
              </a:lnSpc>
              <a:buFont typeface="Wingdings 2" pitchFamily="18" charset="2"/>
              <a:buChar char=""/>
            </a:pPr>
            <a:r>
              <a:rPr lang="en-US" sz="1400" dirty="0" smtClean="0">
                <a:latin typeface="Garamond" pitchFamily="18" charset="0"/>
              </a:rPr>
              <a:t>Recruitment staff increased attendance at job fairs by 10%</a:t>
            </a:r>
          </a:p>
          <a:p>
            <a:pPr marL="622300" indent="-292100">
              <a:lnSpc>
                <a:spcPts val="1400"/>
              </a:lnSpc>
              <a:buFont typeface="Wingdings 2" pitchFamily="18" charset="2"/>
              <a:buChar char=""/>
            </a:pPr>
            <a:r>
              <a:rPr lang="en-US" sz="1400" dirty="0" smtClean="0">
                <a:latin typeface="Garamond" pitchFamily="18" charset="0"/>
              </a:rPr>
              <a:t>Reduced background investigation time from average of 90-120 days, current average 75-80 days</a:t>
            </a:r>
          </a:p>
          <a:p>
            <a:pPr marL="622300" indent="-292100">
              <a:lnSpc>
                <a:spcPts val="1400"/>
              </a:lnSpc>
              <a:buFont typeface="Wingdings 2" pitchFamily="18" charset="2"/>
              <a:buChar char=""/>
            </a:pPr>
            <a:r>
              <a:rPr lang="en-US" sz="1400" dirty="0" smtClean="0">
                <a:latin typeface="Garamond" pitchFamily="18" charset="0"/>
              </a:rPr>
              <a:t>Created on line training for PO III &amp; IV </a:t>
            </a:r>
          </a:p>
          <a:p>
            <a:pPr marL="292100" indent="-292100">
              <a:lnSpc>
                <a:spcPts val="1400"/>
              </a:lnSpc>
              <a:buNone/>
            </a:pPr>
            <a:r>
              <a:rPr lang="en-US" sz="1400" b="1" dirty="0" smtClean="0">
                <a:latin typeface="Garamond" pitchFamily="18" charset="0"/>
              </a:rPr>
              <a:t>Records Management</a:t>
            </a:r>
          </a:p>
          <a:p>
            <a:pPr marL="622300" lvl="0" indent="-277813">
              <a:lnSpc>
                <a:spcPts val="1400"/>
              </a:lnSpc>
              <a:buFont typeface="Wingdings 2" pitchFamily="18" charset="2"/>
              <a:buChar char=""/>
            </a:pPr>
            <a:r>
              <a:rPr lang="en-US" sz="1400" dirty="0" smtClean="0">
                <a:latin typeface="Garamond" pitchFamily="18" charset="0"/>
              </a:rPr>
              <a:t>Implement the opening of the Records Rooms window Monday through Friday for   access to background checks, police reports and letters of good conduct in an effort to serve the public as well as to realize a gain in revenue for the City of New Orleans.</a:t>
            </a:r>
          </a:p>
          <a:p>
            <a:pPr marL="622300" lvl="0" indent="-277813">
              <a:lnSpc>
                <a:spcPts val="1400"/>
              </a:lnSpc>
              <a:buFont typeface="Wingdings 2" pitchFamily="18" charset="2"/>
              <a:buChar char=""/>
            </a:pPr>
            <a:r>
              <a:rPr lang="en-US" sz="1400" dirty="0" smtClean="0">
                <a:latin typeface="Garamond" pitchFamily="18" charset="0"/>
              </a:rPr>
              <a:t>Data compiled from our customer service surveys since the July 2013 inception have yielded a 98% Very Satisfied rating.</a:t>
            </a:r>
          </a:p>
          <a:p>
            <a:pPr marL="622300" lvl="0" indent="-277813">
              <a:lnSpc>
                <a:spcPts val="1400"/>
              </a:lnSpc>
              <a:buFont typeface="Wingdings 2" pitchFamily="18" charset="2"/>
              <a:buChar char=""/>
            </a:pPr>
            <a:r>
              <a:rPr lang="en-US" sz="1400" dirty="0" smtClean="0">
                <a:latin typeface="Garamond" pitchFamily="18" charset="0"/>
              </a:rPr>
              <a:t>Since its July 2012 inception Sales of online </a:t>
            </a:r>
            <a:r>
              <a:rPr lang="en-US" sz="1400" dirty="0" err="1" smtClean="0">
                <a:latin typeface="Garamond" pitchFamily="18" charset="0"/>
              </a:rPr>
              <a:t>Docview</a:t>
            </a:r>
            <a:r>
              <a:rPr lang="en-US" sz="1400" dirty="0" smtClean="0">
                <a:latin typeface="Garamond" pitchFamily="18" charset="0"/>
              </a:rPr>
              <a:t> accident reports are in line to show an average monthly percentage increase of 21.14% through the end of 2013.   </a:t>
            </a:r>
          </a:p>
          <a:p>
            <a:pPr marL="292100" indent="-292100">
              <a:lnSpc>
                <a:spcPts val="1400"/>
              </a:lnSpc>
              <a:buNone/>
            </a:pPr>
            <a:r>
              <a:rPr lang="en-US" sz="1400" b="1" dirty="0" smtClean="0">
                <a:latin typeface="Garamond" pitchFamily="18" charset="0"/>
              </a:rPr>
              <a:t>Fleet</a:t>
            </a:r>
          </a:p>
          <a:p>
            <a:pPr marL="622300" indent="-225425">
              <a:lnSpc>
                <a:spcPts val="1400"/>
              </a:lnSpc>
              <a:buFont typeface="Wingdings 2" pitchFamily="18" charset="2"/>
              <a:buChar char=""/>
            </a:pPr>
            <a:r>
              <a:rPr lang="en-US" sz="1400" dirty="0" smtClean="0">
                <a:latin typeface="Garamond" pitchFamily="18" charset="0"/>
              </a:rPr>
              <a:t>Administration purchased 100 new vehicles (currently being outfitted with decals &amp; equipment)</a:t>
            </a:r>
          </a:p>
          <a:p>
            <a:pPr marL="292100" indent="-292100">
              <a:lnSpc>
                <a:spcPts val="1400"/>
              </a:lnSpc>
              <a:buNone/>
            </a:pPr>
            <a:r>
              <a:rPr lang="en-US" sz="1400" b="1" dirty="0" smtClean="0">
                <a:latin typeface="Garamond" pitchFamily="18" charset="0"/>
              </a:rPr>
              <a:t>Risk Management</a:t>
            </a:r>
          </a:p>
          <a:p>
            <a:pPr marL="622300" indent="-225425">
              <a:lnSpc>
                <a:spcPts val="1400"/>
              </a:lnSpc>
              <a:buFont typeface="Wingdings 2" pitchFamily="18" charset="2"/>
              <a:buChar char=""/>
            </a:pPr>
            <a:r>
              <a:rPr lang="en-US" sz="1400" dirty="0" smtClean="0">
                <a:latin typeface="Garamond" pitchFamily="18" charset="0"/>
              </a:rPr>
              <a:t>Two Accident Review Boards. Twenty three cases heard.</a:t>
            </a:r>
          </a:p>
          <a:p>
            <a:pPr marL="622300" indent="-225425">
              <a:lnSpc>
                <a:spcPts val="1400"/>
              </a:lnSpc>
              <a:buFont typeface="Wingdings 2" pitchFamily="18" charset="2"/>
              <a:buChar char=""/>
            </a:pPr>
            <a:r>
              <a:rPr lang="en-US" sz="1400" dirty="0" smtClean="0">
                <a:latin typeface="Garamond" pitchFamily="18" charset="0"/>
              </a:rPr>
              <a:t>Working on updating schedule of assessments</a:t>
            </a:r>
          </a:p>
          <a:p>
            <a:pPr>
              <a:lnSpc>
                <a:spcPts val="1400"/>
              </a:lnSpc>
              <a:buNone/>
              <a:tabLst>
                <a:tab pos="225425" algn="l"/>
              </a:tabLst>
            </a:pPr>
            <a:r>
              <a:rPr lang="en-US" sz="1400" b="1" dirty="0" smtClean="0">
                <a:latin typeface="Garamond" pitchFamily="18" charset="0"/>
              </a:rPr>
              <a:t>Fiscal &amp; Human Resources (HR)</a:t>
            </a:r>
          </a:p>
          <a:p>
            <a:pPr marL="398463" indent="-1588">
              <a:lnSpc>
                <a:spcPts val="1400"/>
              </a:lnSpc>
              <a:buFont typeface="Wingdings 2" pitchFamily="18" charset="2"/>
              <a:buChar char=""/>
            </a:pPr>
            <a:r>
              <a:rPr lang="en-US" sz="1400" dirty="0" smtClean="0">
                <a:latin typeface="Garamond" pitchFamily="18" charset="0"/>
              </a:rPr>
              <a:t>  Held 22 Rule IX hearing, increase of 32% from 2012 and heard 107 cases</a:t>
            </a:r>
          </a:p>
          <a:p>
            <a:pPr marL="398463" indent="-1588">
              <a:lnSpc>
                <a:spcPts val="1400"/>
              </a:lnSpc>
              <a:buFont typeface="Wingdings 2" pitchFamily="18" charset="2"/>
              <a:buChar char=""/>
            </a:pPr>
            <a:r>
              <a:rPr lang="en-US" sz="1400" dirty="0" smtClean="0">
                <a:latin typeface="Garamond" pitchFamily="18" charset="0"/>
              </a:rPr>
              <a:t>  HR processed promotions for over 400 patrol officers (Nov 2012 &amp; Sept 2013)</a:t>
            </a:r>
          </a:p>
          <a:p>
            <a:pPr marL="398463" indent="-1588">
              <a:lnSpc>
                <a:spcPts val="1400"/>
              </a:lnSpc>
              <a:buNone/>
            </a:pPr>
            <a:endParaRPr lang="en-US" sz="1400" dirty="0" smtClean="0">
              <a:latin typeface="Garamond" pitchFamily="18" charset="0"/>
            </a:endParaRPr>
          </a:p>
          <a:p>
            <a:pPr marL="0" indent="0">
              <a:lnSpc>
                <a:spcPts val="1400"/>
              </a:lnSpc>
              <a:buNone/>
            </a:pPr>
            <a:endParaRPr lang="en-US" sz="1400" dirty="0" smtClean="0">
              <a:latin typeface="Garamond" pitchFamily="18" charset="0"/>
            </a:endParaRPr>
          </a:p>
          <a:p>
            <a:pPr>
              <a:lnSpc>
                <a:spcPts val="1400"/>
              </a:lnSpc>
              <a:buNone/>
            </a:pPr>
            <a:endParaRPr lang="en-US" sz="1400" dirty="0" smtClean="0">
              <a:latin typeface="+mn-lt"/>
            </a:endParaRPr>
          </a:p>
        </p:txBody>
      </p:sp>
      <p:sp>
        <p:nvSpPr>
          <p:cNvPr id="7"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9" name="Picture 3" descr="G:\New Orleans Police  Files\DEPARTMENTAL PROJECTS\2014 Work\04 MSB\BUDGET\2014 Proposed Budget\Dept Bud Summary.jpg"/>
          <p:cNvPicPr>
            <a:picLocks noChangeAspect="1" noChangeArrowheads="1"/>
          </p:cNvPicPr>
          <p:nvPr/>
        </p:nvPicPr>
        <p:blipFill>
          <a:blip r:embed="rId2" cstate="print"/>
          <a:srcRect l="9091" t="9412" r="12727" b="7059"/>
          <a:stretch>
            <a:fillRect/>
          </a:stretch>
        </p:blipFill>
        <p:spPr bwMode="auto">
          <a:xfrm>
            <a:off x="609600" y="609600"/>
            <a:ext cx="7848600" cy="6027348"/>
          </a:xfrm>
          <a:prstGeom prst="rect">
            <a:avLst/>
          </a:prstGeom>
          <a:noFill/>
        </p:spPr>
      </p:pic>
      <p:sp>
        <p:nvSpPr>
          <p:cNvPr id="2" name="Title 1"/>
          <p:cNvSpPr>
            <a:spLocks noGrp="1"/>
          </p:cNvSpPr>
          <p:nvPr>
            <p:ph type="title"/>
          </p:nvPr>
        </p:nvSpPr>
        <p:spPr>
          <a:xfrm>
            <a:off x="152400" y="76200"/>
            <a:ext cx="8839200" cy="609600"/>
          </a:xfrm>
        </p:spPr>
        <p:txBody>
          <a:bodyPr/>
          <a:lstStyle/>
          <a:p>
            <a:r>
              <a:rPr lang="en-US" dirty="0" smtClean="0"/>
              <a:t>2014 Allocation</a:t>
            </a:r>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12</a:t>
            </a:fld>
            <a:endParaRPr lang="en-US" dirty="0"/>
          </a:p>
        </p:txBody>
      </p:sp>
      <p:sp>
        <p:nvSpPr>
          <p:cNvPr id="5" name="Text Placeholder 3"/>
          <p:cNvSpPr txBox="1">
            <a:spLocks/>
          </p:cNvSpPr>
          <p:nvPr/>
        </p:nvSpPr>
        <p:spPr bwMode="auto">
          <a:xfrm>
            <a:off x="6534150" y="65532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extLst>
      <p:ext uri="{BB962C8B-B14F-4D97-AF65-F5344CB8AC3E}">
        <p14:creationId xmlns:p14="http://schemas.microsoft.com/office/powerpoint/2010/main" val="2887621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Funding Summary</a:t>
            </a:r>
            <a:endParaRPr lang="en-US" sz="3200"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13</a:t>
            </a:fld>
            <a:endParaRPr lang="en-US" dirty="0"/>
          </a:p>
        </p:txBody>
      </p:sp>
      <p:graphicFrame>
        <p:nvGraphicFramePr>
          <p:cNvPr id="5" name="Chart 4"/>
          <p:cNvGraphicFramePr/>
          <p:nvPr/>
        </p:nvGraphicFramePr>
        <p:xfrm>
          <a:off x="152400" y="304800"/>
          <a:ext cx="3429000" cy="2209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5181600" y="457200"/>
          <a:ext cx="3810000" cy="2057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p:nvPr/>
        </p:nvGraphicFramePr>
        <p:xfrm>
          <a:off x="1676400" y="1828800"/>
          <a:ext cx="58674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Table 7"/>
          <p:cNvGraphicFramePr>
            <a:graphicFrameLocks noGrp="1"/>
          </p:cNvGraphicFramePr>
          <p:nvPr/>
        </p:nvGraphicFramePr>
        <p:xfrm>
          <a:off x="762000" y="4800603"/>
          <a:ext cx="7696200" cy="1555367"/>
        </p:xfrm>
        <a:graphic>
          <a:graphicData uri="http://schemas.openxmlformats.org/drawingml/2006/table">
            <a:tbl>
              <a:tblPr/>
              <a:tblGrid>
                <a:gridCol w="1127301"/>
                <a:gridCol w="968008"/>
                <a:gridCol w="968008"/>
                <a:gridCol w="956024"/>
                <a:gridCol w="884255"/>
                <a:gridCol w="964642"/>
                <a:gridCol w="884255"/>
                <a:gridCol w="943707"/>
              </a:tblGrid>
              <a:tr h="264287">
                <a:tc rowSpan="2">
                  <a:txBody>
                    <a:bodyPr/>
                    <a:lstStyle/>
                    <a:p>
                      <a:pPr marL="0" marR="0" algn="ctr">
                        <a:lnSpc>
                          <a:spcPct val="120000"/>
                        </a:lnSpc>
                        <a:spcBef>
                          <a:spcPts val="0"/>
                        </a:spcBef>
                        <a:spcAft>
                          <a:spcPts val="0"/>
                        </a:spcAft>
                      </a:pPr>
                      <a:r>
                        <a:rPr lang="en-US" sz="1200" b="1" dirty="0">
                          <a:solidFill>
                            <a:srgbClr val="FFFFFF"/>
                          </a:solidFill>
                          <a:latin typeface="Arial"/>
                          <a:ea typeface="Times New Roman"/>
                          <a:cs typeface="Times New Roman"/>
                        </a:rPr>
                        <a:t>Year</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2008</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2009</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2010</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2011</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2012</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2013</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2014</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10245E"/>
                    </a:solidFill>
                  </a:tcPr>
                </a:tc>
              </a:tr>
              <a:tr h="192910">
                <a:tc vMerge="1">
                  <a:txBody>
                    <a:bodyPr/>
                    <a:lstStyle/>
                    <a:p>
                      <a:endParaRPr lang="en-US"/>
                    </a:p>
                  </a:txBody>
                  <a:tcPr/>
                </a:tc>
                <a:tc>
                  <a:txBody>
                    <a:bodyPr/>
                    <a:lstStyle/>
                    <a:p>
                      <a:pPr marL="0" marR="0" algn="ctr">
                        <a:lnSpc>
                          <a:spcPct val="120000"/>
                        </a:lnSpc>
                        <a:spcBef>
                          <a:spcPts val="0"/>
                        </a:spcBef>
                        <a:spcAft>
                          <a:spcPts val="0"/>
                        </a:spcAft>
                      </a:pPr>
                      <a:r>
                        <a:rPr lang="en-US" sz="1200" b="1">
                          <a:solidFill>
                            <a:srgbClr val="FFFFFF"/>
                          </a:solidFill>
                          <a:latin typeface="Calibri"/>
                          <a:ea typeface="Times New Roman"/>
                          <a:cs typeface="Calibri"/>
                        </a:rPr>
                        <a:t>Actual</a:t>
                      </a:r>
                      <a:endParaRPr lang="en-US" sz="120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Actual</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Actual</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Actual</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Actual</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10245E"/>
                    </a:solidFill>
                  </a:tcPr>
                </a:tc>
                <a:tc>
                  <a:txBody>
                    <a:bodyPr/>
                    <a:lstStyle/>
                    <a:p>
                      <a:pPr marL="0" marR="0" algn="ctr">
                        <a:lnSpc>
                          <a:spcPct val="120000"/>
                        </a:lnSpc>
                        <a:spcBef>
                          <a:spcPts val="0"/>
                        </a:spcBef>
                        <a:spcAft>
                          <a:spcPts val="0"/>
                        </a:spcAft>
                      </a:pPr>
                      <a:r>
                        <a:rPr lang="en-US" sz="1200" b="1">
                          <a:solidFill>
                            <a:srgbClr val="FFFFFF"/>
                          </a:solidFill>
                          <a:latin typeface="Calibri"/>
                          <a:ea typeface="Times New Roman"/>
                          <a:cs typeface="Calibri"/>
                        </a:rPr>
                        <a:t>Adopted</a:t>
                      </a:r>
                      <a:endParaRPr lang="en-US" sz="120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10245E"/>
                    </a:solidFill>
                  </a:tcPr>
                </a:tc>
                <a:tc>
                  <a:txBody>
                    <a:bodyPr/>
                    <a:lstStyle/>
                    <a:p>
                      <a:pPr marL="0" marR="0" algn="ctr">
                        <a:lnSpc>
                          <a:spcPct val="120000"/>
                        </a:lnSpc>
                        <a:spcBef>
                          <a:spcPts val="0"/>
                        </a:spcBef>
                        <a:spcAft>
                          <a:spcPts val="0"/>
                        </a:spcAft>
                      </a:pPr>
                      <a:r>
                        <a:rPr lang="en-US" sz="1200" b="1" dirty="0">
                          <a:solidFill>
                            <a:srgbClr val="FFFFFF"/>
                          </a:solidFill>
                          <a:latin typeface="Calibri"/>
                          <a:ea typeface="Times New Roman"/>
                          <a:cs typeface="Calibri"/>
                        </a:rPr>
                        <a:t>Proposed</a:t>
                      </a:r>
                      <a:endParaRPr lang="en-US" sz="1200" dirty="0">
                        <a:solidFill>
                          <a:srgbClr val="5A5A5A"/>
                        </a:solidFill>
                        <a:latin typeface="Calibri"/>
                        <a:ea typeface="Times New Roman"/>
                        <a:cs typeface="Times New Roman"/>
                      </a:endParaRPr>
                    </a:p>
                  </a:txBody>
                  <a:tcPr marL="56079" marR="5607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10245E"/>
                    </a:solidFill>
                  </a:tcPr>
                </a:tc>
              </a:tr>
              <a:tr h="264287">
                <a:tc>
                  <a:txBody>
                    <a:bodyPr/>
                    <a:lstStyle/>
                    <a:p>
                      <a:pPr marL="0" marR="0">
                        <a:lnSpc>
                          <a:spcPct val="120000"/>
                        </a:lnSpc>
                        <a:spcBef>
                          <a:spcPts val="0"/>
                        </a:spcBef>
                        <a:spcAft>
                          <a:spcPts val="0"/>
                        </a:spcAft>
                      </a:pPr>
                      <a:r>
                        <a:rPr lang="en-US" sz="1000" b="1" dirty="0">
                          <a:solidFill>
                            <a:schemeClr val="tx1"/>
                          </a:solidFill>
                          <a:latin typeface="Calibri"/>
                          <a:ea typeface="Times New Roman"/>
                          <a:cs typeface="Calibri"/>
                        </a:rPr>
                        <a:t>GF Expenditures</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$113,098,644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a:solidFill>
                            <a:schemeClr val="tx1"/>
                          </a:solidFill>
                          <a:latin typeface="Calibri"/>
                          <a:ea typeface="Times New Roman"/>
                          <a:cs typeface="Calibri"/>
                        </a:rPr>
                        <a:t>$119,332,022 </a:t>
                      </a:r>
                      <a:endParaRPr lang="en-US" sz="1000" b="1">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$127,883,538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$130,272,813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$128,606,454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$126,784,896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$128,600,368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287">
                <a:tc>
                  <a:txBody>
                    <a:bodyPr/>
                    <a:lstStyle/>
                    <a:p>
                      <a:pPr marL="0" marR="0">
                        <a:lnSpc>
                          <a:spcPct val="120000"/>
                        </a:lnSpc>
                        <a:spcBef>
                          <a:spcPts val="0"/>
                        </a:spcBef>
                        <a:spcAft>
                          <a:spcPts val="0"/>
                        </a:spcAft>
                      </a:pPr>
                      <a:r>
                        <a:rPr lang="en-US" sz="1000" b="1" dirty="0">
                          <a:solidFill>
                            <a:schemeClr val="tx1"/>
                          </a:solidFill>
                          <a:latin typeface="Calibri"/>
                          <a:ea typeface="Times New Roman"/>
                          <a:cs typeface="Calibri"/>
                        </a:rPr>
                        <a:t>Total Funding</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134,970,675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146,223,978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129,769,614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130,411,570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135,082,464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134,548,687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135,319,253 </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4287">
                <a:tc>
                  <a:txBody>
                    <a:bodyPr/>
                    <a:lstStyle/>
                    <a:p>
                      <a:pPr marL="0" marR="0">
                        <a:lnSpc>
                          <a:spcPct val="120000"/>
                        </a:lnSpc>
                        <a:spcBef>
                          <a:spcPts val="0"/>
                        </a:spcBef>
                        <a:spcAft>
                          <a:spcPts val="0"/>
                        </a:spcAft>
                      </a:pPr>
                      <a:r>
                        <a:rPr lang="en-US" sz="1000" b="1" dirty="0">
                          <a:solidFill>
                            <a:schemeClr val="tx1"/>
                          </a:solidFill>
                          <a:latin typeface="Calibri"/>
                          <a:ea typeface="Times New Roman"/>
                          <a:cs typeface="Calibri"/>
                        </a:rPr>
                        <a:t>#FTEs*</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1847.02</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1811.72</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1754.07</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1642.68</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1607.68</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dirty="0">
                          <a:solidFill>
                            <a:schemeClr val="tx1"/>
                          </a:solidFill>
                          <a:latin typeface="Calibri"/>
                          <a:ea typeface="Times New Roman"/>
                          <a:cs typeface="Calibri"/>
                        </a:rPr>
                        <a:t>1514.57</a:t>
                      </a:r>
                      <a:endParaRPr lang="en-US" sz="1000" b="1" dirty="0">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20000"/>
                        </a:lnSpc>
                        <a:spcBef>
                          <a:spcPts val="0"/>
                        </a:spcBef>
                        <a:spcAft>
                          <a:spcPts val="0"/>
                        </a:spcAft>
                      </a:pPr>
                      <a:r>
                        <a:rPr lang="en-US" sz="1000" b="1">
                          <a:solidFill>
                            <a:schemeClr val="tx1"/>
                          </a:solidFill>
                          <a:latin typeface="Calibri"/>
                          <a:ea typeface="Times New Roman"/>
                          <a:cs typeface="Calibri"/>
                        </a:rPr>
                        <a:t>1489.07</a:t>
                      </a:r>
                      <a:endParaRPr lang="en-US" sz="1000" b="1">
                        <a:solidFill>
                          <a:schemeClr val="tx1"/>
                        </a:solidFill>
                        <a:latin typeface="Calibri"/>
                        <a:ea typeface="Times New Roman"/>
                        <a:cs typeface="Times New Roman"/>
                      </a:endParaRPr>
                    </a:p>
                  </a:txBody>
                  <a:tcPr marL="56079" marR="5607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8763">
                <a:tc gridSpan="3">
                  <a:txBody>
                    <a:bodyPr/>
                    <a:lstStyle/>
                    <a:p>
                      <a:pPr marL="0" marR="0">
                        <a:lnSpc>
                          <a:spcPct val="120000"/>
                        </a:lnSpc>
                        <a:spcBef>
                          <a:spcPts val="0"/>
                        </a:spcBef>
                        <a:spcAft>
                          <a:spcPts val="0"/>
                        </a:spcAft>
                      </a:pPr>
                      <a:r>
                        <a:rPr lang="en-US" sz="900" b="1" dirty="0">
                          <a:solidFill>
                            <a:schemeClr val="bg1">
                              <a:lumMod val="10000"/>
                            </a:schemeClr>
                          </a:solidFill>
                          <a:latin typeface="Arial"/>
                          <a:ea typeface="Times New Roman"/>
                          <a:cs typeface="Times New Roman"/>
                        </a:rPr>
                        <a:t>* All Full Time Employees figures are adopted.</a:t>
                      </a:r>
                      <a:endParaRPr lang="en-US" sz="900" b="1" dirty="0">
                        <a:solidFill>
                          <a:schemeClr val="bg1">
                            <a:lumMod val="10000"/>
                          </a:schemeClr>
                        </a:solidFill>
                        <a:latin typeface="Calibri"/>
                        <a:ea typeface="Times New Roman"/>
                        <a:cs typeface="Times New Roman"/>
                      </a:endParaRPr>
                    </a:p>
                  </a:txBody>
                  <a:tcPr marL="56079" marR="56079" marT="0" marB="0" anchor="b">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a:txBody>
                    <a:bodyPr/>
                    <a:lstStyle/>
                    <a:p>
                      <a:pPr>
                        <a:lnSpc>
                          <a:spcPct val="115000"/>
                        </a:lnSpc>
                      </a:pPr>
                      <a:endParaRPr lang="en-US" sz="900" dirty="0">
                        <a:latin typeface="Calibri"/>
                        <a:ea typeface="Times New Roman"/>
                      </a:endParaRPr>
                    </a:p>
                  </a:txBody>
                  <a:tcPr marL="56079" marR="5607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900" dirty="0">
                        <a:latin typeface="Calibri"/>
                        <a:ea typeface="Times New Roman"/>
                      </a:endParaRPr>
                    </a:p>
                  </a:txBody>
                  <a:tcPr marL="56079" marR="5607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900">
                        <a:latin typeface="Calibri"/>
                        <a:ea typeface="Times New Roman"/>
                      </a:endParaRPr>
                    </a:p>
                  </a:txBody>
                  <a:tcPr marL="56079" marR="5607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900">
                        <a:latin typeface="Calibri"/>
                        <a:ea typeface="Times New Roman"/>
                      </a:endParaRPr>
                    </a:p>
                  </a:txBody>
                  <a:tcPr marL="56079" marR="56079"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nSpc>
                          <a:spcPct val="115000"/>
                        </a:lnSpc>
                      </a:pPr>
                      <a:endParaRPr lang="en-US" sz="900" dirty="0">
                        <a:latin typeface="Calibri"/>
                        <a:ea typeface="Times New Roman"/>
                      </a:endParaRPr>
                    </a:p>
                  </a:txBody>
                  <a:tcPr marL="56079" marR="56079" marT="0" marB="0" anchor="b">
                    <a:lnL>
                      <a:noFill/>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9" name="Text Placeholder 3"/>
          <p:cNvSpPr txBox="1">
            <a:spLocks/>
          </p:cNvSpPr>
          <p:nvPr/>
        </p:nvSpPr>
        <p:spPr bwMode="auto">
          <a:xfrm>
            <a:off x="6534150" y="64770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32" name="Picture 8"/>
          <p:cNvPicPr>
            <a:picLocks noChangeAspect="1" noChangeArrowheads="1"/>
          </p:cNvPicPr>
          <p:nvPr/>
        </p:nvPicPr>
        <p:blipFill>
          <a:blip r:embed="rId2" cstate="print"/>
          <a:srcRect/>
          <a:stretch>
            <a:fillRect/>
          </a:stretch>
        </p:blipFill>
        <p:spPr bwMode="auto">
          <a:xfrm>
            <a:off x="4572000" y="1600200"/>
            <a:ext cx="4419600" cy="3652690"/>
          </a:xfrm>
          <a:prstGeom prst="rect">
            <a:avLst/>
          </a:prstGeom>
          <a:noFill/>
          <a:ln w="9525">
            <a:noFill/>
            <a:miter lim="800000"/>
            <a:headEnd/>
            <a:tailEnd/>
          </a:ln>
          <a:effectLst/>
        </p:spPr>
      </p:pic>
      <p:pic>
        <p:nvPicPr>
          <p:cNvPr id="1028" name="Picture 4"/>
          <p:cNvPicPr>
            <a:picLocks noChangeAspect="1" noChangeArrowheads="1"/>
          </p:cNvPicPr>
          <p:nvPr/>
        </p:nvPicPr>
        <p:blipFill>
          <a:blip r:embed="rId3" cstate="print"/>
          <a:srcRect/>
          <a:stretch>
            <a:fillRect/>
          </a:stretch>
        </p:blipFill>
        <p:spPr bwMode="auto">
          <a:xfrm>
            <a:off x="152400" y="1600200"/>
            <a:ext cx="4267200" cy="3405931"/>
          </a:xfrm>
          <a:prstGeom prst="rect">
            <a:avLst/>
          </a:prstGeom>
          <a:noFill/>
          <a:ln w="9525">
            <a:noFill/>
            <a:miter lim="800000"/>
            <a:headEnd/>
            <a:tailEnd/>
          </a:ln>
          <a:effectLst/>
        </p:spPr>
      </p:pic>
      <p:sp>
        <p:nvSpPr>
          <p:cNvPr id="4" name="Slide Number Placeholder 3"/>
          <p:cNvSpPr>
            <a:spLocks noGrp="1"/>
          </p:cNvSpPr>
          <p:nvPr>
            <p:ph type="sldNum" sz="quarter" idx="10"/>
          </p:nvPr>
        </p:nvSpPr>
        <p:spPr/>
        <p:txBody>
          <a:bodyPr/>
          <a:lstStyle/>
          <a:p>
            <a:fld id="{D356C990-38BE-49A6-9A5F-710B17C0F61E}" type="slidenum">
              <a:rPr lang="en-US" smtClean="0"/>
              <a:pPr/>
              <a:t>14</a:t>
            </a:fld>
            <a:endParaRPr lang="en-US" dirty="0"/>
          </a:p>
        </p:txBody>
      </p:sp>
      <p:sp>
        <p:nvSpPr>
          <p:cNvPr id="10" name="Title 1"/>
          <p:cNvSpPr>
            <a:spLocks noGrp="1"/>
          </p:cNvSpPr>
          <p:nvPr>
            <p:ph type="title"/>
          </p:nvPr>
        </p:nvSpPr>
        <p:spPr>
          <a:xfrm>
            <a:off x="152400" y="457200"/>
            <a:ext cx="4419600" cy="609600"/>
          </a:xfrm>
          <a:solidFill>
            <a:schemeClr val="tx1">
              <a:lumMod val="90000"/>
              <a:lumOff val="10000"/>
            </a:schemeClr>
          </a:solidFill>
        </p:spPr>
        <p:txBody>
          <a:bodyPr/>
          <a:lstStyle/>
          <a:p>
            <a:r>
              <a:rPr lang="en-US" sz="3200" dirty="0" smtClean="0">
                <a:solidFill>
                  <a:schemeClr val="bg1"/>
                </a:solidFill>
              </a:rPr>
              <a:t>2013 Adopted Budget</a:t>
            </a:r>
            <a:endParaRPr lang="en-US" sz="3200" dirty="0">
              <a:solidFill>
                <a:schemeClr val="bg1"/>
              </a:solidFill>
            </a:endParaRPr>
          </a:p>
        </p:txBody>
      </p:sp>
      <p:sp>
        <p:nvSpPr>
          <p:cNvPr id="20" name="TextBox 19"/>
          <p:cNvSpPr txBox="1"/>
          <p:nvPr/>
        </p:nvSpPr>
        <p:spPr>
          <a:xfrm>
            <a:off x="457200" y="5257800"/>
            <a:ext cx="3581400" cy="338554"/>
          </a:xfrm>
          <a:prstGeom prst="rect">
            <a:avLst/>
          </a:prstGeom>
          <a:noFill/>
        </p:spPr>
        <p:txBody>
          <a:bodyPr wrap="square" rtlCol="0">
            <a:spAutoFit/>
          </a:bodyPr>
          <a:lstStyle/>
          <a:p>
            <a:pPr algn="ctr"/>
            <a:r>
              <a:rPr lang="en-US" sz="1600" b="1" dirty="0" smtClean="0"/>
              <a:t>Adopted  2013  =  $</a:t>
            </a:r>
            <a:r>
              <a:rPr lang="en-US" sz="1600" dirty="0" smtClean="0"/>
              <a:t> </a:t>
            </a:r>
            <a:r>
              <a:rPr lang="en-US" sz="1600" b="1" dirty="0" smtClean="0"/>
              <a:t>128,684,216</a:t>
            </a:r>
            <a:r>
              <a:rPr lang="en-US" sz="1600" dirty="0" smtClean="0"/>
              <a:t> </a:t>
            </a:r>
            <a:r>
              <a:rPr lang="en-US" sz="1600" b="1" dirty="0" smtClean="0"/>
              <a:t>  </a:t>
            </a:r>
            <a:endParaRPr lang="en-US" sz="1600" b="1" dirty="0"/>
          </a:p>
        </p:txBody>
      </p:sp>
      <p:sp>
        <p:nvSpPr>
          <p:cNvPr id="12" name="TextBox 11"/>
          <p:cNvSpPr txBox="1"/>
          <p:nvPr/>
        </p:nvSpPr>
        <p:spPr>
          <a:xfrm>
            <a:off x="5029200" y="5257800"/>
            <a:ext cx="3810000" cy="338554"/>
          </a:xfrm>
          <a:prstGeom prst="rect">
            <a:avLst/>
          </a:prstGeom>
          <a:solidFill>
            <a:schemeClr val="bg1"/>
          </a:solidFill>
        </p:spPr>
        <p:txBody>
          <a:bodyPr wrap="square" rtlCol="0">
            <a:spAutoFit/>
          </a:bodyPr>
          <a:lstStyle/>
          <a:p>
            <a:pPr algn="ctr"/>
            <a:r>
              <a:rPr lang="en-US" sz="1600" b="1" dirty="0" smtClean="0"/>
              <a:t>Proposed  2014  = $</a:t>
            </a:r>
            <a:r>
              <a:rPr lang="en-US" sz="1600" dirty="0" smtClean="0"/>
              <a:t> </a:t>
            </a:r>
            <a:r>
              <a:rPr lang="en-US" sz="1600" b="1" dirty="0" smtClean="0"/>
              <a:t>128,616,499 </a:t>
            </a:r>
            <a:endParaRPr lang="en-US" sz="1600" b="1" dirty="0"/>
          </a:p>
        </p:txBody>
      </p:sp>
      <p:sp>
        <p:nvSpPr>
          <p:cNvPr id="21" name="Title 1"/>
          <p:cNvSpPr txBox="1">
            <a:spLocks/>
          </p:cNvSpPr>
          <p:nvPr/>
        </p:nvSpPr>
        <p:spPr bwMode="auto">
          <a:xfrm>
            <a:off x="4572000" y="457200"/>
            <a:ext cx="4419600" cy="609600"/>
          </a:xfrm>
          <a:prstGeom prst="rect">
            <a:avLst/>
          </a:prstGeom>
          <a:solidFill>
            <a:schemeClr val="tx1">
              <a:lumMod val="10000"/>
              <a:lumOff val="90000"/>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chemeClr val="bg1">
                    <a:lumMod val="10000"/>
                  </a:schemeClr>
                </a:solidFill>
                <a:effectLst/>
                <a:uLnTx/>
                <a:uFillTx/>
                <a:latin typeface="Garamond" pitchFamily="18" charset="0"/>
                <a:ea typeface="+mj-ea"/>
                <a:cs typeface="Aharoni" pitchFamily="2" charset="-79"/>
              </a:rPr>
              <a:t>2014 Proposed Budget</a:t>
            </a:r>
            <a:endParaRPr kumimoji="0" lang="en-US" sz="3200" b="1" i="0" u="none" strike="noStrike" kern="0" cap="none" spc="0" normalizeH="0" baseline="0" noProof="0" dirty="0">
              <a:ln>
                <a:noFill/>
              </a:ln>
              <a:solidFill>
                <a:schemeClr val="bg1">
                  <a:lumMod val="10000"/>
                </a:schemeClr>
              </a:solidFill>
              <a:effectLst/>
              <a:uLnTx/>
              <a:uFillTx/>
              <a:latin typeface="Garamond" pitchFamily="18" charset="0"/>
              <a:ea typeface="+mj-ea"/>
              <a:cs typeface="Aharoni" pitchFamily="2" charset="-79"/>
            </a:endParaRPr>
          </a:p>
        </p:txBody>
      </p:sp>
      <p:sp>
        <p:nvSpPr>
          <p:cNvPr id="9"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8" name="Table 7"/>
          <p:cNvGraphicFramePr>
            <a:graphicFrameLocks noGrp="1"/>
          </p:cNvGraphicFramePr>
          <p:nvPr/>
        </p:nvGraphicFramePr>
        <p:xfrm>
          <a:off x="1676400" y="4648198"/>
          <a:ext cx="5551054" cy="1860670"/>
        </p:xfrm>
        <a:graphic>
          <a:graphicData uri="http://schemas.openxmlformats.org/drawingml/2006/table">
            <a:tbl>
              <a:tblPr/>
              <a:tblGrid>
                <a:gridCol w="2277356"/>
                <a:gridCol w="1481844"/>
                <a:gridCol w="1791854"/>
              </a:tblGrid>
              <a:tr h="265810">
                <a:tc>
                  <a:txBody>
                    <a:bodyPr/>
                    <a:lstStyle/>
                    <a:p>
                      <a:pPr algn="l" fontAlgn="ctr"/>
                      <a:r>
                        <a:rPr lang="en-US" sz="1400" b="1" i="0" u="none" strike="noStrike" dirty="0">
                          <a:solidFill>
                            <a:srgbClr val="000000"/>
                          </a:solidFill>
                          <a:latin typeface="Calibri"/>
                        </a:rPr>
                        <a:t>Resigned</a:t>
                      </a:r>
                    </a:p>
                  </a:txBody>
                  <a:tcPr marL="85725"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algn="r" fontAlgn="ctr"/>
                      <a:r>
                        <a:rPr lang="en-US" sz="1400" b="1" i="0" u="none" strike="noStrike" dirty="0" smtClean="0">
                          <a:solidFill>
                            <a:srgbClr val="000000"/>
                          </a:solidFill>
                          <a:latin typeface="Calibri"/>
                        </a:rPr>
                        <a:t>41</a:t>
                      </a:r>
                      <a:endParaRPr lang="en-US" sz="1400" b="1" i="0" u="none" strike="noStrike" dirty="0">
                        <a:solidFill>
                          <a:srgbClr val="000000"/>
                        </a:solidFill>
                        <a:latin typeface="Calibri"/>
                      </a:endParaRPr>
                    </a:p>
                  </a:txBody>
                  <a:tcPr marL="0" marR="857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smtClean="0">
                          <a:solidFill>
                            <a:srgbClr val="000000"/>
                          </a:solidFill>
                          <a:latin typeface="Calibri"/>
                        </a:rPr>
                        <a:t>46%</a:t>
                      </a:r>
                      <a:endParaRPr lang="en-US" sz="1400" b="1" i="0" u="none" strike="noStrike" dirty="0">
                        <a:solidFill>
                          <a:srgbClr val="000000"/>
                        </a:solidFill>
                        <a:latin typeface="Calibri"/>
                      </a:endParaRPr>
                    </a:p>
                  </a:txBody>
                  <a:tcPr marL="0" marR="85725"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810">
                <a:tc>
                  <a:txBody>
                    <a:bodyPr/>
                    <a:lstStyle/>
                    <a:p>
                      <a:pPr algn="l" fontAlgn="ctr"/>
                      <a:r>
                        <a:rPr lang="en-US" sz="1400" b="1" i="0" u="none" strike="noStrike" dirty="0">
                          <a:solidFill>
                            <a:srgbClr val="000000"/>
                          </a:solidFill>
                          <a:latin typeface="Calibri"/>
                        </a:rPr>
                        <a:t>Retired</a:t>
                      </a:r>
                    </a:p>
                  </a:txBody>
                  <a:tcPr marL="85725"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algn="r" fontAlgn="ctr"/>
                      <a:r>
                        <a:rPr lang="en-US" sz="1400" b="1" i="0" u="none" strike="noStrike" dirty="0" smtClean="0">
                          <a:solidFill>
                            <a:srgbClr val="000000"/>
                          </a:solidFill>
                          <a:latin typeface="Calibri"/>
                        </a:rPr>
                        <a:t>40</a:t>
                      </a:r>
                      <a:endParaRPr lang="en-US" sz="1400" b="1" i="0" u="none" strike="noStrike" dirty="0">
                        <a:solidFill>
                          <a:srgbClr val="000000"/>
                        </a:solidFill>
                        <a:latin typeface="Calibri"/>
                      </a:endParaRPr>
                    </a:p>
                  </a:txBody>
                  <a:tcPr marL="0" marR="857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latin typeface="Calibri"/>
                        </a:rPr>
                        <a:t>45%</a:t>
                      </a:r>
                    </a:p>
                  </a:txBody>
                  <a:tcPr marL="0" marR="85725"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810">
                <a:tc>
                  <a:txBody>
                    <a:bodyPr/>
                    <a:lstStyle/>
                    <a:p>
                      <a:pPr algn="l" fontAlgn="ctr"/>
                      <a:r>
                        <a:rPr lang="en-US" sz="1400" b="1" i="0" u="none" strike="noStrike" dirty="0">
                          <a:solidFill>
                            <a:srgbClr val="000000"/>
                          </a:solidFill>
                          <a:latin typeface="Calibri"/>
                        </a:rPr>
                        <a:t>Dismissed</a:t>
                      </a:r>
                    </a:p>
                  </a:txBody>
                  <a:tcPr marL="85725"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algn="r" fontAlgn="ctr"/>
                      <a:r>
                        <a:rPr lang="en-US" sz="1400" b="1" i="0" u="none" strike="noStrike" dirty="0">
                          <a:solidFill>
                            <a:srgbClr val="000000"/>
                          </a:solidFill>
                          <a:latin typeface="Calibri"/>
                        </a:rPr>
                        <a:t>7</a:t>
                      </a:r>
                    </a:p>
                  </a:txBody>
                  <a:tcPr marL="0" marR="857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latin typeface="Calibri"/>
                        </a:rPr>
                        <a:t>8%</a:t>
                      </a:r>
                    </a:p>
                  </a:txBody>
                  <a:tcPr marL="0" marR="85725"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810">
                <a:tc>
                  <a:txBody>
                    <a:bodyPr/>
                    <a:lstStyle/>
                    <a:p>
                      <a:pPr algn="l" fontAlgn="ctr"/>
                      <a:r>
                        <a:rPr lang="en-US" sz="1400" b="1" i="0" u="none" strike="noStrike" dirty="0">
                          <a:solidFill>
                            <a:srgbClr val="000000"/>
                          </a:solidFill>
                          <a:latin typeface="Calibri"/>
                        </a:rPr>
                        <a:t>Deceased</a:t>
                      </a:r>
                    </a:p>
                  </a:txBody>
                  <a:tcPr marL="85725"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algn="r" fontAlgn="ctr"/>
                      <a:r>
                        <a:rPr lang="en-US" sz="1400" b="1" i="0" u="none" strike="noStrike" dirty="0">
                          <a:solidFill>
                            <a:srgbClr val="000000"/>
                          </a:solidFill>
                          <a:latin typeface="Calibri"/>
                        </a:rPr>
                        <a:t>1</a:t>
                      </a:r>
                    </a:p>
                  </a:txBody>
                  <a:tcPr marL="0" marR="857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latin typeface="Calibri"/>
                        </a:rPr>
                        <a:t>1%</a:t>
                      </a:r>
                    </a:p>
                  </a:txBody>
                  <a:tcPr marL="0" marR="85725"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810">
                <a:tc>
                  <a:txBody>
                    <a:bodyPr/>
                    <a:lstStyle/>
                    <a:p>
                      <a:pPr algn="l" fontAlgn="ctr"/>
                      <a:r>
                        <a:rPr lang="en-US" sz="1400" b="1" i="0" u="none" strike="noStrike" dirty="0">
                          <a:solidFill>
                            <a:srgbClr val="000000"/>
                          </a:solidFill>
                          <a:latin typeface="Calibri"/>
                        </a:rPr>
                        <a:t>Total</a:t>
                      </a:r>
                    </a:p>
                  </a:txBody>
                  <a:tcPr marL="85725"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algn="r" fontAlgn="ctr"/>
                      <a:r>
                        <a:rPr lang="en-US" sz="1400" b="1" i="0" u="none" strike="noStrike" dirty="0" smtClean="0">
                          <a:solidFill>
                            <a:srgbClr val="000000"/>
                          </a:solidFill>
                          <a:latin typeface="Calibri"/>
                        </a:rPr>
                        <a:t>89</a:t>
                      </a:r>
                      <a:endParaRPr lang="en-US" sz="1400" b="1" i="0" u="none" strike="noStrike" dirty="0">
                        <a:solidFill>
                          <a:srgbClr val="000000"/>
                        </a:solidFill>
                        <a:latin typeface="Calibri"/>
                      </a:endParaRPr>
                    </a:p>
                  </a:txBody>
                  <a:tcPr marL="0" marR="857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sz="1400" b="1" i="0" u="none" strike="noStrike" dirty="0">
                        <a:solidFill>
                          <a:srgbClr val="000000"/>
                        </a:solidFill>
                        <a:latin typeface="Calibri"/>
                      </a:endParaRPr>
                    </a:p>
                  </a:txBody>
                  <a:tcPr marL="0" marR="85725"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810">
                <a:tc>
                  <a:txBody>
                    <a:bodyPr/>
                    <a:lstStyle/>
                    <a:p>
                      <a:pPr algn="l" fontAlgn="ctr"/>
                      <a:r>
                        <a:rPr lang="en-US" sz="1400" b="1" i="0" u="none" strike="noStrike" dirty="0">
                          <a:solidFill>
                            <a:srgbClr val="000000"/>
                          </a:solidFill>
                          <a:latin typeface="Calibri"/>
                        </a:rPr>
                        <a:t>Hired</a:t>
                      </a:r>
                    </a:p>
                  </a:txBody>
                  <a:tcPr marL="85725" marR="0" marT="0"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1">
                        <a:lumMod val="10000"/>
                        <a:lumOff val="90000"/>
                      </a:schemeClr>
                    </a:solidFill>
                  </a:tcPr>
                </a:tc>
                <a:tc>
                  <a:txBody>
                    <a:bodyPr/>
                    <a:lstStyle/>
                    <a:p>
                      <a:pPr algn="r" fontAlgn="ctr"/>
                      <a:r>
                        <a:rPr lang="en-US" sz="1400" b="1" i="0" u="none" strike="noStrike" dirty="0">
                          <a:solidFill>
                            <a:srgbClr val="000000"/>
                          </a:solidFill>
                          <a:latin typeface="Calibri"/>
                        </a:rPr>
                        <a:t>41</a:t>
                      </a:r>
                    </a:p>
                  </a:txBody>
                  <a:tcPr marL="0" marR="857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400" b="1" i="0" u="none" strike="noStrike" dirty="0">
                          <a:solidFill>
                            <a:srgbClr val="000000"/>
                          </a:solidFill>
                          <a:latin typeface="Calibri"/>
                        </a:rPr>
                        <a:t>48%</a:t>
                      </a:r>
                    </a:p>
                  </a:txBody>
                  <a:tcPr marL="0" marR="85725" marT="0"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5810">
                <a:tc>
                  <a:txBody>
                    <a:bodyPr/>
                    <a:lstStyle/>
                    <a:p>
                      <a:pPr algn="l" fontAlgn="b"/>
                      <a:r>
                        <a:rPr lang="en-US" sz="1400" b="1" i="0" u="none" strike="noStrike" dirty="0">
                          <a:solidFill>
                            <a:srgbClr val="000000"/>
                          </a:solidFill>
                          <a:latin typeface="Calibri"/>
                        </a:rPr>
                        <a:t>Net Loss (Positions)</a:t>
                      </a:r>
                    </a:p>
                  </a:txBody>
                  <a:tcPr marL="85725" marR="0" marT="0"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chemeClr val="tx1">
                        <a:lumMod val="10000"/>
                        <a:lumOff val="90000"/>
                      </a:schemeClr>
                    </a:solidFill>
                  </a:tcPr>
                </a:tc>
                <a:tc>
                  <a:txBody>
                    <a:bodyPr/>
                    <a:lstStyle/>
                    <a:p>
                      <a:pPr algn="r" fontAlgn="ctr"/>
                      <a:r>
                        <a:rPr lang="en-US" sz="1400" b="1" i="0" u="none" strike="noStrike" dirty="0">
                          <a:solidFill>
                            <a:srgbClr val="000000"/>
                          </a:solidFill>
                          <a:latin typeface="Calibri"/>
                        </a:rPr>
                        <a:t>-</a:t>
                      </a:r>
                      <a:r>
                        <a:rPr lang="en-US" sz="1400" b="1" i="0" u="none" strike="noStrike" dirty="0" smtClean="0">
                          <a:solidFill>
                            <a:srgbClr val="000000"/>
                          </a:solidFill>
                          <a:latin typeface="Calibri"/>
                        </a:rPr>
                        <a:t>48</a:t>
                      </a:r>
                      <a:endParaRPr lang="en-US" sz="1400" b="1" i="0" u="none" strike="noStrike" dirty="0">
                        <a:solidFill>
                          <a:srgbClr val="000000"/>
                        </a:solidFill>
                        <a:latin typeface="Calibri"/>
                      </a:endParaRPr>
                    </a:p>
                  </a:txBody>
                  <a:tcPr marL="0" marR="8572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1400" b="0" i="0" u="none" strike="noStrike" dirty="0">
                          <a:solidFill>
                            <a:srgbClr val="000000"/>
                          </a:solidFill>
                          <a:latin typeface="Calibri"/>
                        </a:rPr>
                        <a:t> </a:t>
                      </a:r>
                    </a:p>
                  </a:txBody>
                  <a:tcPr marL="0" marR="85725" marT="0"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bl>
          </a:graphicData>
        </a:graphic>
      </p:graphicFrame>
      <p:sp>
        <p:nvSpPr>
          <p:cNvPr id="5"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graphicFrame>
        <p:nvGraphicFramePr>
          <p:cNvPr id="9" name="Chart 8"/>
          <p:cNvGraphicFramePr/>
          <p:nvPr/>
        </p:nvGraphicFramePr>
        <p:xfrm>
          <a:off x="914400" y="152400"/>
          <a:ext cx="73152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3"/>
          <p:cNvSpPr>
            <a:spLocks noGrp="1"/>
          </p:cNvSpPr>
          <p:nvPr>
            <p:ph type="sldNum" sz="quarter" idx="10"/>
          </p:nvPr>
        </p:nvSpPr>
        <p:spPr>
          <a:xfrm>
            <a:off x="152400" y="6305550"/>
            <a:ext cx="1143000" cy="400050"/>
          </a:xfrm>
        </p:spPr>
        <p:txBody>
          <a:bodyPr/>
          <a:lstStyle/>
          <a:p>
            <a:fld id="{D356C990-38BE-49A6-9A5F-710B17C0F61E}"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3" cstate="print"/>
          <a:srcRect/>
          <a:stretch>
            <a:fillRect/>
          </a:stretch>
        </p:blipFill>
        <p:spPr bwMode="auto">
          <a:xfrm>
            <a:off x="381000" y="1600200"/>
            <a:ext cx="7924800" cy="4588042"/>
          </a:xfrm>
          <a:prstGeom prst="rect">
            <a:avLst/>
          </a:prstGeom>
          <a:noFill/>
          <a:ln w="9525">
            <a:noFill/>
            <a:miter lim="800000"/>
            <a:headEnd/>
            <a:tailEnd/>
          </a:ln>
          <a:effectLst>
            <a:outerShdw blurRad="368300" dist="38100" dir="2700000" algn="tl" rotWithShape="0">
              <a:prstClr val="black">
                <a:alpha val="40000"/>
              </a:prstClr>
            </a:outerShdw>
          </a:effectLst>
        </p:spPr>
      </p:pic>
      <p:sp>
        <p:nvSpPr>
          <p:cNvPr id="2" name="Title 1"/>
          <p:cNvSpPr>
            <a:spLocks noGrp="1"/>
          </p:cNvSpPr>
          <p:nvPr>
            <p:ph type="title"/>
          </p:nvPr>
        </p:nvSpPr>
        <p:spPr>
          <a:xfrm>
            <a:off x="152400" y="152400"/>
            <a:ext cx="8839200" cy="457200"/>
          </a:xfrm>
          <a:solidFill>
            <a:schemeClr val="tx1">
              <a:lumMod val="90000"/>
              <a:lumOff val="10000"/>
            </a:schemeClr>
          </a:solidFill>
        </p:spPr>
        <p:txBody>
          <a:bodyPr/>
          <a:lstStyle/>
          <a:p>
            <a:r>
              <a:rPr lang="en-US" sz="3600" dirty="0" smtClean="0">
                <a:solidFill>
                  <a:schemeClr val="bg1"/>
                </a:solidFill>
              </a:rPr>
              <a:t>Historical Police Pension Trends</a:t>
            </a:r>
            <a:endParaRPr lang="en-US" sz="3600" dirty="0">
              <a:solidFill>
                <a:schemeClr val="bg1"/>
              </a:solidFill>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16</a:t>
            </a:fld>
            <a:endParaRPr lang="en-US" dirty="0"/>
          </a:p>
        </p:txBody>
      </p:sp>
      <p:sp>
        <p:nvSpPr>
          <p:cNvPr id="8" name="TextBox 7"/>
          <p:cNvSpPr txBox="1"/>
          <p:nvPr/>
        </p:nvSpPr>
        <p:spPr>
          <a:xfrm>
            <a:off x="457200" y="6248400"/>
            <a:ext cx="8686800" cy="276999"/>
          </a:xfrm>
          <a:prstGeom prst="rect">
            <a:avLst/>
          </a:prstGeom>
          <a:noFill/>
        </p:spPr>
        <p:txBody>
          <a:bodyPr wrap="square" rtlCol="0">
            <a:spAutoFit/>
          </a:bodyPr>
          <a:lstStyle/>
          <a:p>
            <a:r>
              <a:rPr lang="en-US" sz="1200" i="1" dirty="0" smtClean="0"/>
              <a:t>* Projected 2013 - 2014 contributions  -  Pension Board will  provide new rate in December 2013 upon receipt from actuary</a:t>
            </a:r>
            <a:endParaRPr lang="en-US" sz="1200" i="1" dirty="0"/>
          </a:p>
        </p:txBody>
      </p:sp>
      <p:sp>
        <p:nvSpPr>
          <p:cNvPr id="9" name="TextBox 8"/>
          <p:cNvSpPr txBox="1"/>
          <p:nvPr/>
        </p:nvSpPr>
        <p:spPr>
          <a:xfrm>
            <a:off x="1600200" y="685800"/>
            <a:ext cx="5922134" cy="923330"/>
          </a:xfrm>
          <a:prstGeom prst="rect">
            <a:avLst/>
          </a:prstGeom>
          <a:noFill/>
        </p:spPr>
        <p:txBody>
          <a:bodyPr wrap="square" rtlCol="0">
            <a:spAutoFit/>
          </a:bodyPr>
          <a:lstStyle/>
          <a:p>
            <a:r>
              <a:rPr lang="en-US" sz="2000" b="1" dirty="0" smtClean="0">
                <a:latin typeface="+mn-lt"/>
              </a:rPr>
              <a:t>MUNICIPAL POLICE EMPLOYEES’ RETIREMENT SYSTEM</a:t>
            </a:r>
          </a:p>
          <a:p>
            <a:pPr algn="ctr"/>
            <a:r>
              <a:rPr lang="en-US" dirty="0" smtClean="0">
                <a:latin typeface="+mn-lt"/>
              </a:rPr>
              <a:t>Employee and Employer Contribution Rates</a:t>
            </a:r>
          </a:p>
          <a:p>
            <a:pPr algn="ctr"/>
            <a:r>
              <a:rPr lang="en-US" sz="1600" dirty="0" smtClean="0">
                <a:latin typeface="+mn-lt"/>
              </a:rPr>
              <a:t>(July 1 – June 30)</a:t>
            </a:r>
            <a:endParaRPr lang="en-US" sz="1600" dirty="0">
              <a:latin typeface="+mn-lt"/>
            </a:endParaRPr>
          </a:p>
        </p:txBody>
      </p:sp>
      <p:sp>
        <p:nvSpPr>
          <p:cNvPr id="7"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839200" cy="609600"/>
          </a:xfrm>
        </p:spPr>
        <p:txBody>
          <a:bodyPr/>
          <a:lstStyle/>
          <a:p>
            <a:r>
              <a:rPr lang="en-US" sz="3600" dirty="0" smtClean="0"/>
              <a:t>Performance Measures</a:t>
            </a:r>
            <a:endParaRPr lang="en-US" sz="3600" dirty="0"/>
          </a:p>
        </p:txBody>
      </p:sp>
      <p:sp>
        <p:nvSpPr>
          <p:cNvPr id="3" name="Content Placeholder 2"/>
          <p:cNvSpPr>
            <a:spLocks noGrp="1"/>
          </p:cNvSpPr>
          <p:nvPr>
            <p:ph idx="1"/>
          </p:nvPr>
        </p:nvSpPr>
        <p:spPr>
          <a:xfrm>
            <a:off x="152400" y="762000"/>
            <a:ext cx="8839200" cy="5257800"/>
          </a:xfrm>
        </p:spPr>
        <p:txBody>
          <a:bodyPr/>
          <a:lstStyle/>
          <a:p>
            <a:endParaRPr lang="en-US" dirty="0" smtClean="0">
              <a:latin typeface="Garamond" pitchFamily="18" charset="0"/>
            </a:endParaRPr>
          </a:p>
          <a:p>
            <a:pPr marL="0" indent="0">
              <a:buNone/>
            </a:pPr>
            <a:endParaRPr lang="en-US" dirty="0">
              <a:latin typeface="Garamond" pitchFamily="18"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17</a:t>
            </a:fld>
            <a:endParaRPr lang="en-US" dirty="0"/>
          </a:p>
        </p:txBody>
      </p:sp>
      <p:graphicFrame>
        <p:nvGraphicFramePr>
          <p:cNvPr id="6" name="Table 5"/>
          <p:cNvGraphicFramePr>
            <a:graphicFrameLocks noGrp="1"/>
          </p:cNvGraphicFramePr>
          <p:nvPr/>
        </p:nvGraphicFramePr>
        <p:xfrm>
          <a:off x="380998" y="685800"/>
          <a:ext cx="8458201" cy="5791201"/>
        </p:xfrm>
        <a:graphic>
          <a:graphicData uri="http://schemas.openxmlformats.org/drawingml/2006/table">
            <a:tbl>
              <a:tblPr/>
              <a:tblGrid>
                <a:gridCol w="3513161"/>
                <a:gridCol w="1213638"/>
                <a:gridCol w="1234929"/>
                <a:gridCol w="1234929"/>
                <a:gridCol w="1261544"/>
              </a:tblGrid>
              <a:tr h="454398">
                <a:tc>
                  <a:txBody>
                    <a:bodyPr/>
                    <a:lstStyle/>
                    <a:p>
                      <a:pPr algn="ctr" fontAlgn="ctr"/>
                      <a:r>
                        <a:rPr lang="en-US" sz="1400" b="1" i="0" u="none" strike="noStrike" dirty="0">
                          <a:solidFill>
                            <a:srgbClr val="FDFDFD"/>
                          </a:solidFill>
                          <a:effectLst/>
                          <a:latin typeface="Calibri"/>
                        </a:rPr>
                        <a:t>Key Performance Indicator</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FDFDFD"/>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solidFill>
                      <a:srgbClr val="415F83"/>
                    </a:solidFill>
                  </a:tcPr>
                </a:tc>
                <a:tc>
                  <a:txBody>
                    <a:bodyPr/>
                    <a:lstStyle/>
                    <a:p>
                      <a:pPr algn="ctr" fontAlgn="ctr"/>
                      <a:r>
                        <a:rPr lang="en-US" sz="1400" b="1" i="0" u="none" strike="noStrike" dirty="0">
                          <a:solidFill>
                            <a:srgbClr val="FDFDFD"/>
                          </a:solidFill>
                          <a:effectLst/>
                          <a:latin typeface="Calibri"/>
                        </a:rPr>
                        <a:t>2013 Mid-Year Actual</a:t>
                      </a:r>
                    </a:p>
                  </a:txBody>
                  <a:tcPr marL="7028" marR="7028" marT="7028" marB="0" anchor="ctr">
                    <a:lnL w="6350" cap="flat" cmpd="sng" algn="ctr">
                      <a:solidFill>
                        <a:srgbClr val="FDFDFD"/>
                      </a:solidFill>
                      <a:prstDash val="solid"/>
                      <a:round/>
                      <a:headEnd type="none" w="med" len="med"/>
                      <a:tailEnd type="none" w="med" len="med"/>
                    </a:lnL>
                    <a:lnR w="6350" cap="flat" cmpd="sng" algn="ctr">
                      <a:solidFill>
                        <a:srgbClr val="FDFDFD"/>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FDFDFD"/>
                      </a:solidFill>
                      <a:prstDash val="solid"/>
                      <a:round/>
                      <a:headEnd type="none" w="med" len="med"/>
                      <a:tailEnd type="none" w="med" len="med"/>
                    </a:lnB>
                    <a:solidFill>
                      <a:srgbClr val="415F83"/>
                    </a:solidFill>
                  </a:tcPr>
                </a:tc>
                <a:tc>
                  <a:txBody>
                    <a:bodyPr/>
                    <a:lstStyle/>
                    <a:p>
                      <a:pPr algn="ctr" fontAlgn="ctr"/>
                      <a:r>
                        <a:rPr lang="en-US" sz="1400" b="1" i="0" u="none" strike="noStrike">
                          <a:solidFill>
                            <a:srgbClr val="FDFDFD"/>
                          </a:solidFill>
                          <a:effectLst/>
                          <a:latin typeface="Calibri"/>
                        </a:rPr>
                        <a:t>2013 Mid-Year Target</a:t>
                      </a:r>
                    </a:p>
                  </a:txBody>
                  <a:tcPr marL="7028" marR="7028" marT="7028" marB="0" anchor="ctr">
                    <a:lnL w="6350" cap="flat" cmpd="sng" algn="ctr">
                      <a:solidFill>
                        <a:srgbClr val="FDFDFD"/>
                      </a:solidFill>
                      <a:prstDash val="solid"/>
                      <a:round/>
                      <a:headEnd type="none" w="med" len="med"/>
                      <a:tailEnd type="none" w="med" len="med"/>
                    </a:lnL>
                    <a:lnR w="6350" cap="flat" cmpd="sng" algn="ctr">
                      <a:solidFill>
                        <a:srgbClr val="FDFDFD"/>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FDFDFD"/>
                      </a:solidFill>
                      <a:prstDash val="solid"/>
                      <a:round/>
                      <a:headEnd type="none" w="med" len="med"/>
                      <a:tailEnd type="none" w="med" len="med"/>
                    </a:lnB>
                    <a:solidFill>
                      <a:srgbClr val="415F83"/>
                    </a:solidFill>
                  </a:tcPr>
                </a:tc>
                <a:tc>
                  <a:txBody>
                    <a:bodyPr/>
                    <a:lstStyle/>
                    <a:p>
                      <a:pPr algn="ctr" fontAlgn="ctr"/>
                      <a:r>
                        <a:rPr lang="en-US" sz="1400" b="1" i="0" u="none" strike="noStrike">
                          <a:solidFill>
                            <a:srgbClr val="FDFDFD"/>
                          </a:solidFill>
                          <a:effectLst/>
                          <a:latin typeface="Calibri"/>
                        </a:rPr>
                        <a:t>2013 Year-End Target</a:t>
                      </a:r>
                    </a:p>
                  </a:txBody>
                  <a:tcPr marL="7028" marR="7028" marT="7028" marB="0" anchor="ctr">
                    <a:lnL w="6350" cap="flat" cmpd="sng" algn="ctr">
                      <a:solidFill>
                        <a:srgbClr val="FDFDFD"/>
                      </a:solidFill>
                      <a:prstDash val="solid"/>
                      <a:round/>
                      <a:headEnd type="none" w="med" len="med"/>
                      <a:tailEnd type="none" w="med" len="med"/>
                    </a:lnL>
                    <a:lnR w="6350" cap="flat" cmpd="sng" algn="ctr">
                      <a:solidFill>
                        <a:srgbClr val="FDFDFD"/>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FDFDFD"/>
                      </a:solidFill>
                      <a:prstDash val="solid"/>
                      <a:round/>
                      <a:headEnd type="none" w="med" len="med"/>
                      <a:tailEnd type="none" w="med" len="med"/>
                    </a:lnB>
                    <a:solidFill>
                      <a:srgbClr val="415F83"/>
                    </a:solidFill>
                  </a:tcPr>
                </a:tc>
                <a:tc>
                  <a:txBody>
                    <a:bodyPr/>
                    <a:lstStyle/>
                    <a:p>
                      <a:pPr algn="ctr" fontAlgn="ctr"/>
                      <a:r>
                        <a:rPr lang="en-US" sz="1400" b="1" i="0" u="none" strike="noStrike" dirty="0">
                          <a:solidFill>
                            <a:srgbClr val="FDFDFD"/>
                          </a:solidFill>
                          <a:effectLst/>
                          <a:latin typeface="Calibri"/>
                        </a:rPr>
                        <a:t>2014 Target</a:t>
                      </a:r>
                    </a:p>
                  </a:txBody>
                  <a:tcPr marL="7028" marR="7028" marT="7028" marB="0" anchor="ctr">
                    <a:lnL w="6350" cap="flat" cmpd="sng" algn="ctr">
                      <a:solidFill>
                        <a:srgbClr val="FDFDFD"/>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FDFDFD"/>
                      </a:solidFill>
                      <a:prstDash val="solid"/>
                      <a:round/>
                      <a:headEnd type="none" w="med" len="med"/>
                      <a:tailEnd type="none" w="med" len="med"/>
                    </a:lnB>
                    <a:solidFill>
                      <a:srgbClr val="415F83"/>
                    </a:solidFill>
                  </a:tcPr>
                </a:tc>
              </a:tr>
              <a:tr h="534587">
                <a:tc>
                  <a:txBody>
                    <a:bodyPr/>
                    <a:lstStyle/>
                    <a:p>
                      <a:pPr algn="l" fontAlgn="ctr"/>
                      <a:r>
                        <a:rPr lang="en-US" sz="1200" b="0" i="0" u="none" strike="noStrike" dirty="0">
                          <a:solidFill>
                            <a:srgbClr val="032145"/>
                          </a:solidFill>
                          <a:effectLst/>
                          <a:latin typeface="Calibri"/>
                        </a:rPr>
                        <a:t>Average monthly number of crimes against person</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460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FDFDFD"/>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Management Statistic</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FDFDFD"/>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Management Statistic</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FDFDFD"/>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Management Statistic</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FDFDFD"/>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418759">
                <a:tc>
                  <a:txBody>
                    <a:bodyPr/>
                    <a:lstStyle/>
                    <a:p>
                      <a:pPr algn="l" fontAlgn="ctr"/>
                      <a:r>
                        <a:rPr lang="en-US" sz="1200" b="0" i="0" u="none" strike="noStrike">
                          <a:solidFill>
                            <a:srgbClr val="032145"/>
                          </a:solidFill>
                          <a:effectLst/>
                          <a:latin typeface="Calibri"/>
                        </a:rPr>
                        <a:t>Average monthly number of crimes against property</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2,238</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Management Statistic</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Management Statistic</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Management Statistic</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534587">
                <a:tc>
                  <a:txBody>
                    <a:bodyPr/>
                    <a:lstStyle/>
                    <a:p>
                      <a:pPr algn="l" fontAlgn="ctr"/>
                      <a:r>
                        <a:rPr lang="en-US" sz="1200" b="0" i="0" u="none" strike="noStrike">
                          <a:solidFill>
                            <a:srgbClr val="032145"/>
                          </a:solidFill>
                          <a:effectLst/>
                          <a:latin typeface="Calibri"/>
                        </a:rPr>
                        <a:t>Clearance rate for crimes against persons</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44%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≥41%</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≥41%</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≥41%</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409849">
                <a:tc>
                  <a:txBody>
                    <a:bodyPr/>
                    <a:lstStyle/>
                    <a:p>
                      <a:pPr algn="l" fontAlgn="ctr"/>
                      <a:r>
                        <a:rPr lang="en-US" sz="1200" b="0" i="0" u="none" strike="noStrike">
                          <a:solidFill>
                            <a:srgbClr val="032145"/>
                          </a:solidFill>
                          <a:effectLst/>
                          <a:latin typeface="Calibri"/>
                        </a:rPr>
                        <a:t>Clearance rate for crimes against property</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15%</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≥18%</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≥18%</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≥16%</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389876">
                <a:tc>
                  <a:txBody>
                    <a:bodyPr/>
                    <a:lstStyle/>
                    <a:p>
                      <a:pPr algn="l" fontAlgn="ctr"/>
                      <a:r>
                        <a:rPr lang="en-US" sz="1200" b="0" i="0" u="none" strike="noStrike">
                          <a:solidFill>
                            <a:srgbClr val="032145"/>
                          </a:solidFill>
                          <a:effectLst/>
                          <a:latin typeface="Calibri"/>
                        </a:rPr>
                        <a:t>Number of Driving While Intoxicated (DWI) arrests</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626</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≥885</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≥1,770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≥1,355</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581139">
                <a:tc>
                  <a:txBody>
                    <a:bodyPr/>
                    <a:lstStyle/>
                    <a:p>
                      <a:pPr algn="l" fontAlgn="ctr"/>
                      <a:r>
                        <a:rPr lang="en-US" sz="1200" b="0" i="0" u="none" strike="noStrike">
                          <a:solidFill>
                            <a:srgbClr val="032145"/>
                          </a:solidFill>
                          <a:effectLst/>
                          <a:latin typeface="Calibri"/>
                        </a:rPr>
                        <a:t>Number of complaints about officers made to the NOPD Public Integrity Bureau that were sustained</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New Measure in 2014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New Measure in 2014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New Measure in 2014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Establishing Baseline</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383119">
                <a:tc>
                  <a:txBody>
                    <a:bodyPr/>
                    <a:lstStyle/>
                    <a:p>
                      <a:pPr algn="l" fontAlgn="ctr"/>
                      <a:r>
                        <a:rPr lang="en-US" sz="1200" b="0" i="0" u="none" strike="noStrike">
                          <a:solidFill>
                            <a:srgbClr val="032145"/>
                          </a:solidFill>
                          <a:effectLst/>
                          <a:latin typeface="Calibri"/>
                        </a:rPr>
                        <a:t>Number of integrity checks</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119</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≥120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≥240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≥240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534587">
                <a:tc>
                  <a:txBody>
                    <a:bodyPr/>
                    <a:lstStyle/>
                    <a:p>
                      <a:pPr algn="l" fontAlgn="ctr"/>
                      <a:r>
                        <a:rPr lang="en-US" sz="1200" b="0" i="0" u="none" strike="noStrike">
                          <a:solidFill>
                            <a:srgbClr val="032145"/>
                          </a:solidFill>
                          <a:effectLst/>
                          <a:latin typeface="Calibri"/>
                        </a:rPr>
                        <a:t>Percent of police reports reviewed</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New Measure in 2014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New Measure in 2014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New Measure in 2014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Establishing Baseline</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534587">
                <a:tc>
                  <a:txBody>
                    <a:bodyPr/>
                    <a:lstStyle/>
                    <a:p>
                      <a:pPr algn="l" fontAlgn="ctr"/>
                      <a:r>
                        <a:rPr lang="en-US" sz="1200" b="0" i="0" u="none" strike="noStrike">
                          <a:solidFill>
                            <a:srgbClr val="032145"/>
                          </a:solidFill>
                          <a:effectLst/>
                          <a:latin typeface="Calibri"/>
                        </a:rPr>
                        <a:t>Number of Neighborhood Watch (Community Coordinating) meetings</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494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≥400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≥800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≥822</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534587">
                <a:tc>
                  <a:txBody>
                    <a:bodyPr/>
                    <a:lstStyle/>
                    <a:p>
                      <a:pPr algn="l" fontAlgn="ctr"/>
                      <a:r>
                        <a:rPr lang="en-US" sz="1200" b="0" i="0" u="none" strike="noStrike">
                          <a:solidFill>
                            <a:srgbClr val="032145"/>
                          </a:solidFill>
                          <a:effectLst/>
                          <a:latin typeface="Calibri"/>
                        </a:rPr>
                        <a:t>Percent of officers completing 40 hours of in-service training</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42%</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≥50%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100%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100%</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r h="481126">
                <a:tc>
                  <a:txBody>
                    <a:bodyPr/>
                    <a:lstStyle/>
                    <a:p>
                      <a:pPr algn="l" fontAlgn="ctr"/>
                      <a:r>
                        <a:rPr lang="en-US" sz="1200" b="0" i="0" u="none" strike="noStrike">
                          <a:solidFill>
                            <a:srgbClr val="032145"/>
                          </a:solidFill>
                          <a:effectLst/>
                          <a:latin typeface="Calibri"/>
                        </a:rPr>
                        <a:t>Number of recruit classes</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New Measure in 2014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New Measure in 2014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a:solidFill>
                            <a:srgbClr val="032145"/>
                          </a:solidFill>
                          <a:effectLst/>
                          <a:latin typeface="Calibri"/>
                        </a:rPr>
                        <a:t>New Measure in 2014</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c>
                  <a:txBody>
                    <a:bodyPr/>
                    <a:lstStyle/>
                    <a:p>
                      <a:pPr algn="ctr" fontAlgn="ctr"/>
                      <a:r>
                        <a:rPr lang="en-US" sz="1200" b="0" i="0" u="none" strike="noStrike" dirty="0">
                          <a:solidFill>
                            <a:srgbClr val="032145"/>
                          </a:solidFill>
                          <a:effectLst/>
                          <a:latin typeface="Calibri"/>
                        </a:rPr>
                        <a:t>≥3</a:t>
                      </a:r>
                    </a:p>
                  </a:txBody>
                  <a:tcPr marL="7028" marR="7028" marT="7028" marB="0" anchor="ctr">
                    <a:lnL w="6350" cap="flat" cmpd="sng" algn="ctr">
                      <a:solidFill>
                        <a:srgbClr val="415F83"/>
                      </a:solidFill>
                      <a:prstDash val="solid"/>
                      <a:round/>
                      <a:headEnd type="none" w="med" len="med"/>
                      <a:tailEnd type="none" w="med" len="med"/>
                    </a:lnL>
                    <a:lnR w="6350" cap="flat" cmpd="sng" algn="ctr">
                      <a:solidFill>
                        <a:srgbClr val="415F83"/>
                      </a:solidFill>
                      <a:prstDash val="solid"/>
                      <a:round/>
                      <a:headEnd type="none" w="med" len="med"/>
                      <a:tailEnd type="none" w="med" len="med"/>
                    </a:lnR>
                    <a:lnT w="6350" cap="flat" cmpd="sng" algn="ctr">
                      <a:solidFill>
                        <a:srgbClr val="415F83"/>
                      </a:solidFill>
                      <a:prstDash val="solid"/>
                      <a:round/>
                      <a:headEnd type="none" w="med" len="med"/>
                      <a:tailEnd type="none" w="med" len="med"/>
                    </a:lnT>
                    <a:lnB w="6350" cap="flat" cmpd="sng" algn="ctr">
                      <a:solidFill>
                        <a:srgbClr val="415F83"/>
                      </a:solidFill>
                      <a:prstDash val="solid"/>
                      <a:round/>
                      <a:headEnd type="none" w="med" len="med"/>
                      <a:tailEnd type="none" w="med" len="med"/>
                    </a:lnB>
                  </a:tcPr>
                </a:tc>
              </a:tr>
            </a:tbl>
          </a:graphicData>
        </a:graphic>
      </p:graphicFrame>
      <p:sp>
        <p:nvSpPr>
          <p:cNvPr id="7" name="Text Placeholder 3"/>
          <p:cNvSpPr txBox="1">
            <a:spLocks/>
          </p:cNvSpPr>
          <p:nvPr/>
        </p:nvSpPr>
        <p:spPr bwMode="auto">
          <a:xfrm>
            <a:off x="6534150" y="65532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extLst>
      <p:ext uri="{BB962C8B-B14F-4D97-AF65-F5344CB8AC3E}">
        <p14:creationId xmlns:p14="http://schemas.microsoft.com/office/powerpoint/2010/main" val="40394882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610600" cy="609600"/>
          </a:xfrm>
          <a:solidFill>
            <a:schemeClr val="tx1">
              <a:lumMod val="75000"/>
              <a:lumOff val="25000"/>
            </a:schemeClr>
          </a:solidFill>
        </p:spPr>
        <p:txBody>
          <a:bodyPr rtlCol="0">
            <a:noAutofit/>
          </a:bodyPr>
          <a:lstStyle/>
          <a:p>
            <a:pPr eaLnBrk="1" fontAlgn="auto" hangingPunct="1">
              <a:spcAft>
                <a:spcPts val="0"/>
              </a:spcAft>
              <a:defRPr/>
            </a:pPr>
            <a:r>
              <a:rPr lang="en-US" sz="3600" b="1" dirty="0" smtClean="0">
                <a:solidFill>
                  <a:schemeClr val="bg1"/>
                </a:solidFill>
              </a:rPr>
              <a:t>Actions to Meet 2014 KPI’s and Goals</a:t>
            </a:r>
            <a:endParaRPr lang="en-US" sz="3600" b="1" dirty="0">
              <a:solidFill>
                <a:schemeClr val="bg1"/>
              </a:solidFill>
            </a:endParaRPr>
          </a:p>
        </p:txBody>
      </p:sp>
      <p:sp>
        <p:nvSpPr>
          <p:cNvPr id="19459" name="Source"/>
          <p:cNvSpPr>
            <a:spLocks noGrp="1"/>
          </p:cNvSpPr>
          <p:nvPr/>
        </p:nvSpPr>
        <p:spPr bwMode="auto">
          <a:xfrm>
            <a:off x="228600" y="1828800"/>
            <a:ext cx="8610600" cy="2384372"/>
          </a:xfrm>
          <a:prstGeom prst="rect">
            <a:avLst/>
          </a:prstGeom>
          <a:noFill/>
          <a:ln w="9525">
            <a:noFill/>
            <a:miter lim="800000"/>
            <a:headEnd/>
            <a:tailEnd/>
          </a:ln>
        </p:spPr>
        <p:txBody>
          <a:bodyPr wrap="square" lIns="46800" tIns="46800" rIns="46800" bIns="46800">
            <a:spAutoFit/>
          </a:bodyPr>
          <a:lstStyle/>
          <a:p>
            <a:pPr marL="173038" indent="-117475" defTabSz="981075" eaLnBrk="0" hangingPunct="0">
              <a:spcBef>
                <a:spcPct val="40000"/>
              </a:spcBef>
              <a:buClr>
                <a:schemeClr val="tx1"/>
              </a:buClr>
              <a:buFont typeface="Arial" charset="0"/>
              <a:buChar char="•"/>
              <a:tabLst>
                <a:tab pos="341313" algn="l"/>
                <a:tab pos="1603375" algn="l"/>
              </a:tabLst>
            </a:pPr>
            <a:r>
              <a:rPr lang="en-US" sz="2400" b="1" dirty="0">
                <a:latin typeface="Calibri" pitchFamily="34" charset="0"/>
              </a:rPr>
              <a:t> </a:t>
            </a:r>
            <a:r>
              <a:rPr lang="en-US" sz="2400" b="1" dirty="0">
                <a:latin typeface="Garamond" pitchFamily="18" charset="0"/>
              </a:rPr>
              <a:t>	Goal 1:  	</a:t>
            </a:r>
            <a:r>
              <a:rPr lang="en-US" sz="2400" b="1" dirty="0" smtClean="0">
                <a:latin typeface="Garamond" pitchFamily="18" charset="0"/>
              </a:rPr>
              <a:t>Feeling Safe in Neighborhoods </a:t>
            </a:r>
            <a:r>
              <a:rPr lang="en-US" sz="2400" b="1" dirty="0">
                <a:latin typeface="Garamond" pitchFamily="18" charset="0"/>
              </a:rPr>
              <a:t>and Crime </a:t>
            </a:r>
            <a:r>
              <a:rPr lang="en-US" sz="2400" b="1" dirty="0" smtClean="0">
                <a:latin typeface="Garamond" pitchFamily="18" charset="0"/>
              </a:rPr>
              <a:t>Fighting</a:t>
            </a:r>
            <a:endParaRPr lang="en-US" sz="2400" b="1" dirty="0">
              <a:latin typeface="Garamond" pitchFamily="18" charset="0"/>
            </a:endParaRPr>
          </a:p>
          <a:p>
            <a:pPr marL="173038" indent="-117475" defTabSz="981075" eaLnBrk="0" hangingPunct="0">
              <a:spcBef>
                <a:spcPct val="40000"/>
              </a:spcBef>
              <a:buClr>
                <a:schemeClr val="tx1"/>
              </a:buClr>
              <a:buFont typeface="Arial" charset="0"/>
              <a:buChar char="•"/>
              <a:tabLst>
                <a:tab pos="341313" algn="l"/>
                <a:tab pos="1603375" algn="l"/>
              </a:tabLst>
            </a:pPr>
            <a:r>
              <a:rPr lang="en-US" sz="2400" b="1" dirty="0">
                <a:latin typeface="Garamond" pitchFamily="18" charset="0"/>
              </a:rPr>
              <a:t>	Goal 2:  	Community Policing</a:t>
            </a:r>
          </a:p>
          <a:p>
            <a:pPr marL="173038" indent="-117475" defTabSz="981075" eaLnBrk="0" hangingPunct="0">
              <a:spcBef>
                <a:spcPct val="40000"/>
              </a:spcBef>
              <a:buClr>
                <a:schemeClr val="tx1"/>
              </a:buClr>
              <a:buFont typeface="Arial" charset="0"/>
              <a:buChar char="•"/>
              <a:tabLst>
                <a:tab pos="341313" algn="l"/>
                <a:tab pos="1603375" algn="l"/>
              </a:tabLst>
            </a:pPr>
            <a:r>
              <a:rPr lang="en-US" sz="2400" b="1" dirty="0">
                <a:latin typeface="Garamond" pitchFamily="18" charset="0"/>
              </a:rPr>
              <a:t> 	Goal 3:  	Maintain high standards through proactive 		</a:t>
            </a:r>
            <a:r>
              <a:rPr lang="en-US" sz="2400" b="1" dirty="0" smtClean="0">
                <a:latin typeface="Garamond" pitchFamily="18" charset="0"/>
              </a:rPr>
              <a:t>	approach </a:t>
            </a:r>
            <a:r>
              <a:rPr lang="en-US" sz="2400" b="1" dirty="0">
                <a:latin typeface="Garamond" pitchFamily="18" charset="0"/>
              </a:rPr>
              <a:t>by Public Integrity Bureau</a:t>
            </a:r>
          </a:p>
          <a:p>
            <a:pPr marL="173038" indent="-117475" defTabSz="981075" eaLnBrk="0" hangingPunct="0">
              <a:spcBef>
                <a:spcPct val="40000"/>
              </a:spcBef>
              <a:buClr>
                <a:schemeClr val="tx1"/>
              </a:buClr>
              <a:buFont typeface="Arial" charset="0"/>
              <a:buChar char="•"/>
              <a:tabLst>
                <a:tab pos="341313" algn="l"/>
                <a:tab pos="1603375" algn="l"/>
              </a:tabLst>
            </a:pPr>
            <a:r>
              <a:rPr lang="en-US" sz="2400" b="1" dirty="0">
                <a:latin typeface="Garamond" pitchFamily="18" charset="0"/>
              </a:rPr>
              <a:t> 	Goal 4:  	</a:t>
            </a:r>
            <a:r>
              <a:rPr lang="en-US" sz="2400" b="1" dirty="0" smtClean="0">
                <a:latin typeface="Garamond" pitchFamily="18" charset="0"/>
              </a:rPr>
              <a:t>Highway Safety </a:t>
            </a:r>
            <a:r>
              <a:rPr lang="en-US" sz="2400" b="1" dirty="0">
                <a:latin typeface="Garamond" pitchFamily="18" charset="0"/>
              </a:rPr>
              <a:t>Initiatives</a:t>
            </a: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
        <p:nvSpPr>
          <p:cNvPr id="6" name="Text Placeholder 3"/>
          <p:cNvSpPr txBox="1">
            <a:spLocks/>
          </p:cNvSpPr>
          <p:nvPr/>
        </p:nvSpPr>
        <p:spPr bwMode="auto">
          <a:xfrm>
            <a:off x="6534150" y="65532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1" name="Title 1"/>
          <p:cNvSpPr>
            <a:spLocks noGrp="1"/>
          </p:cNvSpPr>
          <p:nvPr>
            <p:ph type="title"/>
          </p:nvPr>
        </p:nvSpPr>
        <p:spPr>
          <a:xfrm>
            <a:off x="381000" y="152400"/>
            <a:ext cx="8458200" cy="762000"/>
          </a:xfrm>
          <a:solidFill>
            <a:schemeClr val="tx1">
              <a:lumMod val="75000"/>
              <a:lumOff val="25000"/>
            </a:schemeClr>
          </a:solidFill>
        </p:spPr>
        <p:txBody>
          <a:bodyPr/>
          <a:lstStyle/>
          <a:p>
            <a:pPr eaLnBrk="1" hangingPunct="1"/>
            <a:r>
              <a:rPr lang="en-US" sz="3600" b="1" dirty="0" smtClean="0">
                <a:solidFill>
                  <a:schemeClr val="bg1"/>
                </a:solidFill>
              </a:rPr>
              <a:t>Actions to Meet 2014 KPIs and Goals</a:t>
            </a:r>
          </a:p>
        </p:txBody>
      </p:sp>
      <p:sp>
        <p:nvSpPr>
          <p:cNvPr id="25603" name="Source"/>
          <p:cNvSpPr>
            <a:spLocks noGrp="1"/>
          </p:cNvSpPr>
          <p:nvPr/>
        </p:nvSpPr>
        <p:spPr bwMode="auto">
          <a:xfrm>
            <a:off x="381000" y="1143000"/>
            <a:ext cx="8458200" cy="5323638"/>
          </a:xfrm>
          <a:prstGeom prst="rect">
            <a:avLst/>
          </a:prstGeom>
          <a:noFill/>
          <a:ln w="9525">
            <a:noFill/>
            <a:miter lim="800000"/>
            <a:headEnd/>
            <a:tailEnd/>
          </a:ln>
        </p:spPr>
        <p:txBody>
          <a:bodyPr wrap="square" lIns="46800" tIns="46800" rIns="46800" bIns="46800">
            <a:spAutoFit/>
          </a:bodyPr>
          <a:lstStyle/>
          <a:p>
            <a:pPr marL="512763" indent="-512763" defTabSz="981075" eaLnBrk="0" hangingPunct="0">
              <a:lnSpc>
                <a:spcPts val="1300"/>
              </a:lnSpc>
              <a:spcBef>
                <a:spcPct val="40000"/>
              </a:spcBef>
              <a:buClr>
                <a:schemeClr val="tx1"/>
              </a:buClr>
              <a:buFont typeface="Verdana" pitchFamily="34" charset="0"/>
              <a:buNone/>
            </a:pPr>
            <a:r>
              <a:rPr lang="en-US" sz="2400" b="1" i="1" dirty="0">
                <a:latin typeface="Calibri" pitchFamily="34" charset="0"/>
              </a:rPr>
              <a:t>  </a:t>
            </a:r>
            <a:r>
              <a:rPr lang="en-US" sz="2000" b="1" i="1" dirty="0" smtClean="0">
                <a:latin typeface="Garamond" pitchFamily="18" charset="0"/>
              </a:rPr>
              <a:t>Feeling Safe in Neighborhoods </a:t>
            </a:r>
            <a:r>
              <a:rPr lang="en-US" sz="2000" b="1" i="1" dirty="0">
                <a:latin typeface="Garamond" pitchFamily="18" charset="0"/>
              </a:rPr>
              <a:t>and Crime </a:t>
            </a:r>
            <a:r>
              <a:rPr lang="en-US" sz="2000" b="1" i="1" dirty="0" smtClean="0">
                <a:latin typeface="Garamond" pitchFamily="18" charset="0"/>
              </a:rPr>
              <a:t>Fighting</a:t>
            </a:r>
          </a:p>
          <a:p>
            <a:pPr marL="512763" indent="-512763" defTabSz="981075" eaLnBrk="0" hangingPunct="0">
              <a:lnSpc>
                <a:spcPts val="1300"/>
              </a:lnSpc>
              <a:spcBef>
                <a:spcPct val="40000"/>
              </a:spcBef>
              <a:buClr>
                <a:schemeClr val="tx1"/>
              </a:buClr>
              <a:buFont typeface="Verdana" pitchFamily="34" charset="0"/>
              <a:buNone/>
            </a:pPr>
            <a:endParaRPr lang="en-US" sz="800" b="1" i="1" dirty="0" smtClean="0">
              <a:latin typeface="Garamond" pitchFamily="18" charset="0"/>
            </a:endParaRPr>
          </a:p>
          <a:p>
            <a:pPr marL="512763" indent="-512763" algn="just" defTabSz="981075" eaLnBrk="0" hangingPunct="0">
              <a:lnSpc>
                <a:spcPts val="1300"/>
              </a:lnSpc>
              <a:spcBef>
                <a:spcPct val="40000"/>
              </a:spcBef>
              <a:buClr>
                <a:schemeClr val="tx1"/>
              </a:buClr>
              <a:buFont typeface="Verdana" pitchFamily="34" charset="0"/>
              <a:buChar char="•"/>
            </a:pPr>
            <a:r>
              <a:rPr lang="en-US" sz="1600" b="1" dirty="0" smtClean="0">
                <a:latin typeface="Garamond" pitchFamily="18" charset="0"/>
              </a:rPr>
              <a:t>Action </a:t>
            </a:r>
            <a:r>
              <a:rPr lang="en-US" sz="1600" b="1" dirty="0">
                <a:latin typeface="Garamond" pitchFamily="18" charset="0"/>
              </a:rPr>
              <a:t>1.  </a:t>
            </a:r>
            <a:r>
              <a:rPr lang="en-US" sz="1300" dirty="0" smtClean="0">
                <a:latin typeface="Garamond" pitchFamily="18" charset="0"/>
              </a:rPr>
              <a:t>New </a:t>
            </a:r>
            <a:r>
              <a:rPr lang="en-US" sz="1300" dirty="0">
                <a:latin typeface="Garamond" pitchFamily="18" charset="0"/>
              </a:rPr>
              <a:t>Orleans residents feeling safe in their neighborhood </a:t>
            </a:r>
            <a:r>
              <a:rPr lang="en-US" sz="1300" dirty="0" smtClean="0">
                <a:latin typeface="Garamond" pitchFamily="18" charset="0"/>
              </a:rPr>
              <a:t>continues to be </a:t>
            </a:r>
            <a:r>
              <a:rPr lang="en-US" sz="1300" dirty="0">
                <a:latin typeface="Garamond" pitchFamily="18" charset="0"/>
              </a:rPr>
              <a:t>the highest priority of the NOPD. Maintaining this level, or higher, of safety requires a daily focus on crime fighting, community policing, Quality of Life enforcement and developing a high performing organization. Effective recruiting, training, disciplining and deployment of officers and staff are the principal means of responding to crime, </a:t>
            </a:r>
            <a:r>
              <a:rPr lang="en-US" sz="1300" dirty="0" smtClean="0">
                <a:latin typeface="Garamond" pitchFamily="18" charset="0"/>
              </a:rPr>
              <a:t>particularly </a:t>
            </a:r>
            <a:r>
              <a:rPr lang="en-US" sz="1300" dirty="0">
                <a:latin typeface="Garamond" pitchFamily="18" charset="0"/>
              </a:rPr>
              <a:t>violent </a:t>
            </a:r>
            <a:r>
              <a:rPr lang="en-US" sz="1300" dirty="0" smtClean="0">
                <a:latin typeface="Garamond" pitchFamily="18" charset="0"/>
              </a:rPr>
              <a:t>crime</a:t>
            </a:r>
            <a:r>
              <a:rPr lang="en-US" sz="1300" dirty="0">
                <a:latin typeface="Garamond" pitchFamily="18" charset="0"/>
              </a:rPr>
              <a:t>. The Department will continue to be a flexible, responsive and an innovative policing agency designed to reduce crime, maintain response time to emergency calls at current levels, enforce Quality of Life standards and enhance public perception of the Police Department. </a:t>
            </a:r>
            <a:r>
              <a:rPr lang="en-US" sz="1300" dirty="0" smtClean="0">
                <a:latin typeface="Garamond" pitchFamily="18" charset="0"/>
              </a:rPr>
              <a:t> Enforcement </a:t>
            </a:r>
            <a:r>
              <a:rPr lang="en-US" sz="1300" dirty="0">
                <a:latin typeface="Garamond" pitchFamily="18" charset="0"/>
              </a:rPr>
              <a:t>stops, directed patrols of District Task Forces and Narcotics Units, deployment of </a:t>
            </a:r>
            <a:r>
              <a:rPr lang="en-US" sz="1300" dirty="0" smtClean="0">
                <a:latin typeface="Garamond" pitchFamily="18" charset="0"/>
              </a:rPr>
              <a:t>Mission 2 </a:t>
            </a:r>
            <a:r>
              <a:rPr lang="en-US" sz="1300" dirty="0">
                <a:latin typeface="Garamond" pitchFamily="18" charset="0"/>
              </a:rPr>
              <a:t>personnel, </a:t>
            </a:r>
            <a:r>
              <a:rPr lang="en-US" sz="1300" dirty="0" smtClean="0">
                <a:latin typeface="Garamond" pitchFamily="18" charset="0"/>
              </a:rPr>
              <a:t>collaboration on a daily basis with local, state and federal law enforcement officials, etc. are a few examples of the Department’s commitment to advancing public safety in New Orleans. The NOPD will continue to work aggressively through the NOLA FOR LIFE strategy and its holistic approach to strategically attacking the root causes of murder in our community with innovative programs such as Cease Fire and the Group Violence Reduction Strategy. Recent and continuing survey data shows that about 85% of those responding feel safe in their neighborhood in five different polls, conducted each six months, beginning in August 2010.  The NOPD is committed to continued advancement of our citizens feeling safe.</a:t>
            </a:r>
          </a:p>
          <a:p>
            <a:pPr marL="512763" indent="-512763" algn="just" defTabSz="981075" eaLnBrk="0" hangingPunct="0">
              <a:lnSpc>
                <a:spcPts val="1300"/>
              </a:lnSpc>
              <a:spcBef>
                <a:spcPct val="40000"/>
              </a:spcBef>
              <a:buClr>
                <a:schemeClr val="tx1"/>
              </a:buClr>
              <a:buFont typeface="Verdana" pitchFamily="34" charset="0"/>
              <a:buChar char="•"/>
            </a:pPr>
            <a:endParaRPr lang="en-US" sz="1300" dirty="0" smtClean="0">
              <a:latin typeface="Garamond" pitchFamily="18" charset="0"/>
            </a:endParaRPr>
          </a:p>
          <a:p>
            <a:pPr marL="512763" indent="-512763" algn="just">
              <a:lnSpc>
                <a:spcPts val="1300"/>
              </a:lnSpc>
              <a:buFont typeface="Verdana" pitchFamily="34" charset="0"/>
              <a:buNone/>
              <a:defRPr/>
            </a:pPr>
            <a:r>
              <a:rPr lang="en-US" sz="2000" b="1" i="1" dirty="0" smtClean="0">
                <a:latin typeface="Garamond" pitchFamily="18" charset="0"/>
              </a:rPr>
              <a:t>Community Policing</a:t>
            </a:r>
          </a:p>
          <a:p>
            <a:pPr marL="512763" indent="-512763" algn="just">
              <a:lnSpc>
                <a:spcPts val="1300"/>
              </a:lnSpc>
              <a:buFont typeface="Verdana" pitchFamily="34" charset="0"/>
              <a:buNone/>
              <a:defRPr/>
            </a:pPr>
            <a:endParaRPr lang="en-US" sz="800" b="1" i="1" dirty="0" smtClean="0">
              <a:latin typeface="Garamond" pitchFamily="18" charset="0"/>
            </a:endParaRPr>
          </a:p>
          <a:p>
            <a:pPr marL="512763" indent="-512763" algn="just">
              <a:lnSpc>
                <a:spcPts val="1300"/>
              </a:lnSpc>
              <a:spcBef>
                <a:spcPts val="0"/>
              </a:spcBef>
              <a:buSzPct val="130000"/>
              <a:buFont typeface="Garamond" pitchFamily="18" charset="0"/>
              <a:buChar char="•"/>
              <a:defRPr/>
            </a:pPr>
            <a:r>
              <a:rPr lang="en-US" sz="1600" b="1" dirty="0" smtClean="0">
                <a:latin typeface="Garamond" pitchFamily="18" charset="0"/>
              </a:rPr>
              <a:t>Action 2.</a:t>
            </a:r>
            <a:r>
              <a:rPr lang="en-US" sz="1600" dirty="0" smtClean="0">
                <a:latin typeface="Garamond" pitchFamily="18" charset="0"/>
              </a:rPr>
              <a:t>  </a:t>
            </a:r>
            <a:r>
              <a:rPr lang="en-US" sz="1300" dirty="0" smtClean="0">
                <a:latin typeface="Garamond" pitchFamily="18" charset="0"/>
              </a:rPr>
              <a:t>The Community Coordinating Sergeant program, established in August 2010, is responsible for initiating and increasing neighborhood, community and business watch groups to advance the NOPD’s relationship in the community, crime prevention techniques and implementing Community Policing strategies. CoCo Sergeants supervise and coordinate the duties of District Quality of Life officers, follow up on contacts generated by the Crime Prevention Division, and provide support to District Commanders to foster relationships with neighborhood, community, and business groups throughout their district. This relationship building effort is the cornerstone of implementing Community Policing.  Community Policing through shared dialogue and information with the community enhances police efforts. </a:t>
            </a:r>
            <a:r>
              <a:rPr lang="en-US" sz="1300" b="1" i="1" dirty="0" smtClean="0">
                <a:latin typeface="Garamond" pitchFamily="18" charset="0"/>
              </a:rPr>
              <a:t>From January 2012 to October 2013, the CoCo Sergeants have led 2,019 meetings in our community with over 40,762 attendees</a:t>
            </a:r>
            <a:r>
              <a:rPr lang="en-US" sz="1300" dirty="0" smtClean="0">
                <a:latin typeface="Garamond" pitchFamily="18" charset="0"/>
              </a:rPr>
              <a:t>. As NOPD staffing continues to fall, the assignment of eight (8) CoCo Sergeants and 13 Quality of Life Officers may become unsustainable. The NOPD will staff these critical positions as long as possible.</a:t>
            </a:r>
          </a:p>
          <a:p>
            <a:pPr algn="just">
              <a:lnSpc>
                <a:spcPts val="1300"/>
              </a:lnSpc>
              <a:spcBef>
                <a:spcPts val="0"/>
              </a:spcBef>
              <a:buNone/>
              <a:defRPr/>
            </a:pPr>
            <a:endParaRPr lang="en-US" sz="800" b="1" i="1" dirty="0" smtClean="0">
              <a:latin typeface="Garamond" pitchFamily="18" charset="0"/>
            </a:endParaRPr>
          </a:p>
        </p:txBody>
      </p:sp>
      <p:sp>
        <p:nvSpPr>
          <p:cNvPr id="6"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
        <p:nvSpPr>
          <p:cNvPr id="8" name="Text Placeholder 3"/>
          <p:cNvSpPr txBox="1">
            <a:spLocks/>
          </p:cNvSpPr>
          <p:nvPr/>
        </p:nvSpPr>
        <p:spPr bwMode="auto">
          <a:xfrm>
            <a:off x="6534150" y="64770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Budget Presentation</a:t>
            </a:r>
            <a:endParaRPr lang="en-US" dirty="0"/>
          </a:p>
        </p:txBody>
      </p:sp>
      <p:sp>
        <p:nvSpPr>
          <p:cNvPr id="3" name="Content Placeholder 2"/>
          <p:cNvSpPr>
            <a:spLocks noGrp="1"/>
          </p:cNvSpPr>
          <p:nvPr>
            <p:ph idx="1"/>
          </p:nvPr>
        </p:nvSpPr>
        <p:spPr>
          <a:xfrm>
            <a:off x="457200" y="1219200"/>
            <a:ext cx="8305800" cy="5181600"/>
          </a:xfrm>
        </p:spPr>
        <p:txBody>
          <a:bodyPr/>
          <a:lstStyle/>
          <a:p>
            <a:r>
              <a:rPr lang="en-US" sz="2400" b="1" dirty="0" smtClean="0">
                <a:latin typeface="Garamond" pitchFamily="18" charset="0"/>
              </a:rPr>
              <a:t>Department Mission &amp; Vision</a:t>
            </a:r>
          </a:p>
          <a:p>
            <a:pPr marL="0" indent="0">
              <a:buNone/>
            </a:pPr>
            <a:endParaRPr lang="en-US" sz="2400" b="1" dirty="0" smtClean="0">
              <a:latin typeface="Garamond" pitchFamily="18" charset="0"/>
            </a:endParaRPr>
          </a:p>
          <a:p>
            <a:r>
              <a:rPr lang="en-US" sz="2400" b="1" dirty="0" smtClean="0">
                <a:latin typeface="Garamond" pitchFamily="18" charset="0"/>
              </a:rPr>
              <a:t>2013 Year In Review</a:t>
            </a:r>
          </a:p>
          <a:p>
            <a:pPr marL="0" indent="0">
              <a:buNone/>
            </a:pPr>
            <a:endParaRPr lang="en-US" sz="2400" b="1" dirty="0" smtClean="0">
              <a:latin typeface="Garamond" pitchFamily="18" charset="0"/>
            </a:endParaRPr>
          </a:p>
          <a:p>
            <a:r>
              <a:rPr lang="en-US" sz="2400" b="1" dirty="0" smtClean="0">
                <a:latin typeface="Garamond" pitchFamily="18" charset="0"/>
              </a:rPr>
              <a:t>2014 Allocation</a:t>
            </a:r>
          </a:p>
          <a:p>
            <a:pPr marL="0" indent="0">
              <a:buNone/>
            </a:pPr>
            <a:endParaRPr lang="en-US" sz="2400" b="1" dirty="0" smtClean="0">
              <a:latin typeface="Garamond" pitchFamily="18" charset="0"/>
            </a:endParaRPr>
          </a:p>
          <a:p>
            <a:r>
              <a:rPr lang="en-US" sz="2400" b="1" dirty="0" smtClean="0">
                <a:latin typeface="Garamond" pitchFamily="18" charset="0"/>
              </a:rPr>
              <a:t>2014 Department Goals</a:t>
            </a:r>
          </a:p>
          <a:p>
            <a:pPr marL="0" indent="0">
              <a:buNone/>
            </a:pPr>
            <a:endParaRPr lang="en-US" sz="2400" b="1" dirty="0" smtClean="0">
              <a:latin typeface="Garamond" pitchFamily="18" charset="0"/>
            </a:endParaRPr>
          </a:p>
          <a:p>
            <a:r>
              <a:rPr lang="en-US" sz="2400" b="1" dirty="0" smtClean="0">
                <a:latin typeface="Garamond" pitchFamily="18" charset="0"/>
              </a:rPr>
              <a:t>Performance Measures</a:t>
            </a:r>
          </a:p>
          <a:p>
            <a:endParaRPr lang="en-US" dirty="0"/>
          </a:p>
        </p:txBody>
      </p:sp>
      <p:sp>
        <p:nvSpPr>
          <p:cNvPr id="4" name="Slide Number Placeholder 3"/>
          <p:cNvSpPr>
            <a:spLocks noGrp="1"/>
          </p:cNvSpPr>
          <p:nvPr>
            <p:ph type="sldNum" sz="quarter" idx="10"/>
          </p:nvPr>
        </p:nvSpPr>
        <p:spPr/>
        <p:txBody>
          <a:bodyPr/>
          <a:lstStyle/>
          <a:p>
            <a:fld id="{D356C990-38BE-49A6-9A5F-710B17C0F61E}" type="slidenum">
              <a:rPr lang="en-US" smtClean="0"/>
              <a:pPr/>
              <a:t>2</a:t>
            </a:fld>
            <a:endParaRPr lang="en-US" dirty="0"/>
          </a:p>
        </p:txBody>
      </p:sp>
      <p:sp>
        <p:nvSpPr>
          <p:cNvPr id="5" name="Text Placeholder 3"/>
          <p:cNvSpPr txBox="1">
            <a:spLocks/>
          </p:cNvSpPr>
          <p:nvPr/>
        </p:nvSpPr>
        <p:spPr bwMode="auto">
          <a:xfrm>
            <a:off x="6534150" y="65532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extLst>
      <p:ext uri="{BB962C8B-B14F-4D97-AF65-F5344CB8AC3E}">
        <p14:creationId xmlns:p14="http://schemas.microsoft.com/office/powerpoint/2010/main" val="22317752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ource"/>
          <p:cNvSpPr>
            <a:spLocks noGrp="1"/>
          </p:cNvSpPr>
          <p:nvPr/>
        </p:nvSpPr>
        <p:spPr bwMode="auto">
          <a:xfrm>
            <a:off x="457200" y="1077314"/>
            <a:ext cx="8229600" cy="5195911"/>
          </a:xfrm>
          <a:prstGeom prst="rect">
            <a:avLst/>
          </a:prstGeom>
          <a:noFill/>
          <a:ln w="9525">
            <a:noFill/>
            <a:miter lim="800000"/>
            <a:headEnd/>
            <a:tailEnd/>
          </a:ln>
          <a:effectLst/>
        </p:spPr>
        <p:txBody>
          <a:bodyPr wrap="square" lIns="46800" tIns="46800" rIns="46800" bIns="46800">
            <a:spAutoFit/>
          </a:bodyPr>
          <a:lstStyle>
            <a:lvl1pPr marL="173736" indent="-173736" algn="l" defTabSz="981075" rtl="0" eaLnBrk="0" fontAlgn="base" hangingPunct="0">
              <a:spcBef>
                <a:spcPct val="40000"/>
              </a:spcBef>
              <a:spcAft>
                <a:spcPct val="0"/>
              </a:spcAft>
              <a:buClr>
                <a:schemeClr val="tx1"/>
              </a:buClr>
              <a:buFont typeface="Verdana" pitchFamily="34" charset="0"/>
              <a:buChar char="•"/>
              <a:defRPr sz="1800">
                <a:solidFill>
                  <a:schemeClr val="tx1"/>
                </a:solidFill>
                <a:latin typeface="Verdana" pitchFamily="34" charset="0"/>
                <a:ea typeface="+mn-ea"/>
                <a:cs typeface="+mn-cs"/>
              </a:defRPr>
            </a:lvl1pPr>
            <a:lvl2pPr marL="448056" indent="-82296"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2pPr>
            <a:lvl3pPr marL="813816" indent="-201168" algn="l" defTabSz="981075" rtl="0" eaLnBrk="0" fontAlgn="base" hangingPunct="0">
              <a:spcBef>
                <a:spcPct val="20000"/>
              </a:spcBef>
              <a:spcAft>
                <a:spcPct val="0"/>
              </a:spcAft>
              <a:buClr>
                <a:schemeClr val="tx1"/>
              </a:buClr>
              <a:buFont typeface="Marlett" pitchFamily="2" charset="2"/>
              <a:buChar char="8"/>
              <a:defRPr sz="1600">
                <a:solidFill>
                  <a:schemeClr val="tx1"/>
                </a:solidFill>
                <a:latin typeface="Verdana" pitchFamily="34" charset="0"/>
              </a:defRPr>
            </a:lvl3pPr>
            <a:lvl4pPr marL="1084263" indent="-206375"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marL="457200" indent="-457200" algn="just">
              <a:lnSpc>
                <a:spcPts val="1300"/>
              </a:lnSpc>
              <a:buFont typeface="Verdana" pitchFamily="34" charset="0"/>
              <a:buNone/>
              <a:defRPr/>
            </a:pPr>
            <a:r>
              <a:rPr lang="en-US" sz="2000" b="1" dirty="0" smtClean="0">
                <a:latin typeface="+mn-lt"/>
              </a:rPr>
              <a:t>    </a:t>
            </a:r>
            <a:endParaRPr lang="en-US" sz="2000" b="1" i="1" dirty="0" smtClean="0">
              <a:solidFill>
                <a:schemeClr val="bg1">
                  <a:lumMod val="10000"/>
                </a:schemeClr>
              </a:solidFill>
              <a:latin typeface="Garamond" pitchFamily="18" charset="0"/>
            </a:endParaRPr>
          </a:p>
          <a:p>
            <a:pPr marL="457200" indent="-457200" algn="just">
              <a:lnSpc>
                <a:spcPts val="1300"/>
              </a:lnSpc>
              <a:spcBef>
                <a:spcPts val="0"/>
              </a:spcBef>
              <a:buNone/>
              <a:defRPr/>
            </a:pPr>
            <a:r>
              <a:rPr lang="en-US" sz="2000" b="1" i="1" dirty="0" smtClean="0">
                <a:latin typeface="Garamond" pitchFamily="18" charset="0"/>
              </a:rPr>
              <a:t>Maintain high standards through proactive approach by Public Integrity</a:t>
            </a:r>
          </a:p>
          <a:p>
            <a:pPr marL="457200" indent="-457200" algn="just">
              <a:lnSpc>
                <a:spcPts val="1300"/>
              </a:lnSpc>
              <a:spcBef>
                <a:spcPts val="0"/>
              </a:spcBef>
              <a:buNone/>
              <a:defRPr/>
            </a:pPr>
            <a:endParaRPr lang="en-US" sz="800" b="1" i="1" dirty="0" smtClean="0">
              <a:latin typeface="Garamond" pitchFamily="18" charset="0"/>
            </a:endParaRPr>
          </a:p>
          <a:p>
            <a:pPr lvl="0"/>
            <a:r>
              <a:rPr lang="en-US" sz="1600" b="1" dirty="0" smtClean="0">
                <a:latin typeface="Garamond" pitchFamily="18" charset="0"/>
              </a:rPr>
              <a:t>Action 3</a:t>
            </a:r>
          </a:p>
          <a:p>
            <a:pPr marL="574675" lvl="0" indent="-293688">
              <a:spcBef>
                <a:spcPts val="0"/>
              </a:spcBef>
              <a:buFont typeface="Arial" pitchFamily="34" charset="0"/>
              <a:buChar char="•"/>
            </a:pPr>
            <a:r>
              <a:rPr lang="en-US" sz="1400" dirty="0" smtClean="0">
                <a:latin typeface="Garamond" pitchFamily="18" charset="0"/>
              </a:rPr>
              <a:t>Ensure PIB directives comply with Consent Decree mandates.</a:t>
            </a:r>
          </a:p>
          <a:p>
            <a:pPr marL="574675" lvl="0" indent="-293688">
              <a:spcBef>
                <a:spcPts val="0"/>
              </a:spcBef>
              <a:buFont typeface="Arial" pitchFamily="34" charset="0"/>
              <a:buChar char="•"/>
            </a:pPr>
            <a:r>
              <a:rPr lang="en-US" sz="1400" dirty="0" smtClean="0">
                <a:latin typeface="Garamond" pitchFamily="18" charset="0"/>
              </a:rPr>
              <a:t>Provide semi-annual training sessions for all PIB investigators which include investigation techniques and policy analyses that are complaint/investigation-driven.</a:t>
            </a:r>
          </a:p>
          <a:p>
            <a:pPr marL="574675" lvl="0" indent="-293688">
              <a:spcBef>
                <a:spcPts val="0"/>
              </a:spcBef>
              <a:buFont typeface="Arial" pitchFamily="34" charset="0"/>
              <a:buChar char="•"/>
            </a:pPr>
            <a:r>
              <a:rPr lang="en-US" sz="1400" dirty="0" smtClean="0">
                <a:latin typeface="Garamond" pitchFamily="18" charset="0"/>
              </a:rPr>
              <a:t>Ensure PIB personnel compliance with mandatory Departmental training requirements. </a:t>
            </a:r>
          </a:p>
          <a:p>
            <a:pPr marL="574675" lvl="0" indent="-293688">
              <a:spcBef>
                <a:spcPts val="0"/>
              </a:spcBef>
              <a:buFont typeface="Arial" pitchFamily="34" charset="0"/>
              <a:buChar char="•"/>
            </a:pPr>
            <a:r>
              <a:rPr lang="en-US" sz="1400" dirty="0" smtClean="0">
                <a:latin typeface="Garamond" pitchFamily="18" charset="0"/>
              </a:rPr>
              <a:t>Complete written communications with complainants regarding initiation, identification of the investigator, and outcome of the investigation.</a:t>
            </a:r>
          </a:p>
          <a:p>
            <a:pPr marL="574675" lvl="0" indent="-293688">
              <a:spcBef>
                <a:spcPts val="0"/>
              </a:spcBef>
              <a:buFont typeface="Arial" pitchFamily="34" charset="0"/>
              <a:buChar char="•"/>
            </a:pPr>
            <a:r>
              <a:rPr lang="en-US" sz="1400" dirty="0" smtClean="0">
                <a:latin typeface="Garamond" pitchFamily="18" charset="0"/>
              </a:rPr>
              <a:t>Within 3 days of classification all complaints are entered into the complaint management system within 15 days of the date received by PIB and updated within 15 days of completion.</a:t>
            </a:r>
          </a:p>
          <a:p>
            <a:pPr marL="574675" lvl="0" indent="-293688">
              <a:spcBef>
                <a:spcPts val="0"/>
              </a:spcBef>
              <a:buFont typeface="Arial" pitchFamily="34" charset="0"/>
              <a:buChar char="•"/>
            </a:pPr>
            <a:r>
              <a:rPr lang="en-US" sz="1400" dirty="0" smtClean="0">
                <a:latin typeface="Garamond" pitchFamily="18" charset="0"/>
              </a:rPr>
              <a:t>Each quarter, conduct 60 integrity and quality assurance checks of Department personnel according to complaint trends and other information obtained from internal and external sources.</a:t>
            </a:r>
          </a:p>
          <a:p>
            <a:pPr marL="574675" lvl="0" indent="-293688">
              <a:spcBef>
                <a:spcPts val="0"/>
              </a:spcBef>
              <a:buNone/>
            </a:pPr>
            <a:endParaRPr lang="en-US" sz="1400" dirty="0" smtClean="0">
              <a:latin typeface="Garamond" pitchFamily="18" charset="0"/>
            </a:endParaRPr>
          </a:p>
          <a:p>
            <a:pPr marL="574675" lvl="0" indent="-293688">
              <a:spcAft>
                <a:spcPts val="600"/>
              </a:spcAft>
              <a:buNone/>
            </a:pPr>
            <a:r>
              <a:rPr lang="en-US" sz="1400" b="1" dirty="0" smtClean="0">
                <a:latin typeface="Garamond" pitchFamily="18" charset="0"/>
              </a:rPr>
              <a:t>      PIB - Administrative Investigation Section</a:t>
            </a:r>
          </a:p>
          <a:p>
            <a:pPr marL="574675" lvl="0" indent="-293688">
              <a:spcBef>
                <a:spcPts val="0"/>
              </a:spcBef>
              <a:buFont typeface="Arial" pitchFamily="34" charset="0"/>
              <a:buChar char="•"/>
            </a:pPr>
            <a:r>
              <a:rPr lang="en-US" sz="1400" dirty="0" smtClean="0">
                <a:latin typeface="Garamond" pitchFamily="18" charset="0"/>
              </a:rPr>
              <a:t>Ensure that all administrative investigations are completed within 120 days.</a:t>
            </a:r>
          </a:p>
          <a:p>
            <a:pPr marL="574675" lvl="0" indent="-293688">
              <a:spcBef>
                <a:spcPts val="0"/>
              </a:spcBef>
              <a:buFont typeface="Arial" pitchFamily="34" charset="0"/>
              <a:buChar char="•"/>
            </a:pPr>
            <a:r>
              <a:rPr lang="en-US" sz="1400" dirty="0" smtClean="0">
                <a:latin typeface="Garamond" pitchFamily="18" charset="0"/>
              </a:rPr>
              <a:t>Ensure all section personnel receive 40-60 hours of role-specific training for investigators.</a:t>
            </a:r>
          </a:p>
          <a:p>
            <a:pPr marL="574675" lvl="0" indent="-293688">
              <a:spcBef>
                <a:spcPts val="0"/>
              </a:spcBef>
              <a:buFont typeface="Arial" pitchFamily="34" charset="0"/>
              <a:buChar char="•"/>
            </a:pPr>
            <a:r>
              <a:rPr lang="en-US" sz="1400" dirty="0" smtClean="0">
                <a:latin typeface="Garamond" pitchFamily="18" charset="0"/>
              </a:rPr>
              <a:t>Maintain a user-friendly and reliable database for tracking and managing formal internal investigations.</a:t>
            </a:r>
          </a:p>
          <a:p>
            <a:pPr marL="574675" lvl="0" indent="-293688">
              <a:spcBef>
                <a:spcPts val="0"/>
              </a:spcBef>
              <a:buFont typeface="Arial" pitchFamily="34" charset="0"/>
              <a:buChar char="•"/>
            </a:pPr>
            <a:r>
              <a:rPr lang="en-US" sz="1400" dirty="0" smtClean="0">
                <a:latin typeface="Garamond" pitchFamily="18" charset="0"/>
              </a:rPr>
              <a:t>Ensure the complainant is contacted by section personnel every 30 days via email, telephone, or letter and kept apprised of the status of the complaint.</a:t>
            </a:r>
          </a:p>
          <a:p>
            <a:pPr marL="574675" lvl="0" indent="-293688">
              <a:spcBef>
                <a:spcPts val="0"/>
              </a:spcBef>
              <a:buFont typeface="Arial" pitchFamily="34" charset="0"/>
              <a:buChar char="•"/>
            </a:pPr>
            <a:r>
              <a:rPr lang="en-US" sz="1400" dirty="0" smtClean="0">
                <a:latin typeface="Garamond" pitchFamily="18" charset="0"/>
              </a:rPr>
              <a:t>Ensure the accused officer is notified of the recommended disposition and hearing date within 120 days of the cognizance of the administrative investigation.</a:t>
            </a:r>
            <a:endParaRPr lang="en-US" sz="1400" b="1" dirty="0" smtClean="0">
              <a:latin typeface="Garamond" pitchFamily="18" charset="0"/>
            </a:endParaRPr>
          </a:p>
        </p:txBody>
      </p:sp>
      <p:sp>
        <p:nvSpPr>
          <p:cNvPr id="26627" name="Rectangle 8"/>
          <p:cNvSpPr>
            <a:spLocks noChangeArrowheads="1"/>
          </p:cNvSpPr>
          <p:nvPr/>
        </p:nvSpPr>
        <p:spPr bwMode="auto">
          <a:xfrm>
            <a:off x="76200" y="228600"/>
            <a:ext cx="89916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b="1" dirty="0" smtClean="0">
                <a:solidFill>
                  <a:schemeClr val="bg1"/>
                </a:solidFill>
                <a:latin typeface="Garamond" pitchFamily="18" charset="0"/>
              </a:rPr>
              <a:t>Actions </a:t>
            </a:r>
            <a:r>
              <a:rPr lang="en-US" sz="3600" b="1" dirty="0">
                <a:solidFill>
                  <a:schemeClr val="bg1"/>
                </a:solidFill>
                <a:latin typeface="Garamond" pitchFamily="18" charset="0"/>
              </a:rPr>
              <a:t>to </a:t>
            </a:r>
            <a:r>
              <a:rPr lang="en-US" sz="3600" b="1" dirty="0" smtClean="0">
                <a:solidFill>
                  <a:schemeClr val="bg1"/>
                </a:solidFill>
                <a:latin typeface="Garamond" pitchFamily="18" charset="0"/>
              </a:rPr>
              <a:t>Meet 2014 </a:t>
            </a:r>
            <a:r>
              <a:rPr lang="en-US" sz="3600" b="1" dirty="0">
                <a:solidFill>
                  <a:schemeClr val="bg1"/>
                </a:solidFill>
                <a:latin typeface="Garamond" pitchFamily="18" charset="0"/>
              </a:rPr>
              <a:t>KPIs and Goals Cont.</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
        <p:nvSpPr>
          <p:cNvPr id="7" name="Text Placeholder 3"/>
          <p:cNvSpPr txBox="1">
            <a:spLocks/>
          </p:cNvSpPr>
          <p:nvPr/>
        </p:nvSpPr>
        <p:spPr bwMode="auto">
          <a:xfrm>
            <a:off x="6534150" y="64770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Rectangle 3"/>
          <p:cNvSpPr/>
          <p:nvPr/>
        </p:nvSpPr>
        <p:spPr>
          <a:xfrm>
            <a:off x="381000" y="1066800"/>
            <a:ext cx="8458200" cy="4426853"/>
          </a:xfrm>
          <a:prstGeom prst="rect">
            <a:avLst/>
          </a:prstGeom>
        </p:spPr>
        <p:txBody>
          <a:bodyPr wrap="square">
            <a:spAutoFit/>
          </a:bodyPr>
          <a:lstStyle/>
          <a:p>
            <a:pPr marL="457200" indent="-457200" algn="just">
              <a:buNone/>
              <a:defRPr/>
            </a:pPr>
            <a:r>
              <a:rPr lang="en-US" sz="2000" b="1" i="1" dirty="0" smtClean="0">
                <a:latin typeface="Garamond" pitchFamily="18" charset="0"/>
              </a:rPr>
              <a:t>Highway Safety Initiatives</a:t>
            </a:r>
          </a:p>
          <a:p>
            <a:pPr marL="457200" indent="-457200" algn="just">
              <a:buNone/>
              <a:defRPr/>
            </a:pPr>
            <a:endParaRPr lang="en-US" sz="1000" b="1" dirty="0" smtClean="0">
              <a:latin typeface="Garamond" pitchFamily="18" charset="0"/>
            </a:endParaRPr>
          </a:p>
          <a:p>
            <a:pPr>
              <a:lnSpc>
                <a:spcPts val="1700"/>
              </a:lnSpc>
              <a:defRPr/>
            </a:pPr>
            <a:r>
              <a:rPr lang="en-US" sz="1600" b="1" dirty="0" smtClean="0">
                <a:latin typeface="Garamond" pitchFamily="18" charset="0"/>
              </a:rPr>
              <a:t>Action 4.</a:t>
            </a:r>
            <a:r>
              <a:rPr lang="en-US" sz="1300" dirty="0" smtClean="0">
                <a:latin typeface="Garamond" pitchFamily="18" charset="0"/>
              </a:rPr>
              <a:t>   </a:t>
            </a:r>
            <a:r>
              <a:rPr lang="en-US" sz="1400" dirty="0" smtClean="0">
                <a:latin typeface="Garamond" pitchFamily="18" charset="0"/>
              </a:rPr>
              <a:t>In 2014, the Department plans to actively engage in more public service awareness campaigns for DWI  &amp; under age drinking.  </a:t>
            </a:r>
          </a:p>
          <a:p>
            <a:pPr>
              <a:lnSpc>
                <a:spcPts val="1700"/>
              </a:lnSpc>
              <a:defRPr/>
            </a:pPr>
            <a:endParaRPr lang="en-US" sz="1400" dirty="0" smtClean="0">
              <a:latin typeface="Garamond" pitchFamily="18" charset="0"/>
            </a:endParaRPr>
          </a:p>
          <a:p>
            <a:pPr>
              <a:lnSpc>
                <a:spcPts val="1700"/>
              </a:lnSpc>
              <a:defRPr/>
            </a:pPr>
            <a:r>
              <a:rPr lang="en-US" sz="1400" dirty="0" smtClean="0">
                <a:latin typeface="Garamond" pitchFamily="18" charset="0"/>
              </a:rPr>
              <a:t>Juvenile Underage Drinking has long been problematic in Orleans Parish and in addition to the regular enforcement conducted primarily by the 8th District Bourbon Street Promenade; the Louisiana Highway Safety Commission includes this component in their funding package to the New Orleans Police Department.  With the deployment of plainclothes officers that target known challenging areas that cater to minors, there has been a significant increase in this enforcement component that has shown a 65% increase in the summonses issued to violators from 2012 to 2013 </a:t>
            </a:r>
            <a:r>
              <a:rPr lang="en-US" sz="1400" dirty="0" err="1" smtClean="0">
                <a:latin typeface="Garamond" pitchFamily="18" charset="0"/>
              </a:rPr>
              <a:t>ytd</a:t>
            </a:r>
            <a:r>
              <a:rPr lang="en-US" sz="1400" dirty="0" smtClean="0">
                <a:latin typeface="Garamond" pitchFamily="18" charset="0"/>
              </a:rPr>
              <a:t>.  We expect that trend to continue, and while the numbers have significantly increased, several university newspapers have published articles in their respective newspaper	‘s warning students to expect enforcement.</a:t>
            </a:r>
          </a:p>
          <a:p>
            <a:pPr>
              <a:lnSpc>
                <a:spcPts val="1700"/>
              </a:lnSpc>
              <a:defRPr/>
            </a:pPr>
            <a:r>
              <a:rPr lang="en-US" sz="1400" dirty="0" smtClean="0">
                <a:latin typeface="Garamond" pitchFamily="18" charset="0"/>
              </a:rPr>
              <a:t>While we strive to increase arrest numbers annually for DWI, we know that removing impaired drivers from our streets are the most significant factor in reducing fatal crashes; we believe that our strategy and initiatives are effective and could be a model for any agency in the United States.  Our partnership with the LHSC and NHTSA allows us to expand our enforcement and coupled with our enforcement, we will continue to send media releases through the Public Information Office which will only enhance our effectiveness annually.</a:t>
            </a:r>
          </a:p>
          <a:p>
            <a:pPr algn="just">
              <a:defRPr/>
            </a:pPr>
            <a:endParaRPr lang="en-US" sz="1300" dirty="0" smtClean="0">
              <a:latin typeface="Garamond" pitchFamily="18" charset="0"/>
            </a:endParaRPr>
          </a:p>
          <a:p>
            <a:pPr algn="just">
              <a:lnSpc>
                <a:spcPts val="600"/>
              </a:lnSpc>
              <a:buNone/>
              <a:defRPr/>
            </a:pPr>
            <a:endParaRPr lang="en-US" sz="1300" dirty="0" smtClean="0">
              <a:latin typeface="Garamond" pitchFamily="18" charset="0"/>
            </a:endParaRPr>
          </a:p>
          <a:p>
            <a:pPr algn="just">
              <a:lnSpc>
                <a:spcPts val="1300"/>
              </a:lnSpc>
              <a:spcBef>
                <a:spcPts val="0"/>
              </a:spcBef>
              <a:defRPr/>
            </a:pPr>
            <a:endParaRPr lang="en-US" dirty="0" smtClean="0">
              <a:solidFill>
                <a:schemeClr val="bg1">
                  <a:lumMod val="75000"/>
                </a:schemeClr>
              </a:solidFill>
              <a:latin typeface="Garamond" pitchFamily="18" charset="0"/>
            </a:endParaRPr>
          </a:p>
          <a:p>
            <a:pPr marL="457200" indent="-457200" algn="just">
              <a:lnSpc>
                <a:spcPts val="1300"/>
              </a:lnSpc>
              <a:spcBef>
                <a:spcPts val="0"/>
              </a:spcBef>
              <a:defRPr/>
            </a:pPr>
            <a:endParaRPr lang="en-US" dirty="0" smtClean="0">
              <a:latin typeface="Garamond" pitchFamily="18" charset="0"/>
            </a:endParaRPr>
          </a:p>
        </p:txBody>
      </p:sp>
      <p:sp>
        <p:nvSpPr>
          <p:cNvPr id="7" name="Rectangle 8"/>
          <p:cNvSpPr>
            <a:spLocks noChangeArrowheads="1"/>
          </p:cNvSpPr>
          <p:nvPr/>
        </p:nvSpPr>
        <p:spPr bwMode="auto">
          <a:xfrm>
            <a:off x="76200" y="228600"/>
            <a:ext cx="89916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b="1" dirty="0" smtClean="0">
                <a:solidFill>
                  <a:schemeClr val="bg1"/>
                </a:solidFill>
                <a:latin typeface="Garamond" pitchFamily="18" charset="0"/>
              </a:rPr>
              <a:t>Actions </a:t>
            </a:r>
            <a:r>
              <a:rPr lang="en-US" sz="3600" b="1" dirty="0">
                <a:solidFill>
                  <a:schemeClr val="bg1"/>
                </a:solidFill>
                <a:latin typeface="Garamond" pitchFamily="18" charset="0"/>
              </a:rPr>
              <a:t>to </a:t>
            </a:r>
            <a:r>
              <a:rPr lang="en-US" sz="3600" b="1" dirty="0" smtClean="0">
                <a:solidFill>
                  <a:schemeClr val="bg1"/>
                </a:solidFill>
                <a:latin typeface="Garamond" pitchFamily="18" charset="0"/>
              </a:rPr>
              <a:t>Meet 2014 </a:t>
            </a:r>
            <a:r>
              <a:rPr lang="en-US" sz="3600" b="1" dirty="0">
                <a:solidFill>
                  <a:schemeClr val="bg1"/>
                </a:solidFill>
                <a:latin typeface="Garamond" pitchFamily="18" charset="0"/>
              </a:rPr>
              <a:t>KPIs and Goals Cont.</a:t>
            </a:r>
            <a:endParaRPr lang="en-US" sz="3600" dirty="0">
              <a:solidFill>
                <a:schemeClr val="bg1"/>
              </a:solidFill>
              <a:latin typeface="Garamond" pitchFamily="18" charset="0"/>
            </a:endParaRPr>
          </a:p>
        </p:txBody>
      </p:sp>
      <p:sp>
        <p:nvSpPr>
          <p:cNvPr id="5" name="Text Placeholder 3"/>
          <p:cNvSpPr txBox="1">
            <a:spLocks/>
          </p:cNvSpPr>
          <p:nvPr/>
        </p:nvSpPr>
        <p:spPr bwMode="auto">
          <a:xfrm>
            <a:off x="6534150" y="64770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
        <p:nvSpPr>
          <p:cNvPr id="6"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21</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ource"/>
          <p:cNvSpPr>
            <a:spLocks noGrp="1"/>
          </p:cNvSpPr>
          <p:nvPr/>
        </p:nvSpPr>
        <p:spPr bwMode="auto">
          <a:xfrm>
            <a:off x="457200" y="1295400"/>
            <a:ext cx="8229600" cy="290593"/>
          </a:xfrm>
          <a:prstGeom prst="rect">
            <a:avLst/>
          </a:prstGeom>
          <a:noFill/>
          <a:ln w="9525">
            <a:noFill/>
            <a:miter lim="800000"/>
            <a:headEnd/>
            <a:tailEnd/>
          </a:ln>
          <a:effectLst/>
        </p:spPr>
        <p:txBody>
          <a:bodyPr wrap="square" lIns="46800" tIns="46800" rIns="46800" bIns="46800">
            <a:spAutoFit/>
          </a:bodyPr>
          <a:lstStyle>
            <a:lvl1pPr marL="173736" indent="-173736" algn="l" defTabSz="981075" rtl="0" eaLnBrk="0" fontAlgn="base" hangingPunct="0">
              <a:spcBef>
                <a:spcPct val="40000"/>
              </a:spcBef>
              <a:spcAft>
                <a:spcPct val="0"/>
              </a:spcAft>
              <a:buClr>
                <a:schemeClr val="tx1"/>
              </a:buClr>
              <a:buFont typeface="Verdana" pitchFamily="34" charset="0"/>
              <a:buChar char="•"/>
              <a:defRPr sz="1800">
                <a:solidFill>
                  <a:schemeClr val="tx1"/>
                </a:solidFill>
                <a:latin typeface="Verdana" pitchFamily="34" charset="0"/>
                <a:ea typeface="+mn-ea"/>
                <a:cs typeface="+mn-cs"/>
              </a:defRPr>
            </a:lvl1pPr>
            <a:lvl2pPr marL="448056" indent="-82296"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2pPr>
            <a:lvl3pPr marL="813816" indent="-201168" algn="l" defTabSz="981075" rtl="0" eaLnBrk="0" fontAlgn="base" hangingPunct="0">
              <a:spcBef>
                <a:spcPct val="20000"/>
              </a:spcBef>
              <a:spcAft>
                <a:spcPct val="0"/>
              </a:spcAft>
              <a:buClr>
                <a:schemeClr val="tx1"/>
              </a:buClr>
              <a:buFont typeface="Marlett" pitchFamily="2" charset="2"/>
              <a:buChar char="8"/>
              <a:defRPr sz="1600">
                <a:solidFill>
                  <a:schemeClr val="tx1"/>
                </a:solidFill>
                <a:latin typeface="Verdana" pitchFamily="34" charset="0"/>
              </a:defRPr>
            </a:lvl3pPr>
            <a:lvl4pPr marL="1084263" indent="-206375" algn="l" defTabSz="981075" rtl="0" eaLnBrk="0" fontAlgn="base" hangingPunct="0">
              <a:spcBef>
                <a:spcPct val="20000"/>
              </a:spcBef>
              <a:spcAft>
                <a:spcPct val="0"/>
              </a:spcAft>
              <a:buClr>
                <a:schemeClr val="tx1"/>
              </a:buClr>
              <a:buChar char="-"/>
              <a:defRPr sz="1600">
                <a:solidFill>
                  <a:schemeClr val="tx1"/>
                </a:solidFill>
                <a:latin typeface="Verdana" pitchFamily="34" charset="0"/>
              </a:defRPr>
            </a:lvl4pPr>
            <a:lvl5pPr marL="21574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5pPr>
            <a:lvl6pPr marL="26146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6pPr>
            <a:lvl7pPr marL="30718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7pPr>
            <a:lvl8pPr marL="35290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8pPr>
            <a:lvl9pPr marL="3986213" indent="-339725" algn="l" defTabSz="981075" rtl="0" eaLnBrk="0" fontAlgn="base" hangingPunct="0">
              <a:spcBef>
                <a:spcPct val="0"/>
              </a:spcBef>
              <a:spcAft>
                <a:spcPct val="0"/>
              </a:spcAft>
              <a:buClr>
                <a:srgbClr val="FFFF66"/>
              </a:buClr>
              <a:buFont typeface="Marlett" pitchFamily="2" charset="2"/>
              <a:buChar char="8"/>
              <a:defRPr sz="2300">
                <a:solidFill>
                  <a:schemeClr val="bg1"/>
                </a:solidFill>
                <a:latin typeface="+mn-lt"/>
              </a:defRPr>
            </a:lvl9pPr>
          </a:lstStyle>
          <a:p>
            <a:pPr marL="457200" indent="-457200" algn="just">
              <a:lnSpc>
                <a:spcPts val="1300"/>
              </a:lnSpc>
              <a:buFont typeface="Verdana" pitchFamily="34" charset="0"/>
              <a:buNone/>
              <a:defRPr/>
            </a:pPr>
            <a:r>
              <a:rPr lang="en-US" sz="2000" b="1" dirty="0" smtClean="0">
                <a:latin typeface="+mn-lt"/>
              </a:rPr>
              <a:t>    </a:t>
            </a:r>
            <a:endParaRPr lang="en-US" sz="2000" b="1" i="1" dirty="0" smtClean="0">
              <a:solidFill>
                <a:schemeClr val="bg1">
                  <a:lumMod val="10000"/>
                </a:schemeClr>
              </a:solidFill>
              <a:latin typeface="Garamond" pitchFamily="18" charset="0"/>
            </a:endParaRPr>
          </a:p>
        </p:txBody>
      </p:sp>
      <p:sp>
        <p:nvSpPr>
          <p:cNvPr id="26627" name="Rectangle 8"/>
          <p:cNvSpPr>
            <a:spLocks noChangeArrowheads="1"/>
          </p:cNvSpPr>
          <p:nvPr/>
        </p:nvSpPr>
        <p:spPr bwMode="auto">
          <a:xfrm>
            <a:off x="76200" y="228600"/>
            <a:ext cx="89916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dirty="0" smtClean="0">
                <a:solidFill>
                  <a:schemeClr val="bg1"/>
                </a:solidFill>
                <a:latin typeface="Garamond" pitchFamily="18" charset="0"/>
              </a:rPr>
              <a:t>UCR Data – Jan. through September</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304800" y="62484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22</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graphicFrame>
        <p:nvGraphicFramePr>
          <p:cNvPr id="9" name="Table 8"/>
          <p:cNvGraphicFramePr>
            <a:graphicFrameLocks noGrp="1"/>
          </p:cNvGraphicFramePr>
          <p:nvPr/>
        </p:nvGraphicFramePr>
        <p:xfrm>
          <a:off x="1219201" y="990600"/>
          <a:ext cx="6705599" cy="5257787"/>
        </p:xfrm>
        <a:graphic>
          <a:graphicData uri="http://schemas.openxmlformats.org/drawingml/2006/table">
            <a:tbl>
              <a:tblPr/>
              <a:tblGrid>
                <a:gridCol w="957940"/>
                <a:gridCol w="957943"/>
                <a:gridCol w="957943"/>
                <a:gridCol w="609603"/>
                <a:gridCol w="348341"/>
                <a:gridCol w="957943"/>
                <a:gridCol w="696688"/>
                <a:gridCol w="1219198"/>
              </a:tblGrid>
              <a:tr h="321185">
                <a:tc gridSpan="8">
                  <a:txBody>
                    <a:bodyPr/>
                    <a:lstStyle/>
                    <a:p>
                      <a:pPr algn="ctr" fontAlgn="b"/>
                      <a:r>
                        <a:rPr lang="en-US" sz="1400" b="1" i="0" u="none" strike="noStrike" dirty="0">
                          <a:solidFill>
                            <a:srgbClr val="660066"/>
                          </a:solidFill>
                          <a:latin typeface="Arial"/>
                        </a:rPr>
                        <a:t>  </a:t>
                      </a:r>
                      <a:r>
                        <a:rPr lang="en-US" sz="1800" b="1" i="0" u="none" strike="noStrike" dirty="0" smtClean="0">
                          <a:solidFill>
                            <a:srgbClr val="660066"/>
                          </a:solidFill>
                          <a:latin typeface="Arial"/>
                        </a:rPr>
                        <a:t>Citywide </a:t>
                      </a:r>
                      <a:r>
                        <a:rPr lang="en-US" sz="1800" b="1" i="0" u="none" strike="noStrike" dirty="0">
                          <a:solidFill>
                            <a:srgbClr val="660066"/>
                          </a:solidFill>
                          <a:latin typeface="Arial"/>
                        </a:rPr>
                        <a:t>Totals</a:t>
                      </a:r>
                    </a:p>
                  </a:txBody>
                  <a:tcPr marL="5570" marR="5570" marT="55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600" b="0" i="0" u="none" strike="noStrike" dirty="0">
                        <a:solidFill>
                          <a:srgbClr val="000000"/>
                        </a:solidFill>
                        <a:latin typeface="Calibri"/>
                      </a:endParaRPr>
                    </a:p>
                  </a:txBody>
                  <a:tcPr marL="5570" marR="5570" marT="5570" marB="0" anchor="b">
                    <a:lnL>
                      <a:noFill/>
                    </a:lnL>
                    <a:lnR>
                      <a:noFill/>
                    </a:lnR>
                    <a:lnT>
                      <a:noFill/>
                    </a:lnT>
                    <a:lnB>
                      <a:noFill/>
                    </a:lnB>
                  </a:tcPr>
                </a:tc>
              </a:tr>
              <a:tr h="148289">
                <a:tc>
                  <a:txBody>
                    <a:bodyPr/>
                    <a:lstStyle/>
                    <a:p>
                      <a:pPr algn="l" fontAlgn="b"/>
                      <a:endParaRPr lang="en-US" sz="900" b="0" i="0" u="none" strike="noStrike" dirty="0">
                        <a:solidFill>
                          <a:srgbClr val="000000"/>
                        </a:solidFill>
                        <a:latin typeface="Calibri"/>
                      </a:endParaRPr>
                    </a:p>
                  </a:txBody>
                  <a:tcPr marL="5570" marR="5570" marT="5570" marB="0" anchor="b">
                    <a:lnL>
                      <a:noFill/>
                    </a:lnL>
                    <a:lnR>
                      <a:noFill/>
                    </a:lnR>
                    <a:lnT>
                      <a:noFill/>
                    </a:lnT>
                    <a:lnB w="6350" cap="flat" cmpd="sng" algn="ctr">
                      <a:solidFill>
                        <a:srgbClr val="80008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5570" marR="5570" marT="5570" marB="0" anchor="b">
                    <a:lnL>
                      <a:noFill/>
                    </a:lnL>
                    <a:lnR>
                      <a:noFill/>
                    </a:lnR>
                    <a:lnT>
                      <a:noFill/>
                    </a:lnT>
                    <a:lnB w="6350" cap="flat" cmpd="sng" algn="ctr">
                      <a:solidFill>
                        <a:srgbClr val="80008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5570" marR="5570" marT="5570" marB="0" anchor="b">
                    <a:lnL>
                      <a:noFill/>
                    </a:lnL>
                    <a:lnR>
                      <a:noFill/>
                    </a:lnR>
                    <a:lnT>
                      <a:noFill/>
                    </a:lnT>
                    <a:lnB w="6350" cap="flat" cmpd="sng" algn="ctr">
                      <a:solidFill>
                        <a:srgbClr val="80008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5570" marR="5570" marT="5570" marB="0" anchor="b">
                    <a:lnL>
                      <a:noFill/>
                    </a:lnL>
                    <a:lnR>
                      <a:noFill/>
                    </a:lnR>
                    <a:lnT>
                      <a:noFill/>
                    </a:lnT>
                    <a:lnB w="6350" cap="flat" cmpd="sng" algn="ctr">
                      <a:solidFill>
                        <a:srgbClr val="800080"/>
                      </a:solidFill>
                      <a:prstDash val="solid"/>
                      <a:round/>
                      <a:headEnd type="none" w="med" len="med"/>
                      <a:tailEnd type="none" w="med" len="med"/>
                    </a:lnB>
                  </a:tcPr>
                </a:tc>
                <a:tc gridSpan="2">
                  <a:txBody>
                    <a:bodyPr/>
                    <a:lstStyle/>
                    <a:p>
                      <a:endParaRPr lang="en-US" sz="900" dirty="0"/>
                    </a:p>
                  </a:txBody>
                  <a:tcPr marL="5570" marR="5570" marT="5570" marB="0" anchor="b">
                    <a:lnL>
                      <a:noFill/>
                    </a:lnL>
                    <a:lnR>
                      <a:noFill/>
                    </a:lnR>
                    <a:lnT>
                      <a:noFill/>
                    </a:lnT>
                    <a:lnB w="6350" cap="flat" cmpd="sng" algn="ctr">
                      <a:solidFill>
                        <a:srgbClr val="800080"/>
                      </a:solidFill>
                      <a:prstDash val="solid"/>
                      <a:round/>
                      <a:headEnd type="none" w="med" len="med"/>
                      <a:tailEnd type="none" w="med" len="med"/>
                    </a:lnB>
                  </a:tcPr>
                </a:tc>
                <a:tc hMerge="1">
                  <a:txBody>
                    <a:bodyPr/>
                    <a:lstStyle/>
                    <a:p>
                      <a:pPr algn="l" fontAlgn="b"/>
                      <a:endParaRPr lang="en-US" sz="600" b="0" i="0" u="none" strike="noStrike" dirty="0">
                        <a:solidFill>
                          <a:srgbClr val="000000"/>
                        </a:solidFill>
                        <a:latin typeface="Calibri"/>
                      </a:endParaRPr>
                    </a:p>
                  </a:txBody>
                  <a:tcPr marL="5570" marR="5570" marT="5570" marB="0" anchor="b">
                    <a:lnL>
                      <a:noFill/>
                    </a:lnL>
                    <a:lnR>
                      <a:noFill/>
                    </a:lnR>
                    <a:lnT>
                      <a:noFill/>
                    </a:lnT>
                    <a:lnB w="6350" cap="flat" cmpd="sng" algn="ctr">
                      <a:solidFill>
                        <a:srgbClr val="80008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5570" marR="5570" marT="5570" marB="0" anchor="b">
                    <a:lnL>
                      <a:noFill/>
                    </a:lnL>
                    <a:lnR>
                      <a:noFill/>
                    </a:lnR>
                    <a:lnT>
                      <a:noFill/>
                    </a:lnT>
                    <a:lnB w="6350" cap="flat" cmpd="sng" algn="ctr">
                      <a:solidFill>
                        <a:srgbClr val="800080"/>
                      </a:solidFill>
                      <a:prstDash val="solid"/>
                      <a:round/>
                      <a:headEnd type="none" w="med" len="med"/>
                      <a:tailEnd type="none" w="med" len="med"/>
                    </a:lnB>
                  </a:tcPr>
                </a:tc>
                <a:tc>
                  <a:txBody>
                    <a:bodyPr/>
                    <a:lstStyle/>
                    <a:p>
                      <a:pPr algn="l" fontAlgn="b"/>
                      <a:endParaRPr lang="en-US" sz="900" b="0" i="0" u="none" strike="noStrike" dirty="0">
                        <a:solidFill>
                          <a:srgbClr val="000000"/>
                        </a:solidFill>
                        <a:latin typeface="Calibri"/>
                      </a:endParaRPr>
                    </a:p>
                  </a:txBody>
                  <a:tcPr marL="5570" marR="5570" marT="5570" marB="0" anchor="b">
                    <a:lnL>
                      <a:noFill/>
                    </a:lnL>
                    <a:lnR>
                      <a:noFill/>
                    </a:lnR>
                    <a:lnT>
                      <a:noFill/>
                    </a:lnT>
                    <a:lnB w="6350" cap="flat" cmpd="sng" algn="ctr">
                      <a:solidFill>
                        <a:srgbClr val="800080"/>
                      </a:solidFill>
                      <a:prstDash val="solid"/>
                      <a:round/>
                      <a:headEnd type="none" w="med" len="med"/>
                      <a:tailEnd type="none" w="med" len="med"/>
                    </a:lnB>
                  </a:tcPr>
                </a:tc>
              </a:tr>
              <a:tr h="258862">
                <a:tc>
                  <a:txBody>
                    <a:bodyPr/>
                    <a:lstStyle/>
                    <a:p>
                      <a:pPr algn="ctr" fontAlgn="b"/>
                      <a:r>
                        <a:rPr lang="en-US" sz="1200" b="1" i="0" u="none" strike="noStrike" dirty="0">
                          <a:solidFill>
                            <a:srgbClr val="000080"/>
                          </a:solidFill>
                          <a:latin typeface="Arial"/>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solidFill>
                      <a:srgbClr val="FFFFFF"/>
                    </a:solidFill>
                  </a:tcPr>
                </a:tc>
                <a:tc>
                  <a:txBody>
                    <a:bodyPr/>
                    <a:lstStyle/>
                    <a:p>
                      <a:pPr algn="ctr" fontAlgn="b"/>
                      <a:r>
                        <a:rPr lang="en-US" sz="1200" b="1" i="0" u="none" strike="noStrike" dirty="0">
                          <a:solidFill>
                            <a:srgbClr val="000080"/>
                          </a:solidFill>
                          <a:latin typeface="Arial"/>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solidFill>
                      <a:srgbClr val="FFFFFF"/>
                    </a:solidFill>
                  </a:tcPr>
                </a:tc>
                <a:tc>
                  <a:txBody>
                    <a:bodyPr/>
                    <a:lstStyle/>
                    <a:p>
                      <a:pPr algn="ctr" fontAlgn="b"/>
                      <a:r>
                        <a:rPr lang="en-US" sz="1200" b="1" i="0" u="none" strike="noStrike" dirty="0">
                          <a:solidFill>
                            <a:srgbClr val="000080"/>
                          </a:solidFill>
                          <a:latin typeface="Arial"/>
                        </a:rPr>
                        <a:t>Jan </a:t>
                      </a:r>
                      <a:r>
                        <a:rPr lang="en-US" sz="1200" b="1" i="0" u="none" strike="noStrike" dirty="0" smtClean="0">
                          <a:solidFill>
                            <a:srgbClr val="000080"/>
                          </a:solidFill>
                          <a:latin typeface="Arial"/>
                        </a:rPr>
                        <a:t>– </a:t>
                      </a:r>
                      <a:r>
                        <a:rPr lang="en-US" sz="1200" b="1" i="0" u="none" strike="noStrike" dirty="0">
                          <a:solidFill>
                            <a:srgbClr val="000080"/>
                          </a:solidFill>
                          <a:latin typeface="Arial"/>
                        </a:rPr>
                        <a:t>Sep</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solidFill>
                      <a:srgbClr val="FFFFFF"/>
                    </a:solidFill>
                  </a:tcPr>
                </a:tc>
                <a:tc>
                  <a:txBody>
                    <a:bodyPr/>
                    <a:lstStyle/>
                    <a:p>
                      <a:pPr algn="ctr" fontAlgn="b"/>
                      <a:r>
                        <a:rPr lang="en-US" sz="1200" b="1" i="0" u="none" strike="noStrike" dirty="0">
                          <a:solidFill>
                            <a:srgbClr val="000080"/>
                          </a:solidFill>
                          <a:latin typeface="Arial"/>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solidFill>
                      <a:srgbClr val="FFFFFF"/>
                    </a:solidFill>
                  </a:tcPr>
                </a:tc>
                <a:tc gridSpan="2">
                  <a:txBody>
                    <a:bodyPr/>
                    <a:lstStyle/>
                    <a:p>
                      <a:pPr algn="ctr" fontAlgn="b"/>
                      <a:r>
                        <a:rPr lang="en-US" sz="1200" b="1" i="0" u="none" strike="noStrike" dirty="0">
                          <a:solidFill>
                            <a:srgbClr val="000080"/>
                          </a:solidFill>
                          <a:latin typeface="Arial"/>
                        </a:rPr>
                        <a:t>Jan - Sep </a:t>
                      </a:r>
                      <a:r>
                        <a:rPr lang="en-US" sz="1200" b="1" i="0" u="none" strike="noStrike" dirty="0">
                          <a:solidFill>
                            <a:srgbClr val="FF0000"/>
                          </a:solidFill>
                          <a:latin typeface="Arial"/>
                        </a:rPr>
                        <a:t>(1)</a:t>
                      </a:r>
                      <a:endParaRPr lang="en-US" sz="1200" b="1" i="0" u="none" strike="noStrike" dirty="0">
                        <a:solidFill>
                          <a:srgbClr val="000080"/>
                        </a:solidFill>
                        <a:latin typeface="Arial"/>
                      </a:endParaRP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solidFill>
                      <a:srgbClr val="FFFFFF"/>
                    </a:solidFill>
                  </a:tcPr>
                </a:tc>
                <a:tc hMerge="1">
                  <a:txBody>
                    <a:bodyPr/>
                    <a:lstStyle/>
                    <a:p>
                      <a:pPr algn="ctr" fontAlgn="b"/>
                      <a:endParaRPr lang="en-US" sz="1200" b="1" i="0" u="none" strike="noStrike" dirty="0">
                        <a:solidFill>
                          <a:srgbClr val="000080"/>
                        </a:solidFill>
                        <a:latin typeface="Arial"/>
                      </a:endParaRP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solidFill>
                      <a:srgbClr val="FFFFFF"/>
                    </a:solidFill>
                  </a:tcPr>
                </a:tc>
                <a:tc>
                  <a:txBody>
                    <a:bodyPr/>
                    <a:lstStyle/>
                    <a:p>
                      <a:pPr algn="ctr" fontAlgn="b"/>
                      <a:r>
                        <a:rPr lang="en-US" sz="1200" b="1" i="0" u="none" strike="noStrike" dirty="0">
                          <a:solidFill>
                            <a:srgbClr val="000080"/>
                          </a:solidFill>
                          <a:latin typeface="Arial"/>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solidFill>
                      <a:srgbClr val="FFFFFF"/>
                    </a:solidFill>
                  </a:tcPr>
                </a:tc>
                <a:tc>
                  <a:txBody>
                    <a:bodyPr/>
                    <a:lstStyle/>
                    <a:p>
                      <a:pPr algn="ctr" fontAlgn="b"/>
                      <a:r>
                        <a:rPr lang="en-US" sz="1200" b="1" i="0" u="none" strike="noStrike" dirty="0">
                          <a:solidFill>
                            <a:srgbClr val="000080"/>
                          </a:solidFill>
                          <a:latin typeface="Arial"/>
                        </a:rPr>
                        <a:t>%</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solidFill>
                      <a:srgbClr val="FFFFFF"/>
                    </a:solidFill>
                  </a:tcPr>
                </a:tc>
              </a:tr>
              <a:tr h="195790">
                <a:tc>
                  <a:txBody>
                    <a:bodyPr/>
                    <a:lstStyle/>
                    <a:p>
                      <a:pPr algn="l" fontAlgn="b"/>
                      <a:r>
                        <a:rPr lang="en-US" sz="1200" b="0" i="1" u="none" strike="noStrike" dirty="0">
                          <a:solidFill>
                            <a:srgbClr val="000080"/>
                          </a:solidFill>
                          <a:latin typeface="Arial"/>
                        </a:rPr>
                        <a:t>Offense</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ctr" fontAlgn="b"/>
                      <a:r>
                        <a:rPr lang="en-US" sz="1200" b="1" i="0" u="none" strike="noStrike" dirty="0">
                          <a:solidFill>
                            <a:srgbClr val="000080"/>
                          </a:solidFill>
                          <a:latin typeface="Arial"/>
                        </a:rPr>
                        <a:t>2012</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gridSpan="2">
                  <a:txBody>
                    <a:bodyPr/>
                    <a:lstStyle/>
                    <a:p>
                      <a:pPr algn="ctr" fontAlgn="b"/>
                      <a:r>
                        <a:rPr lang="en-US" sz="1200" b="1" i="0" u="none" strike="noStrike" dirty="0">
                          <a:solidFill>
                            <a:srgbClr val="000080"/>
                          </a:solidFill>
                          <a:latin typeface="Arial"/>
                        </a:rPr>
                        <a:t>2013</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hMerge="1">
                  <a:txBody>
                    <a:bodyPr/>
                    <a:lstStyle/>
                    <a:p>
                      <a:pPr algn="ctr" fontAlgn="b"/>
                      <a:endParaRPr lang="en-US" sz="700" b="1" i="0" u="none" strike="noStrike">
                        <a:solidFill>
                          <a:srgbClr val="000080"/>
                        </a:solidFill>
                        <a:latin typeface="Arial"/>
                      </a:endParaRP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ctr" fontAlgn="b"/>
                      <a:r>
                        <a:rPr lang="en-US" sz="1200" b="0" i="0" u="none" strike="noStrike" dirty="0">
                          <a:solidFill>
                            <a:srgbClr val="000080"/>
                          </a:solidFill>
                          <a:latin typeface="Arial"/>
                        </a:rPr>
                        <a:t>Change</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r>
              <a:tr h="116622">
                <a:tc>
                  <a:txBody>
                    <a:bodyPr/>
                    <a:lstStyle/>
                    <a:p>
                      <a:pPr algn="l" fontAlgn="b"/>
                      <a:r>
                        <a:rPr lang="en-US" sz="700" b="0" i="1" u="none" strike="noStrike" dirty="0">
                          <a:solidFill>
                            <a:srgbClr val="000080"/>
                          </a:solidFill>
                          <a:latin typeface="Arial"/>
                        </a:rPr>
                        <a:t> </a:t>
                      </a:r>
                    </a:p>
                  </a:txBody>
                  <a:tcPr marL="5570" marR="5570" marT="5570" marB="0" anchor="b">
                    <a:lnL>
                      <a:noFill/>
                    </a:lnL>
                    <a:lnR>
                      <a:noFill/>
                    </a:lnR>
                    <a:lnT w="12700" cap="flat" cmpd="sng" algn="ctr">
                      <a:solidFill>
                        <a:srgbClr val="800080"/>
                      </a:solidFill>
                      <a:prstDash val="solid"/>
                      <a:round/>
                      <a:headEnd type="none" w="med" len="med"/>
                      <a:tailEnd type="none" w="med" len="med"/>
                    </a:lnT>
                    <a:lnB>
                      <a:noFill/>
                    </a:lnB>
                    <a:solidFill>
                      <a:srgbClr val="FFFFFF"/>
                    </a:solidFill>
                  </a:tcPr>
                </a:tc>
                <a:tc>
                  <a:txBody>
                    <a:bodyPr/>
                    <a:lstStyle/>
                    <a:p>
                      <a:pPr algn="r" fontAlgn="b"/>
                      <a:r>
                        <a:rPr lang="en-US" sz="700" b="0" i="0" u="none" strike="noStrike" dirty="0">
                          <a:solidFill>
                            <a:srgbClr val="000080"/>
                          </a:solidFill>
                          <a:latin typeface="Arial"/>
                        </a:rPr>
                        <a:t> </a:t>
                      </a:r>
                    </a:p>
                  </a:txBody>
                  <a:tcPr marL="5570" marR="5570" marT="5570" marB="0" anchor="b">
                    <a:lnL>
                      <a:noFill/>
                    </a:lnL>
                    <a:lnR>
                      <a:noFill/>
                    </a:lnR>
                    <a:lnT w="12700" cap="flat" cmpd="sng" algn="ctr">
                      <a:solidFill>
                        <a:srgbClr val="800080"/>
                      </a:solidFill>
                      <a:prstDash val="solid"/>
                      <a:round/>
                      <a:headEnd type="none" w="med" len="med"/>
                      <a:tailEnd type="none" w="med" len="med"/>
                    </a:lnT>
                    <a:lnB>
                      <a:noFill/>
                    </a:lnB>
                    <a:solidFill>
                      <a:srgbClr val="FFFFFF"/>
                    </a:solidFill>
                  </a:tcPr>
                </a:tc>
                <a:tc>
                  <a:txBody>
                    <a:bodyPr/>
                    <a:lstStyle/>
                    <a:p>
                      <a:pPr algn="r" fontAlgn="b"/>
                      <a:r>
                        <a:rPr lang="en-US" sz="700" b="0" i="0" u="none" strike="noStrike" dirty="0">
                          <a:solidFill>
                            <a:srgbClr val="000080"/>
                          </a:solidFill>
                          <a:latin typeface="Arial"/>
                        </a:rPr>
                        <a:t> </a:t>
                      </a:r>
                    </a:p>
                  </a:txBody>
                  <a:tcPr marL="5570" marR="5570" marT="5570" marB="0" anchor="b">
                    <a:lnL>
                      <a:noFill/>
                    </a:lnL>
                    <a:lnR>
                      <a:noFill/>
                    </a:lnR>
                    <a:lnT w="12700" cap="flat" cmpd="sng" algn="ctr">
                      <a:solidFill>
                        <a:srgbClr val="800080"/>
                      </a:solidFill>
                      <a:prstDash val="solid"/>
                      <a:round/>
                      <a:headEnd type="none" w="med" len="med"/>
                      <a:tailEnd type="none" w="med" len="med"/>
                    </a:lnT>
                    <a:lnB>
                      <a:noFill/>
                    </a:lnB>
                    <a:solidFill>
                      <a:srgbClr val="FFFFFF"/>
                    </a:solidFill>
                  </a:tcPr>
                </a:tc>
                <a:tc>
                  <a:txBody>
                    <a:bodyPr/>
                    <a:lstStyle/>
                    <a:p>
                      <a:pPr algn="r" fontAlgn="b"/>
                      <a:r>
                        <a:rPr lang="en-US" sz="700" b="0" i="0" u="none" strike="noStrike" dirty="0">
                          <a:solidFill>
                            <a:srgbClr val="000080"/>
                          </a:solidFill>
                          <a:latin typeface="Arial"/>
                        </a:rPr>
                        <a:t> </a:t>
                      </a:r>
                    </a:p>
                  </a:txBody>
                  <a:tcPr marL="5570" marR="5570" marT="5570" marB="0" anchor="b">
                    <a:lnL>
                      <a:noFill/>
                    </a:lnL>
                    <a:lnR>
                      <a:noFill/>
                    </a:lnR>
                    <a:lnT w="12700" cap="flat" cmpd="sng" algn="ctr">
                      <a:solidFill>
                        <a:srgbClr val="800080"/>
                      </a:solidFill>
                      <a:prstDash val="solid"/>
                      <a:round/>
                      <a:headEnd type="none" w="med" len="med"/>
                      <a:tailEnd type="none" w="med" len="med"/>
                    </a:lnT>
                    <a:lnB>
                      <a:noFill/>
                    </a:lnB>
                    <a:solidFill>
                      <a:srgbClr val="FFFFFF"/>
                    </a:solidFill>
                  </a:tcPr>
                </a:tc>
                <a:tc gridSpan="2">
                  <a:txBody>
                    <a:bodyPr/>
                    <a:lstStyle/>
                    <a:p>
                      <a:pPr algn="r" fontAlgn="b"/>
                      <a:r>
                        <a:rPr lang="en-US" sz="700" b="0" i="0" u="none" strike="noStrike" dirty="0">
                          <a:solidFill>
                            <a:srgbClr val="000080"/>
                          </a:solidFill>
                          <a:latin typeface="Arial"/>
                        </a:rPr>
                        <a:t> </a:t>
                      </a:r>
                    </a:p>
                  </a:txBody>
                  <a:tcPr marL="5570" marR="5570" marT="5570" marB="0" anchor="b">
                    <a:lnL>
                      <a:noFill/>
                    </a:lnL>
                    <a:lnR>
                      <a:noFill/>
                    </a:lnR>
                    <a:lnT w="12700" cap="flat" cmpd="sng" algn="ctr">
                      <a:solidFill>
                        <a:srgbClr val="800080"/>
                      </a:solidFill>
                      <a:prstDash val="solid"/>
                      <a:round/>
                      <a:headEnd type="none" w="med" len="med"/>
                      <a:tailEnd type="none" w="med" len="med"/>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w="12700" cap="flat" cmpd="sng" algn="ctr">
                      <a:solidFill>
                        <a:srgbClr val="800080"/>
                      </a:solidFill>
                      <a:prstDash val="solid"/>
                      <a:round/>
                      <a:headEnd type="none" w="med" len="med"/>
                      <a:tailEnd type="none" w="med" len="med"/>
                    </a:lnT>
                    <a:lnB>
                      <a:noFill/>
                    </a:lnB>
                    <a:solidFill>
                      <a:srgbClr val="FFFFFF"/>
                    </a:solidFill>
                  </a:tcPr>
                </a:tc>
                <a:tc>
                  <a:txBody>
                    <a:bodyPr/>
                    <a:lstStyle/>
                    <a:p>
                      <a:pPr algn="r" fontAlgn="b"/>
                      <a:r>
                        <a:rPr lang="en-US" sz="700" b="0" i="0" u="none" strike="noStrike" dirty="0">
                          <a:solidFill>
                            <a:srgbClr val="000080"/>
                          </a:solidFill>
                          <a:latin typeface="Arial"/>
                        </a:rPr>
                        <a:t> </a:t>
                      </a:r>
                    </a:p>
                  </a:txBody>
                  <a:tcPr marL="5570" marR="5570" marT="5570" marB="0" anchor="b">
                    <a:lnL>
                      <a:noFill/>
                    </a:lnL>
                    <a:lnR>
                      <a:noFill/>
                    </a:lnR>
                    <a:lnT w="12700" cap="flat" cmpd="sng" algn="ctr">
                      <a:solidFill>
                        <a:srgbClr val="800080"/>
                      </a:solidFill>
                      <a:prstDash val="solid"/>
                      <a:round/>
                      <a:headEnd type="none" w="med" len="med"/>
                      <a:tailEnd type="none" w="med" len="med"/>
                    </a:lnT>
                    <a:lnB>
                      <a:noFill/>
                    </a:lnB>
                    <a:solidFill>
                      <a:srgbClr val="FFFFFF"/>
                    </a:solidFill>
                  </a:tcPr>
                </a:tc>
                <a:tc>
                  <a:txBody>
                    <a:bodyPr/>
                    <a:lstStyle/>
                    <a:p>
                      <a:pPr algn="r" fontAlgn="b"/>
                      <a:r>
                        <a:rPr lang="en-US" sz="700" b="0" i="0" u="none" strike="noStrike" dirty="0">
                          <a:solidFill>
                            <a:srgbClr val="000080"/>
                          </a:solidFill>
                          <a:latin typeface="Arial"/>
                        </a:rPr>
                        <a:t> </a:t>
                      </a:r>
                    </a:p>
                  </a:txBody>
                  <a:tcPr marL="5570" marR="5570" marT="5570" marB="0" anchor="b">
                    <a:lnL>
                      <a:noFill/>
                    </a:lnL>
                    <a:lnR>
                      <a:noFill/>
                    </a:lnR>
                    <a:lnT w="12700" cap="flat" cmpd="sng" algn="ctr">
                      <a:solidFill>
                        <a:srgbClr val="800080"/>
                      </a:solidFill>
                      <a:prstDash val="solid"/>
                      <a:round/>
                      <a:headEnd type="none" w="med" len="med"/>
                      <a:tailEnd type="none" w="med" len="med"/>
                    </a:lnT>
                    <a:lnB>
                      <a:noFill/>
                    </a:lnB>
                    <a:solidFill>
                      <a:srgbClr val="FFFFFF"/>
                    </a:solidFill>
                  </a:tcPr>
                </a:tc>
              </a:tr>
              <a:tr h="195790">
                <a:tc>
                  <a:txBody>
                    <a:bodyPr/>
                    <a:lstStyle/>
                    <a:p>
                      <a:pPr algn="l" fontAlgn="b"/>
                      <a:r>
                        <a:rPr lang="en-US" sz="1200" b="0" i="1" u="none" strike="noStrike" dirty="0">
                          <a:solidFill>
                            <a:srgbClr val="000080"/>
                          </a:solidFill>
                          <a:latin typeface="Arial"/>
                        </a:rPr>
                        <a:t>Murder*</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149</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1200" b="0" i="0" u="none" strike="noStrike" dirty="0">
                          <a:solidFill>
                            <a:srgbClr val="000080"/>
                          </a:solidFill>
                          <a:latin typeface="Arial"/>
                        </a:rPr>
                        <a:t>111</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-25.50%</a:t>
                      </a:r>
                    </a:p>
                  </a:txBody>
                  <a:tcPr marL="5570" marR="5570" marT="5570" marB="0" anchor="b">
                    <a:lnL>
                      <a:noFill/>
                    </a:lnL>
                    <a:lnR>
                      <a:noFill/>
                    </a:lnR>
                    <a:lnT>
                      <a:noFill/>
                    </a:lnT>
                    <a:lnB>
                      <a:noFill/>
                    </a:lnB>
                    <a:solidFill>
                      <a:srgbClr val="FF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95790">
                <a:tc>
                  <a:txBody>
                    <a:bodyPr/>
                    <a:lstStyle/>
                    <a:p>
                      <a:pPr algn="l" fontAlgn="b"/>
                      <a:r>
                        <a:rPr lang="en-US" sz="1200" b="0" i="1" u="none" strike="noStrike" dirty="0">
                          <a:solidFill>
                            <a:srgbClr val="000080"/>
                          </a:solidFill>
                          <a:latin typeface="Arial"/>
                        </a:rPr>
                        <a:t>Rape**</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108</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1200" b="0" i="0" u="none" strike="noStrike">
                          <a:solidFill>
                            <a:srgbClr val="000080"/>
                          </a:solidFill>
                          <a:latin typeface="Arial"/>
                        </a:rPr>
                        <a:t>123</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13.89%</a:t>
                      </a:r>
                    </a:p>
                  </a:txBody>
                  <a:tcPr marL="5570" marR="5570" marT="5570" marB="0" anchor="b">
                    <a:lnL>
                      <a:noFill/>
                    </a:lnL>
                    <a:lnR>
                      <a:noFill/>
                    </a:lnR>
                    <a:lnT>
                      <a:noFill/>
                    </a:lnT>
                    <a:lnB>
                      <a:noFill/>
                    </a:lnB>
                    <a:solidFill>
                      <a:srgbClr val="FF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95790">
                <a:tc gridSpan="2">
                  <a:txBody>
                    <a:bodyPr/>
                    <a:lstStyle/>
                    <a:p>
                      <a:pPr algn="l" fontAlgn="b"/>
                      <a:r>
                        <a:rPr lang="en-US" sz="1200" b="0" i="1" u="none" strike="noStrike">
                          <a:solidFill>
                            <a:srgbClr val="000080"/>
                          </a:solidFill>
                          <a:latin typeface="Arial"/>
                        </a:rPr>
                        <a:t>Arm. Robbery</a:t>
                      </a:r>
                    </a:p>
                  </a:txBody>
                  <a:tcPr marL="5570" marR="5570" marT="5570" marB="0" anchor="b">
                    <a:lnL>
                      <a:noFill/>
                    </a:lnL>
                    <a:lnR>
                      <a:noFill/>
                    </a:lnR>
                    <a:lnT>
                      <a:noFill/>
                    </a:lnT>
                    <a:lnB>
                      <a:noFill/>
                    </a:lnB>
                    <a:solidFill>
                      <a:srgbClr val="FFFFFF"/>
                    </a:solidFill>
                  </a:tcPr>
                </a:tc>
                <a:tc hMerge="1">
                  <a:txBody>
                    <a:bodyPr/>
                    <a:lstStyle/>
                    <a:p>
                      <a:endParaRPr lang="en-US"/>
                    </a:p>
                  </a:txBody>
                  <a:tcPr/>
                </a:tc>
                <a:tc>
                  <a:txBody>
                    <a:bodyPr/>
                    <a:lstStyle/>
                    <a:p>
                      <a:pPr algn="r" fontAlgn="b"/>
                      <a:r>
                        <a:rPr lang="en-US" sz="1200" b="0" i="0" u="none" strike="noStrike" dirty="0">
                          <a:solidFill>
                            <a:srgbClr val="000080"/>
                          </a:solidFill>
                          <a:latin typeface="Arial"/>
                        </a:rPr>
                        <a:t>556</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1200" b="0" i="0" u="none" strike="noStrike">
                          <a:solidFill>
                            <a:srgbClr val="000080"/>
                          </a:solidFill>
                          <a:latin typeface="Arial"/>
                        </a:rPr>
                        <a:t>522</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-6.12%</a:t>
                      </a:r>
                    </a:p>
                  </a:txBody>
                  <a:tcPr marL="5570" marR="5570" marT="5570" marB="0" anchor="b">
                    <a:lnL>
                      <a:noFill/>
                    </a:lnL>
                    <a:lnR>
                      <a:noFill/>
                    </a:lnR>
                    <a:lnT>
                      <a:noFill/>
                    </a:lnT>
                    <a:lnB>
                      <a:noFill/>
                    </a:lnB>
                    <a:solidFill>
                      <a:srgbClr val="FF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95790">
                <a:tc gridSpan="2">
                  <a:txBody>
                    <a:bodyPr/>
                    <a:lstStyle/>
                    <a:p>
                      <a:pPr algn="l" fontAlgn="b"/>
                      <a:r>
                        <a:rPr lang="en-US" sz="1200" b="0" i="1" u="none" strike="noStrike" dirty="0" err="1">
                          <a:solidFill>
                            <a:srgbClr val="000080"/>
                          </a:solidFill>
                          <a:latin typeface="Arial"/>
                        </a:rPr>
                        <a:t>Sim</a:t>
                      </a:r>
                      <a:r>
                        <a:rPr lang="en-US" sz="1200" b="0" i="1" u="none" strike="noStrike" dirty="0">
                          <a:solidFill>
                            <a:srgbClr val="000080"/>
                          </a:solidFill>
                          <a:latin typeface="Arial"/>
                        </a:rPr>
                        <a:t>. Robbery</a:t>
                      </a:r>
                    </a:p>
                  </a:txBody>
                  <a:tcPr marL="5570" marR="5570" marT="5570" marB="0" anchor="b">
                    <a:lnL>
                      <a:noFill/>
                    </a:lnL>
                    <a:lnR>
                      <a:noFill/>
                    </a:lnR>
                    <a:lnT>
                      <a:noFill/>
                    </a:lnT>
                    <a:lnB>
                      <a:noFill/>
                    </a:lnB>
                    <a:solidFill>
                      <a:srgbClr val="FFFFFF"/>
                    </a:solidFill>
                  </a:tcPr>
                </a:tc>
                <a:tc hMerge="1">
                  <a:txBody>
                    <a:bodyPr/>
                    <a:lstStyle/>
                    <a:p>
                      <a:endParaRPr lang="en-US"/>
                    </a:p>
                  </a:txBody>
                  <a:tcPr/>
                </a:tc>
                <a:tc>
                  <a:txBody>
                    <a:bodyPr/>
                    <a:lstStyle/>
                    <a:p>
                      <a:pPr algn="r" fontAlgn="b"/>
                      <a:r>
                        <a:rPr lang="en-US" sz="1200" b="0" i="0" u="none" strike="noStrike">
                          <a:solidFill>
                            <a:srgbClr val="000080"/>
                          </a:solidFill>
                          <a:latin typeface="Arial"/>
                        </a:rPr>
                        <a:t>251</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1200" b="0" i="0" u="none" strike="noStrike">
                          <a:solidFill>
                            <a:srgbClr val="000080"/>
                          </a:solidFill>
                          <a:latin typeface="Arial"/>
                        </a:rPr>
                        <a:t>273</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8.76%</a:t>
                      </a:r>
                    </a:p>
                  </a:txBody>
                  <a:tcPr marL="5570" marR="5570" marT="5570" marB="0" anchor="b">
                    <a:lnL>
                      <a:noFill/>
                    </a:lnL>
                    <a:lnR>
                      <a:noFill/>
                    </a:lnR>
                    <a:lnT>
                      <a:noFill/>
                    </a:lnT>
                    <a:lnB>
                      <a:noFill/>
                    </a:lnB>
                    <a:solidFill>
                      <a:srgbClr val="FF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95790">
                <a:tc>
                  <a:txBody>
                    <a:bodyPr/>
                    <a:lstStyle/>
                    <a:p>
                      <a:pPr algn="l" fontAlgn="b"/>
                      <a:r>
                        <a:rPr lang="en-US" sz="1200" b="0" i="1" u="none" strike="noStrike">
                          <a:solidFill>
                            <a:srgbClr val="000080"/>
                          </a:solidFill>
                          <a:latin typeface="Arial"/>
                        </a:rPr>
                        <a:t>Assault</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1181</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1200" b="0" i="0" u="none" strike="noStrike" dirty="0">
                          <a:solidFill>
                            <a:srgbClr val="000080"/>
                          </a:solidFill>
                          <a:latin typeface="Arial"/>
                        </a:rPr>
                        <a:t>1161</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-1.69%</a:t>
                      </a:r>
                    </a:p>
                  </a:txBody>
                  <a:tcPr marL="5570" marR="5570" marT="5570" marB="0" anchor="b">
                    <a:lnL>
                      <a:noFill/>
                    </a:lnL>
                    <a:lnR>
                      <a:noFill/>
                    </a:lnR>
                    <a:lnT>
                      <a:noFill/>
                    </a:lnT>
                    <a:lnB>
                      <a:noFill/>
                    </a:lnB>
                    <a:solidFill>
                      <a:srgbClr val="FF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95790">
                <a:tc gridSpan="2">
                  <a:txBody>
                    <a:bodyPr/>
                    <a:lstStyle/>
                    <a:p>
                      <a:pPr algn="l" fontAlgn="b"/>
                      <a:r>
                        <a:rPr lang="en-US" sz="1200" b="0" i="1" u="none" strike="noStrike">
                          <a:solidFill>
                            <a:srgbClr val="000080"/>
                          </a:solidFill>
                          <a:latin typeface="Arial"/>
                        </a:rPr>
                        <a:t>Person Crime Total</a:t>
                      </a:r>
                    </a:p>
                  </a:txBody>
                  <a:tcPr marL="5570" marR="5570" marT="5570" marB="0" anchor="b">
                    <a:lnL>
                      <a:noFill/>
                    </a:lnL>
                    <a:lnR>
                      <a:noFill/>
                    </a:lnR>
                    <a:lnT>
                      <a:noFill/>
                    </a:lnT>
                    <a:lnB>
                      <a:noFill/>
                    </a:lnB>
                    <a:solidFill>
                      <a:srgbClr val="CCFFFF"/>
                    </a:solidFill>
                  </a:tcPr>
                </a:tc>
                <a:tc hMerge="1">
                  <a:txBody>
                    <a:bodyPr/>
                    <a:lstStyle/>
                    <a:p>
                      <a:endParaRPr lang="en-US"/>
                    </a:p>
                  </a:txBody>
                  <a:tcPr/>
                </a:tc>
                <a:tc>
                  <a:txBody>
                    <a:bodyPr/>
                    <a:lstStyle/>
                    <a:p>
                      <a:pPr algn="r" fontAlgn="b"/>
                      <a:r>
                        <a:rPr lang="en-US" sz="1200" b="0" i="0" u="none" strike="noStrike">
                          <a:solidFill>
                            <a:srgbClr val="000080"/>
                          </a:solidFill>
                          <a:latin typeface="Arial"/>
                        </a:rPr>
                        <a:t>2245</a:t>
                      </a:r>
                    </a:p>
                  </a:txBody>
                  <a:tcPr marL="5570" marR="5570" marT="5570" marB="0" anchor="b">
                    <a:lnL>
                      <a:noFill/>
                    </a:lnL>
                    <a:lnR>
                      <a:noFill/>
                    </a:lnR>
                    <a:lnT>
                      <a:noFill/>
                    </a:lnT>
                    <a:lnB>
                      <a:noFill/>
                    </a:lnB>
                    <a:solidFill>
                      <a:srgbClr val="CC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CCFFFF"/>
                    </a:solidFill>
                  </a:tcPr>
                </a:tc>
                <a:tc gridSpan="2">
                  <a:txBody>
                    <a:bodyPr/>
                    <a:lstStyle/>
                    <a:p>
                      <a:pPr algn="r" fontAlgn="b"/>
                      <a:r>
                        <a:rPr lang="en-US" sz="1200" b="0" i="0" u="none" strike="noStrike" dirty="0">
                          <a:solidFill>
                            <a:srgbClr val="000080"/>
                          </a:solidFill>
                          <a:latin typeface="Arial"/>
                        </a:rPr>
                        <a:t>2190</a:t>
                      </a:r>
                    </a:p>
                  </a:txBody>
                  <a:tcPr marL="5570" marR="5570" marT="5570" marB="0" anchor="b">
                    <a:lnL>
                      <a:noFill/>
                    </a:lnL>
                    <a:lnR>
                      <a:noFill/>
                    </a:lnR>
                    <a:lnT>
                      <a:noFill/>
                    </a:lnT>
                    <a:lnB>
                      <a:noFill/>
                    </a:lnB>
                    <a:solidFill>
                      <a:srgbClr val="CC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CC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CCFFFF"/>
                    </a:solidFill>
                  </a:tcPr>
                </a:tc>
                <a:tc>
                  <a:txBody>
                    <a:bodyPr/>
                    <a:lstStyle/>
                    <a:p>
                      <a:pPr algn="r" fontAlgn="b"/>
                      <a:r>
                        <a:rPr lang="en-US" sz="1200" b="0" i="0" u="none" strike="noStrike">
                          <a:solidFill>
                            <a:srgbClr val="000080"/>
                          </a:solidFill>
                          <a:latin typeface="Arial"/>
                        </a:rPr>
                        <a:t>-2.45%</a:t>
                      </a:r>
                    </a:p>
                  </a:txBody>
                  <a:tcPr marL="5570" marR="5570" marT="5570" marB="0" anchor="b">
                    <a:lnL>
                      <a:noFill/>
                    </a:lnL>
                    <a:lnR>
                      <a:noFill/>
                    </a:lnR>
                    <a:lnT>
                      <a:noFill/>
                    </a:lnT>
                    <a:lnB>
                      <a:noFill/>
                    </a:lnB>
                    <a:solidFill>
                      <a:srgbClr val="CC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95790">
                <a:tc>
                  <a:txBody>
                    <a:bodyPr/>
                    <a:lstStyle/>
                    <a:p>
                      <a:pPr algn="l" fontAlgn="b"/>
                      <a:r>
                        <a:rPr lang="en-US" sz="1200" b="0" i="1" u="none" strike="noStrike" dirty="0">
                          <a:solidFill>
                            <a:srgbClr val="000080"/>
                          </a:solidFill>
                          <a:latin typeface="Arial"/>
                        </a:rPr>
                        <a:t>Burglary</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2597</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1200" b="0" i="0" u="none" strike="noStrike">
                          <a:solidFill>
                            <a:srgbClr val="000080"/>
                          </a:solidFill>
                          <a:latin typeface="Arial"/>
                        </a:rPr>
                        <a:t>2414</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-7.05%</a:t>
                      </a:r>
                    </a:p>
                  </a:txBody>
                  <a:tcPr marL="5570" marR="5570" marT="5570" marB="0" anchor="b">
                    <a:lnL>
                      <a:noFill/>
                    </a:lnL>
                    <a:lnR>
                      <a:noFill/>
                    </a:lnR>
                    <a:lnT>
                      <a:noFill/>
                    </a:lnT>
                    <a:lnB>
                      <a:noFill/>
                    </a:lnB>
                    <a:solidFill>
                      <a:srgbClr val="FF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95790">
                <a:tc>
                  <a:txBody>
                    <a:bodyPr/>
                    <a:lstStyle/>
                    <a:p>
                      <a:pPr algn="l" fontAlgn="b"/>
                      <a:r>
                        <a:rPr lang="en-US" sz="1200" b="0" i="1" u="none" strike="noStrike">
                          <a:solidFill>
                            <a:srgbClr val="000080"/>
                          </a:solidFill>
                          <a:latin typeface="Arial"/>
                        </a:rPr>
                        <a:t>Theft</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6049</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1200" b="0" i="0" u="none" strike="noStrike" dirty="0">
                          <a:solidFill>
                            <a:srgbClr val="000080"/>
                          </a:solidFill>
                          <a:latin typeface="Arial"/>
                        </a:rPr>
                        <a:t>6768</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11.89%</a:t>
                      </a:r>
                    </a:p>
                  </a:txBody>
                  <a:tcPr marL="5570" marR="5570" marT="5570" marB="0" anchor="b">
                    <a:lnL>
                      <a:noFill/>
                    </a:lnL>
                    <a:lnR>
                      <a:noFill/>
                    </a:lnR>
                    <a:lnT>
                      <a:noFill/>
                    </a:lnT>
                    <a:lnB>
                      <a:noFill/>
                    </a:lnB>
                    <a:solidFill>
                      <a:srgbClr val="FF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95790">
                <a:tc>
                  <a:txBody>
                    <a:bodyPr/>
                    <a:lstStyle/>
                    <a:p>
                      <a:pPr algn="l" fontAlgn="b"/>
                      <a:r>
                        <a:rPr lang="en-US" sz="1200" b="0" i="1" u="none" strike="noStrike" dirty="0">
                          <a:solidFill>
                            <a:srgbClr val="000080"/>
                          </a:solidFill>
                          <a:latin typeface="Arial"/>
                        </a:rPr>
                        <a:t>Auto Theft</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1724</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1200" b="0" i="0" u="none" strike="noStrike">
                          <a:solidFill>
                            <a:srgbClr val="000080"/>
                          </a:solidFill>
                          <a:latin typeface="Arial"/>
                        </a:rPr>
                        <a:t>1585</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1200" b="0" i="0" u="none" strike="noStrike">
                          <a:solidFill>
                            <a:srgbClr val="000080"/>
                          </a:solidFill>
                          <a:latin typeface="Arial"/>
                        </a:rPr>
                        <a:t>-8.06%</a:t>
                      </a:r>
                    </a:p>
                  </a:txBody>
                  <a:tcPr marL="5570" marR="5570" marT="5570" marB="0" anchor="b">
                    <a:lnL>
                      <a:noFill/>
                    </a:lnL>
                    <a:lnR>
                      <a:noFill/>
                    </a:lnR>
                    <a:lnT>
                      <a:noFill/>
                    </a:lnT>
                    <a:lnB>
                      <a:noFill/>
                    </a:lnB>
                    <a:solidFill>
                      <a:srgbClr val="FFFFFF"/>
                    </a:solidFill>
                  </a:tcPr>
                </a:tc>
              </a:tr>
              <a:tr h="11171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95790">
                <a:tc gridSpan="2">
                  <a:txBody>
                    <a:bodyPr/>
                    <a:lstStyle/>
                    <a:p>
                      <a:pPr algn="l" fontAlgn="b"/>
                      <a:r>
                        <a:rPr lang="en-US" sz="1200" b="0" i="1" u="none" strike="noStrike">
                          <a:solidFill>
                            <a:srgbClr val="000080"/>
                          </a:solidFill>
                          <a:latin typeface="Arial"/>
                        </a:rPr>
                        <a:t>Property Crime Total</a:t>
                      </a:r>
                    </a:p>
                  </a:txBody>
                  <a:tcPr marL="5570" marR="5570" marT="5570" marB="0" anchor="b">
                    <a:lnL>
                      <a:noFill/>
                    </a:lnL>
                    <a:lnR>
                      <a:noFill/>
                    </a:lnR>
                    <a:lnT>
                      <a:noFill/>
                    </a:lnT>
                    <a:lnB>
                      <a:noFill/>
                    </a:lnB>
                    <a:solidFill>
                      <a:srgbClr val="CCFFFF"/>
                    </a:solidFill>
                  </a:tcPr>
                </a:tc>
                <a:tc hMerge="1">
                  <a:txBody>
                    <a:bodyPr/>
                    <a:lstStyle/>
                    <a:p>
                      <a:endParaRPr lang="en-US"/>
                    </a:p>
                  </a:txBody>
                  <a:tcPr/>
                </a:tc>
                <a:tc>
                  <a:txBody>
                    <a:bodyPr/>
                    <a:lstStyle/>
                    <a:p>
                      <a:pPr algn="r" fontAlgn="b"/>
                      <a:r>
                        <a:rPr lang="en-US" sz="1200" b="0" i="0" u="none" strike="noStrike">
                          <a:solidFill>
                            <a:srgbClr val="000080"/>
                          </a:solidFill>
                          <a:latin typeface="Arial"/>
                        </a:rPr>
                        <a:t>10370</a:t>
                      </a:r>
                    </a:p>
                  </a:txBody>
                  <a:tcPr marL="5570" marR="5570" marT="5570" marB="0" anchor="b">
                    <a:lnL>
                      <a:noFill/>
                    </a:lnL>
                    <a:lnR>
                      <a:noFill/>
                    </a:lnR>
                    <a:lnT>
                      <a:noFill/>
                    </a:lnT>
                    <a:lnB>
                      <a:noFill/>
                    </a:lnB>
                    <a:solidFill>
                      <a:srgbClr val="CCFFFF"/>
                    </a:solidFill>
                  </a:tcPr>
                </a:tc>
                <a:tc>
                  <a:txBody>
                    <a:bodyPr/>
                    <a:lstStyle/>
                    <a:p>
                      <a:pPr algn="r" fontAlgn="b"/>
                      <a:r>
                        <a:rPr lang="en-US" sz="1200" b="0" i="0" u="none" strike="noStrike">
                          <a:solidFill>
                            <a:srgbClr val="000080"/>
                          </a:solidFill>
                          <a:latin typeface="Arial"/>
                        </a:rPr>
                        <a:t> </a:t>
                      </a:r>
                    </a:p>
                  </a:txBody>
                  <a:tcPr marL="5570" marR="5570" marT="5570" marB="0" anchor="b">
                    <a:lnL>
                      <a:noFill/>
                    </a:lnL>
                    <a:lnR>
                      <a:noFill/>
                    </a:lnR>
                    <a:lnT>
                      <a:noFill/>
                    </a:lnT>
                    <a:lnB>
                      <a:noFill/>
                    </a:lnB>
                    <a:solidFill>
                      <a:srgbClr val="CCFFFF"/>
                    </a:solidFill>
                  </a:tcPr>
                </a:tc>
                <a:tc gridSpan="2">
                  <a:txBody>
                    <a:bodyPr/>
                    <a:lstStyle/>
                    <a:p>
                      <a:pPr algn="r" fontAlgn="b"/>
                      <a:r>
                        <a:rPr lang="en-US" sz="1200" b="0" i="0" u="none" strike="noStrike" dirty="0">
                          <a:solidFill>
                            <a:srgbClr val="000080"/>
                          </a:solidFill>
                          <a:latin typeface="Arial"/>
                        </a:rPr>
                        <a:t>10767</a:t>
                      </a:r>
                    </a:p>
                  </a:txBody>
                  <a:tcPr marL="5570" marR="5570" marT="5570" marB="0" anchor="b">
                    <a:lnL>
                      <a:noFill/>
                    </a:lnL>
                    <a:lnR>
                      <a:noFill/>
                    </a:lnR>
                    <a:lnT>
                      <a:noFill/>
                    </a:lnT>
                    <a:lnB>
                      <a:noFill/>
                    </a:lnB>
                    <a:solidFill>
                      <a:srgbClr val="CC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CCFFFF"/>
                    </a:solidFill>
                  </a:tcPr>
                </a:tc>
                <a:tc>
                  <a:txBody>
                    <a:bodyPr/>
                    <a:lstStyle/>
                    <a:p>
                      <a:pPr algn="r" fontAlgn="b"/>
                      <a:r>
                        <a:rPr lang="en-US" sz="1200" b="0" i="0" u="none" strike="noStrike" dirty="0">
                          <a:solidFill>
                            <a:srgbClr val="000080"/>
                          </a:solidFill>
                          <a:latin typeface="Arial"/>
                        </a:rPr>
                        <a:t> </a:t>
                      </a:r>
                    </a:p>
                  </a:txBody>
                  <a:tcPr marL="5570" marR="5570" marT="5570" marB="0" anchor="b">
                    <a:lnL>
                      <a:noFill/>
                    </a:lnL>
                    <a:lnR>
                      <a:noFill/>
                    </a:lnR>
                    <a:lnT>
                      <a:noFill/>
                    </a:lnT>
                    <a:lnB>
                      <a:noFill/>
                    </a:lnB>
                    <a:solidFill>
                      <a:srgbClr val="CCFFFF"/>
                    </a:solidFill>
                  </a:tcPr>
                </a:tc>
                <a:tc>
                  <a:txBody>
                    <a:bodyPr/>
                    <a:lstStyle/>
                    <a:p>
                      <a:pPr algn="r" fontAlgn="b"/>
                      <a:r>
                        <a:rPr lang="en-US" sz="1200" b="0" i="0" u="none" strike="noStrike" dirty="0">
                          <a:solidFill>
                            <a:srgbClr val="000080"/>
                          </a:solidFill>
                          <a:latin typeface="Arial"/>
                        </a:rPr>
                        <a:t>3.83%</a:t>
                      </a:r>
                    </a:p>
                  </a:txBody>
                  <a:tcPr marL="5570" marR="5570" marT="5570" marB="0" anchor="b">
                    <a:lnL>
                      <a:noFill/>
                    </a:lnL>
                    <a:lnR>
                      <a:noFill/>
                    </a:lnR>
                    <a:lnT>
                      <a:noFill/>
                    </a:lnT>
                    <a:lnB>
                      <a:noFill/>
                    </a:lnB>
                    <a:solidFill>
                      <a:srgbClr val="CC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a:solidFill>
                            <a:srgbClr val="000080"/>
                          </a:solidFill>
                          <a:latin typeface="Arial"/>
                        </a:rPr>
                        <a:t> </a:t>
                      </a:r>
                    </a:p>
                  </a:txBody>
                  <a:tcPr marL="5570" marR="5570" marT="5570" marB="0" anchor="b">
                    <a:lnL>
                      <a:noFill/>
                    </a:lnL>
                    <a:lnR>
                      <a:noFill/>
                    </a:lnR>
                    <a:lnT>
                      <a:noFill/>
                    </a:lnT>
                    <a:lnB>
                      <a:noFill/>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a:noFill/>
                    </a:lnB>
                    <a:solidFill>
                      <a:srgbClr val="FFFFFF"/>
                    </a:solidFill>
                  </a:tcPr>
                </a:tc>
              </a:tr>
              <a:tr h="100788">
                <a:tc>
                  <a:txBody>
                    <a:bodyPr/>
                    <a:lstStyle/>
                    <a:p>
                      <a:pPr algn="l" fontAlgn="b"/>
                      <a:r>
                        <a:rPr lang="en-US" sz="600" b="0" i="1" u="none" strike="noStrike" dirty="0">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gridSpan="2">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hMerge="1">
                  <a:txBody>
                    <a:bodyPr/>
                    <a:lstStyle/>
                    <a:p>
                      <a:pPr algn="r" fontAlgn="b"/>
                      <a:endParaRPr lang="en-US" sz="700" b="0" i="0" u="none" strike="noStrike">
                        <a:solidFill>
                          <a:srgbClr val="000080"/>
                        </a:solidFill>
                        <a:latin typeface="Arial"/>
                      </a:endParaRP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600" b="0" i="0" u="none" strike="noStrike">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600" b="0" i="0" u="none" strike="noStrike" dirty="0">
                          <a:solidFill>
                            <a:srgbClr val="000080"/>
                          </a:solidFill>
                          <a:latin typeface="Arial"/>
                        </a:rPr>
                        <a:t> </a:t>
                      </a:r>
                    </a:p>
                  </a:txBody>
                  <a:tcPr marL="5570" marR="5570" marT="5570" marB="0" anchor="b">
                    <a:lnL>
                      <a:noFill/>
                    </a:lnL>
                    <a:lnR>
                      <a:noFill/>
                    </a:lnR>
                    <a:lnT>
                      <a:noFill/>
                    </a:lnT>
                    <a:lnB w="12700" cap="flat" cmpd="sng" algn="ctr">
                      <a:solidFill>
                        <a:srgbClr val="800080"/>
                      </a:solidFill>
                      <a:prstDash val="solid"/>
                      <a:round/>
                      <a:headEnd type="none" w="med" len="med"/>
                      <a:tailEnd type="none" w="med" len="med"/>
                    </a:lnB>
                    <a:solidFill>
                      <a:srgbClr val="FFFFFF"/>
                    </a:solidFill>
                  </a:tcPr>
                </a:tc>
              </a:tr>
              <a:tr h="195790">
                <a:tc gridSpan="2">
                  <a:txBody>
                    <a:bodyPr/>
                    <a:lstStyle/>
                    <a:p>
                      <a:pPr algn="l" fontAlgn="b"/>
                      <a:r>
                        <a:rPr lang="en-US" sz="1200" b="1" i="0" u="none" strike="noStrike">
                          <a:solidFill>
                            <a:srgbClr val="000080"/>
                          </a:solidFill>
                          <a:latin typeface="Arial"/>
                        </a:rPr>
                        <a:t>Total Index Crimes</a:t>
                      </a:r>
                    </a:p>
                  </a:txBody>
                  <a:tcPr marL="5570" marR="5570" marT="5570" marB="0" anchor="b">
                    <a:lnL>
                      <a:noFill/>
                    </a:lnL>
                    <a:lnR>
                      <a:noFill/>
                    </a:lnR>
                    <a:lnT w="12700" cap="flat" cmpd="sng" algn="ctr">
                      <a:solidFill>
                        <a:srgbClr val="800080"/>
                      </a:solidFill>
                      <a:prstDash val="solid"/>
                      <a:round/>
                      <a:headEnd type="none" w="med" len="med"/>
                      <a:tailEnd type="none" w="med" len="med"/>
                    </a:lnT>
                    <a:lnB w="6350" cap="flat" cmpd="sng" algn="ctr">
                      <a:solidFill>
                        <a:srgbClr val="80008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r" fontAlgn="b"/>
                      <a:r>
                        <a:rPr lang="en-US" sz="1200" b="1" i="0" u="none" strike="noStrike">
                          <a:solidFill>
                            <a:srgbClr val="000080"/>
                          </a:solidFill>
                          <a:latin typeface="Arial"/>
                        </a:rPr>
                        <a:t>12615</a:t>
                      </a:r>
                    </a:p>
                  </a:txBody>
                  <a:tcPr marL="5570" marR="5570" marT="5570" marB="0" anchor="b">
                    <a:lnL>
                      <a:noFill/>
                    </a:lnL>
                    <a:lnR>
                      <a:noFill/>
                    </a:lnR>
                    <a:lnT w="12700" cap="flat" cmpd="sng" algn="ctr">
                      <a:solidFill>
                        <a:srgbClr val="800080"/>
                      </a:solidFill>
                      <a:prstDash val="solid"/>
                      <a:round/>
                      <a:headEnd type="none" w="med" len="med"/>
                      <a:tailEnd type="none" w="med" len="med"/>
                    </a:lnT>
                    <a:lnB w="635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80"/>
                          </a:solidFill>
                          <a:latin typeface="Arial"/>
                        </a:rPr>
                        <a:t> </a:t>
                      </a:r>
                    </a:p>
                  </a:txBody>
                  <a:tcPr marL="5570" marR="5570" marT="5570" marB="0" anchor="b">
                    <a:lnL>
                      <a:noFill/>
                    </a:lnL>
                    <a:lnR>
                      <a:noFill/>
                    </a:lnR>
                    <a:lnT w="12700" cap="flat" cmpd="sng" algn="ctr">
                      <a:solidFill>
                        <a:srgbClr val="800080"/>
                      </a:solidFill>
                      <a:prstDash val="solid"/>
                      <a:round/>
                      <a:headEnd type="none" w="med" len="med"/>
                      <a:tailEnd type="none" w="med" len="med"/>
                    </a:lnT>
                    <a:lnB w="6350" cap="flat" cmpd="sng" algn="ctr">
                      <a:solidFill>
                        <a:srgbClr val="800080"/>
                      </a:solidFill>
                      <a:prstDash val="solid"/>
                      <a:round/>
                      <a:headEnd type="none" w="med" len="med"/>
                      <a:tailEnd type="none" w="med" len="med"/>
                    </a:lnB>
                    <a:solidFill>
                      <a:srgbClr val="FFFFFF"/>
                    </a:solidFill>
                  </a:tcPr>
                </a:tc>
                <a:tc gridSpan="2">
                  <a:txBody>
                    <a:bodyPr/>
                    <a:lstStyle/>
                    <a:p>
                      <a:pPr algn="r" fontAlgn="b"/>
                      <a:r>
                        <a:rPr lang="en-US" sz="1200" b="1" i="0" u="none" strike="noStrike">
                          <a:solidFill>
                            <a:srgbClr val="000080"/>
                          </a:solidFill>
                          <a:latin typeface="Arial"/>
                        </a:rPr>
                        <a:t>12957</a:t>
                      </a:r>
                    </a:p>
                  </a:txBody>
                  <a:tcPr marL="5570" marR="5570" marT="5570" marB="0" anchor="b">
                    <a:lnL>
                      <a:noFill/>
                    </a:lnL>
                    <a:lnR>
                      <a:noFill/>
                    </a:lnR>
                    <a:lnT w="12700" cap="flat" cmpd="sng" algn="ctr">
                      <a:solidFill>
                        <a:srgbClr val="800080"/>
                      </a:solidFill>
                      <a:prstDash val="solid"/>
                      <a:round/>
                      <a:headEnd type="none" w="med" len="med"/>
                      <a:tailEnd type="none" w="med" len="med"/>
                    </a:lnT>
                    <a:lnB w="6350" cap="flat" cmpd="sng" algn="ctr">
                      <a:solidFill>
                        <a:srgbClr val="800080"/>
                      </a:solidFill>
                      <a:prstDash val="solid"/>
                      <a:round/>
                      <a:headEnd type="none" w="med" len="med"/>
                      <a:tailEnd type="none" w="med" len="med"/>
                    </a:lnB>
                    <a:solidFill>
                      <a:srgbClr val="FFFFFF"/>
                    </a:solidFill>
                  </a:tcPr>
                </a:tc>
                <a:tc hMerge="1">
                  <a:txBody>
                    <a:bodyPr/>
                    <a:lstStyle/>
                    <a:p>
                      <a:pPr algn="r" fontAlgn="b"/>
                      <a:endParaRPr lang="en-US" sz="700" b="1" i="0" u="none" strike="noStrike">
                        <a:solidFill>
                          <a:srgbClr val="000080"/>
                        </a:solidFill>
                        <a:latin typeface="Arial"/>
                      </a:endParaRPr>
                    </a:p>
                  </a:txBody>
                  <a:tcPr marL="5570" marR="5570" marT="5570" marB="0" anchor="b">
                    <a:lnL>
                      <a:noFill/>
                    </a:lnL>
                    <a:lnR>
                      <a:noFill/>
                    </a:lnR>
                    <a:lnT w="12700" cap="flat" cmpd="sng" algn="ctr">
                      <a:solidFill>
                        <a:srgbClr val="800080"/>
                      </a:solidFill>
                      <a:prstDash val="solid"/>
                      <a:round/>
                      <a:headEnd type="none" w="med" len="med"/>
                      <a:tailEnd type="none" w="med" len="med"/>
                    </a:lnT>
                    <a:lnB w="635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1200" b="1" i="0" u="none" strike="noStrike">
                          <a:solidFill>
                            <a:srgbClr val="000080"/>
                          </a:solidFill>
                          <a:latin typeface="Arial"/>
                        </a:rPr>
                        <a:t> </a:t>
                      </a:r>
                    </a:p>
                  </a:txBody>
                  <a:tcPr marL="5570" marR="5570" marT="5570" marB="0" anchor="b">
                    <a:lnL>
                      <a:noFill/>
                    </a:lnL>
                    <a:lnR>
                      <a:noFill/>
                    </a:lnR>
                    <a:lnT w="12700" cap="flat" cmpd="sng" algn="ctr">
                      <a:solidFill>
                        <a:srgbClr val="800080"/>
                      </a:solidFill>
                      <a:prstDash val="solid"/>
                      <a:round/>
                      <a:headEnd type="none" w="med" len="med"/>
                      <a:tailEnd type="none" w="med" len="med"/>
                    </a:lnT>
                    <a:lnB w="6350" cap="flat" cmpd="sng" algn="ctr">
                      <a:solidFill>
                        <a:srgbClr val="800080"/>
                      </a:solidFill>
                      <a:prstDash val="solid"/>
                      <a:round/>
                      <a:headEnd type="none" w="med" len="med"/>
                      <a:tailEnd type="none" w="med" len="med"/>
                    </a:lnB>
                    <a:solidFill>
                      <a:srgbClr val="FFFFFF"/>
                    </a:solidFill>
                  </a:tcPr>
                </a:tc>
                <a:tc>
                  <a:txBody>
                    <a:bodyPr/>
                    <a:lstStyle/>
                    <a:p>
                      <a:pPr algn="r" fontAlgn="b"/>
                      <a:r>
                        <a:rPr lang="en-US" sz="1200" b="1" i="0" u="none" strike="noStrike" dirty="0">
                          <a:solidFill>
                            <a:srgbClr val="000080"/>
                          </a:solidFill>
                          <a:latin typeface="Arial"/>
                        </a:rPr>
                        <a:t>2.71%</a:t>
                      </a:r>
                    </a:p>
                  </a:txBody>
                  <a:tcPr marL="5570" marR="5570" marT="5570" marB="0" anchor="b">
                    <a:lnL>
                      <a:noFill/>
                    </a:lnL>
                    <a:lnR>
                      <a:noFill/>
                    </a:lnR>
                    <a:lnT w="12700" cap="flat" cmpd="sng" algn="ctr">
                      <a:solidFill>
                        <a:srgbClr val="800080"/>
                      </a:solidFill>
                      <a:prstDash val="solid"/>
                      <a:round/>
                      <a:headEnd type="none" w="med" len="med"/>
                      <a:tailEnd type="none" w="med" len="med"/>
                    </a:lnT>
                    <a:lnB w="6350" cap="flat" cmpd="sng" algn="ctr">
                      <a:solidFill>
                        <a:srgbClr val="800080"/>
                      </a:solidFill>
                      <a:prstDash val="solid"/>
                      <a:round/>
                      <a:headEnd type="none" w="med" len="med"/>
                      <a:tailEnd type="none" w="med" len="med"/>
                    </a:lnB>
                    <a:solidFill>
                      <a:srgbClr val="FFFFFF"/>
                    </a:solidFill>
                  </a:tcPr>
                </a:tc>
              </a:tr>
              <a:tr h="160591">
                <a:tc>
                  <a:txBody>
                    <a:bodyPr/>
                    <a:lstStyle/>
                    <a:p>
                      <a:pPr algn="l" fontAlgn="b"/>
                      <a:r>
                        <a:rPr lang="en-US" sz="600" b="0" i="0" u="none" strike="noStrike">
                          <a:solidFill>
                            <a:srgbClr val="000000"/>
                          </a:solidFill>
                          <a:latin typeface="Calibri"/>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tcPr>
                </a:tc>
                <a:tc gridSpan="2">
                  <a:txBody>
                    <a:bodyPr/>
                    <a:lstStyle/>
                    <a:p>
                      <a:pPr algn="l" fontAlgn="b"/>
                      <a:r>
                        <a:rPr lang="en-US" sz="600" b="0" i="0" u="none" strike="noStrike">
                          <a:solidFill>
                            <a:srgbClr val="000000"/>
                          </a:solidFill>
                          <a:latin typeface="Calibri"/>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tcPr>
                </a:tc>
                <a:tc hMerge="1">
                  <a:txBody>
                    <a:bodyPr/>
                    <a:lstStyle/>
                    <a:p>
                      <a:pPr algn="l" fontAlgn="b"/>
                      <a:endParaRPr lang="en-US" sz="600" b="0" i="0" u="none" strike="noStrike">
                        <a:solidFill>
                          <a:srgbClr val="000000"/>
                        </a:solidFill>
                        <a:latin typeface="Calibri"/>
                      </a:endParaRP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tcPr>
                </a:tc>
                <a:tc>
                  <a:txBody>
                    <a:bodyPr/>
                    <a:lstStyle/>
                    <a:p>
                      <a:pPr algn="l" fontAlgn="b"/>
                      <a:r>
                        <a:rPr lang="en-US" sz="600" b="0" i="0" u="none" strike="noStrike">
                          <a:solidFill>
                            <a:srgbClr val="000000"/>
                          </a:solidFill>
                          <a:latin typeface="Calibri"/>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tcPr>
                </a:tc>
                <a:tc>
                  <a:txBody>
                    <a:bodyPr/>
                    <a:lstStyle/>
                    <a:p>
                      <a:pPr algn="l" fontAlgn="b"/>
                      <a:r>
                        <a:rPr lang="en-US" sz="600" b="0" i="0" u="none" strike="noStrike" dirty="0">
                          <a:solidFill>
                            <a:srgbClr val="000000"/>
                          </a:solidFill>
                          <a:latin typeface="Calibri"/>
                        </a:rPr>
                        <a:t> </a:t>
                      </a:r>
                    </a:p>
                  </a:txBody>
                  <a:tcPr marL="5570" marR="5570" marT="5570" marB="0" anchor="b">
                    <a:lnL>
                      <a:noFill/>
                    </a:lnL>
                    <a:lnR>
                      <a:noFill/>
                    </a:lnR>
                    <a:lnT w="6350" cap="flat" cmpd="sng" algn="ctr">
                      <a:solidFill>
                        <a:srgbClr val="800080"/>
                      </a:solidFill>
                      <a:prstDash val="solid"/>
                      <a:round/>
                      <a:headEnd type="none" w="med" len="med"/>
                      <a:tailEnd type="none" w="med" len="med"/>
                    </a:lnT>
                    <a:lnB>
                      <a:noFill/>
                    </a:lnB>
                  </a:tcPr>
                </a:tc>
              </a:tr>
              <a:tr h="195790">
                <a:tc gridSpan="7">
                  <a:txBody>
                    <a:bodyPr/>
                    <a:lstStyle/>
                    <a:p>
                      <a:pPr algn="l" fontAlgn="b"/>
                      <a:r>
                        <a:rPr lang="en-US" sz="1200" b="1" i="0" u="none" strike="noStrike" dirty="0">
                          <a:solidFill>
                            <a:srgbClr val="000000"/>
                          </a:solidFill>
                          <a:latin typeface="Arial"/>
                        </a:rPr>
                        <a:t>(1) Estimate (based on Jan-Jun actual UCR / Jul - Sep estimated)</a:t>
                      </a:r>
                    </a:p>
                  </a:txBody>
                  <a:tcPr marL="5570" marR="5570" marT="55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600" b="0" i="0" u="none" strike="noStrike" dirty="0">
                        <a:solidFill>
                          <a:srgbClr val="000000"/>
                        </a:solidFill>
                        <a:latin typeface="Calibri"/>
                      </a:endParaRPr>
                    </a:p>
                  </a:txBody>
                  <a:tcPr marL="5570" marR="5570" marT="5570" marB="0" anchor="b">
                    <a:lnL>
                      <a:noFill/>
                    </a:lnL>
                    <a:lnR>
                      <a:noFill/>
                    </a:lnR>
                    <a:lnT>
                      <a:noFill/>
                    </a:lnT>
                    <a:lnB>
                      <a:noFill/>
                    </a:lnB>
                  </a:tcPr>
                </a:tc>
              </a:tr>
              <a:tr h="195790">
                <a:tc gridSpan="5">
                  <a:txBody>
                    <a:bodyPr/>
                    <a:lstStyle/>
                    <a:p>
                      <a:pPr algn="l" fontAlgn="b"/>
                      <a:r>
                        <a:rPr lang="en-US" sz="1200" b="0" i="1" u="none" strike="noStrike" dirty="0">
                          <a:solidFill>
                            <a:srgbClr val="FF0000"/>
                          </a:solidFill>
                          <a:latin typeface="Arial"/>
                        </a:rPr>
                        <a:t>*Murder Totals Provided by Homicide Unit</a:t>
                      </a:r>
                    </a:p>
                  </a:txBody>
                  <a:tcPr marL="5570" marR="5570" marT="55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1" u="none" strike="noStrike">
                        <a:solidFill>
                          <a:srgbClr val="FF0000"/>
                        </a:solidFill>
                        <a:latin typeface="Arial"/>
                      </a:endParaRPr>
                    </a:p>
                  </a:txBody>
                  <a:tcPr marL="5570" marR="5570" marT="5570" marB="0" anchor="b">
                    <a:lnL>
                      <a:noFill/>
                    </a:lnL>
                    <a:lnR>
                      <a:noFill/>
                    </a:lnR>
                    <a:lnT>
                      <a:noFill/>
                    </a:lnT>
                    <a:lnB>
                      <a:noFill/>
                    </a:lnB>
                  </a:tcPr>
                </a:tc>
                <a:tc>
                  <a:txBody>
                    <a:bodyPr/>
                    <a:lstStyle/>
                    <a:p>
                      <a:pPr algn="l" fontAlgn="b"/>
                      <a:endParaRPr lang="en-US" sz="700" b="0" i="1" u="none" strike="noStrike">
                        <a:solidFill>
                          <a:srgbClr val="FF0000"/>
                        </a:solidFill>
                        <a:latin typeface="Arial"/>
                      </a:endParaRPr>
                    </a:p>
                  </a:txBody>
                  <a:tcPr marL="5570" marR="5570" marT="5570" marB="0" anchor="b">
                    <a:lnL>
                      <a:noFill/>
                    </a:lnL>
                    <a:lnR>
                      <a:noFill/>
                    </a:lnR>
                    <a:lnT>
                      <a:noFill/>
                    </a:lnT>
                    <a:lnB>
                      <a:noFill/>
                    </a:lnB>
                  </a:tcPr>
                </a:tc>
                <a:tc>
                  <a:txBody>
                    <a:bodyPr/>
                    <a:lstStyle/>
                    <a:p>
                      <a:pPr algn="l" fontAlgn="b"/>
                      <a:endParaRPr lang="en-US" sz="700" b="0" i="1" u="none" strike="noStrike">
                        <a:solidFill>
                          <a:srgbClr val="FF0000"/>
                        </a:solidFill>
                        <a:latin typeface="Arial"/>
                      </a:endParaRPr>
                    </a:p>
                  </a:txBody>
                  <a:tcPr marL="5570" marR="5570" marT="5570" marB="0" anchor="b">
                    <a:lnL>
                      <a:noFill/>
                    </a:lnL>
                    <a:lnR>
                      <a:noFill/>
                    </a:lnR>
                    <a:lnT>
                      <a:noFill/>
                    </a:lnT>
                    <a:lnB>
                      <a:noFill/>
                    </a:lnB>
                  </a:tcPr>
                </a:tc>
              </a:tr>
              <a:tr h="195790">
                <a:tc gridSpan="5">
                  <a:txBody>
                    <a:bodyPr/>
                    <a:lstStyle/>
                    <a:p>
                      <a:pPr algn="l" fontAlgn="b"/>
                      <a:r>
                        <a:rPr lang="en-US" sz="1200" b="0" i="1" u="none" strike="noStrike" dirty="0">
                          <a:solidFill>
                            <a:srgbClr val="FF0000"/>
                          </a:solidFill>
                          <a:latin typeface="Arial"/>
                        </a:rPr>
                        <a:t>**Rape Totals Provided by Sex Crimes Unit </a:t>
                      </a:r>
                    </a:p>
                  </a:txBody>
                  <a:tcPr marL="5570" marR="5570" marT="55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1" u="none" strike="noStrike">
                        <a:solidFill>
                          <a:srgbClr val="FF0000"/>
                        </a:solidFill>
                        <a:latin typeface="Arial"/>
                      </a:endParaRPr>
                    </a:p>
                  </a:txBody>
                  <a:tcPr marL="5570" marR="5570" marT="5570" marB="0" anchor="b">
                    <a:lnL>
                      <a:noFill/>
                    </a:lnL>
                    <a:lnR>
                      <a:noFill/>
                    </a:lnR>
                    <a:lnT>
                      <a:noFill/>
                    </a:lnT>
                    <a:lnB>
                      <a:noFill/>
                    </a:lnB>
                  </a:tcPr>
                </a:tc>
                <a:tc>
                  <a:txBody>
                    <a:bodyPr/>
                    <a:lstStyle/>
                    <a:p>
                      <a:pPr algn="l" fontAlgn="b"/>
                      <a:endParaRPr lang="en-US" sz="700" b="0" i="1" u="none" strike="noStrike">
                        <a:solidFill>
                          <a:srgbClr val="FF0000"/>
                        </a:solidFill>
                        <a:latin typeface="Arial"/>
                      </a:endParaRPr>
                    </a:p>
                  </a:txBody>
                  <a:tcPr marL="5570" marR="5570" marT="5570" marB="0" anchor="b">
                    <a:lnL>
                      <a:noFill/>
                    </a:lnL>
                    <a:lnR>
                      <a:noFill/>
                    </a:lnR>
                    <a:lnT>
                      <a:noFill/>
                    </a:lnT>
                    <a:lnB>
                      <a:noFill/>
                    </a:lnB>
                  </a:tcPr>
                </a:tc>
                <a:tc>
                  <a:txBody>
                    <a:bodyPr/>
                    <a:lstStyle/>
                    <a:p>
                      <a:pPr algn="l" fontAlgn="b"/>
                      <a:endParaRPr lang="en-US" sz="700" b="0" i="1" u="none" strike="noStrike">
                        <a:solidFill>
                          <a:srgbClr val="FF0000"/>
                        </a:solidFill>
                        <a:latin typeface="Arial"/>
                      </a:endParaRPr>
                    </a:p>
                  </a:txBody>
                  <a:tcPr marL="5570" marR="5570" marT="5570" marB="0" anchor="b">
                    <a:lnL>
                      <a:noFill/>
                    </a:lnL>
                    <a:lnR>
                      <a:noFill/>
                    </a:lnR>
                    <a:lnT>
                      <a:noFill/>
                    </a:lnT>
                    <a:lnB>
                      <a:noFill/>
                    </a:lnB>
                  </a:tcPr>
                </a:tc>
              </a:tr>
              <a:tr h="195790">
                <a:tc gridSpan="8">
                  <a:txBody>
                    <a:bodyPr/>
                    <a:lstStyle/>
                    <a:p>
                      <a:pPr algn="l" fontAlgn="b"/>
                      <a:r>
                        <a:rPr lang="en-US" sz="1200" b="0" i="1" u="none" strike="noStrike" dirty="0">
                          <a:solidFill>
                            <a:srgbClr val="FF0000"/>
                          </a:solidFill>
                          <a:latin typeface="Arial"/>
                        </a:rPr>
                        <a:t>**Rape statistics do not include male victim nor oral sexual battery cases</a:t>
                      </a:r>
                    </a:p>
                  </a:txBody>
                  <a:tcPr marL="5570" marR="5570" marT="5570"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7" name="Text Placeholder 3"/>
          <p:cNvSpPr txBox="1">
            <a:spLocks/>
          </p:cNvSpPr>
          <p:nvPr/>
        </p:nvSpPr>
        <p:spPr bwMode="auto">
          <a:xfrm>
            <a:off x="6534150" y="64770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8"/>
          <p:cNvSpPr>
            <a:spLocks noChangeArrowheads="1"/>
          </p:cNvSpPr>
          <p:nvPr/>
        </p:nvSpPr>
        <p:spPr bwMode="auto">
          <a:xfrm>
            <a:off x="152400" y="152400"/>
            <a:ext cx="88392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dirty="0" smtClean="0">
                <a:solidFill>
                  <a:schemeClr val="bg1"/>
                </a:solidFill>
                <a:latin typeface="Garamond" pitchFamily="18" charset="0"/>
              </a:rPr>
              <a:t>2012 Final UCR – NOLA Compared</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152400" y="6324600"/>
            <a:ext cx="11430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sp>
        <p:nvSpPr>
          <p:cNvPr id="11" name="Rectangle 10"/>
          <p:cNvSpPr/>
          <p:nvPr/>
        </p:nvSpPr>
        <p:spPr>
          <a:xfrm>
            <a:off x="228600" y="5334000"/>
            <a:ext cx="8915400" cy="1384995"/>
          </a:xfrm>
          <a:prstGeom prst="rect">
            <a:avLst/>
          </a:prstGeom>
        </p:spPr>
        <p:txBody>
          <a:bodyPr wrap="square">
            <a:spAutoFit/>
          </a:bodyPr>
          <a:lstStyle/>
          <a:p>
            <a:r>
              <a:rPr lang="en-US" sz="1050" dirty="0" smtClean="0">
                <a:latin typeface="+mn-lt"/>
              </a:rPr>
              <a:t>Population from:   http://quickfacts.census.gov/qfd/index.html</a:t>
            </a:r>
          </a:p>
          <a:p>
            <a:r>
              <a:rPr lang="en-US" sz="1050" dirty="0" smtClean="0">
                <a:latin typeface="+mn-lt"/>
              </a:rPr>
              <a:t>City Crime data from:   http://www.fbi.gov/about-us/cjis/ucr/crime-in-the-u.s/2012/crime-in-the-u.s.-2012  (Table 8 , Table 10 for Jefferson Parish (un-incorp))</a:t>
            </a:r>
          </a:p>
          <a:p>
            <a:r>
              <a:rPr lang="en-US" sz="1050" dirty="0" smtClean="0">
                <a:latin typeface="+mn-lt"/>
              </a:rPr>
              <a:t>* Data from:   http://www.fbi.gov/about-us/cjis/ucr/crime-in-the-u.s/2012/crime-in-the-u.s.-2012  (Table 16 )</a:t>
            </a:r>
          </a:p>
          <a:p>
            <a:r>
              <a:rPr lang="en-US" sz="1050" dirty="0" smtClean="0">
                <a:latin typeface="+mn-lt"/>
              </a:rPr>
              <a:t>(1) The data collection methodology for the offense of forcible rape used by Chicago, Illinois, does not comply with national Uniform Crime Reporting Program guidelines.  a part) </a:t>
            </a:r>
          </a:p>
          <a:p>
            <a:r>
              <a:rPr lang="en-US" sz="1050" dirty="0" smtClean="0">
                <a:latin typeface="+mn-lt"/>
              </a:rPr>
              <a:t>Consequently, its figures for forcible rape and violent crime ,of which forcible rape is, are not published in this table.</a:t>
            </a:r>
          </a:p>
          <a:p>
            <a:r>
              <a:rPr lang="en-US" sz="1050" dirty="0" smtClean="0">
                <a:latin typeface="+mn-lt"/>
              </a:rPr>
              <a:t>(2) Area patrolled by LVMPD ( Clarke County, minus the cities of Henderson North Las Vegas, Boulder City, &amp; Mesquite)</a:t>
            </a:r>
          </a:p>
          <a:p>
            <a:endParaRPr lang="en-US" sz="1050" dirty="0">
              <a:latin typeface="+mn-lt"/>
            </a:endParaRPr>
          </a:p>
        </p:txBody>
      </p:sp>
      <p:graphicFrame>
        <p:nvGraphicFramePr>
          <p:cNvPr id="13" name="Table 12"/>
          <p:cNvGraphicFramePr>
            <a:graphicFrameLocks noGrp="1"/>
          </p:cNvGraphicFramePr>
          <p:nvPr/>
        </p:nvGraphicFramePr>
        <p:xfrm>
          <a:off x="152404" y="914390"/>
          <a:ext cx="8839193" cy="4419609"/>
        </p:xfrm>
        <a:graphic>
          <a:graphicData uri="http://schemas.openxmlformats.org/drawingml/2006/table">
            <a:tbl>
              <a:tblPr/>
              <a:tblGrid>
                <a:gridCol w="1551710"/>
                <a:gridCol w="729673"/>
                <a:gridCol w="655781"/>
                <a:gridCol w="655781"/>
                <a:gridCol w="655781"/>
                <a:gridCol w="655781"/>
                <a:gridCol w="655781"/>
                <a:gridCol w="655781"/>
                <a:gridCol w="655781"/>
                <a:gridCol w="655781"/>
                <a:gridCol w="655781"/>
                <a:gridCol w="655781"/>
              </a:tblGrid>
              <a:tr h="223100">
                <a:tc>
                  <a:txBody>
                    <a:bodyPr/>
                    <a:lstStyle/>
                    <a:p>
                      <a:pPr algn="l" fontAlgn="b"/>
                      <a:r>
                        <a:rPr lang="en-US" sz="700" b="0" i="0" u="none" strike="noStrike" dirty="0">
                          <a:solidFill>
                            <a:srgbClr val="000000"/>
                          </a:solidFill>
                          <a:latin typeface="Calibri"/>
                        </a:rPr>
                        <a:t> </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2012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All Crime</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Violent</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Murder</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Rape</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Robbery</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Assault</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Property</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Burglary</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Theft</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Auto Theft</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700" b="0" i="0" u="none" strike="noStrike">
                          <a:solidFill>
                            <a:srgbClr val="000000"/>
                          </a:solidFill>
                          <a:latin typeface="Calibri"/>
                        </a:rPr>
                        <a:t> </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 Population</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dirty="0">
                          <a:solidFill>
                            <a:srgbClr val="000000"/>
                          </a:solidFill>
                          <a:latin typeface="Calibri"/>
                        </a:rPr>
                        <a:t>Saint Louis </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318,172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86.92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17.79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0.36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0.63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5.59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11.22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69.13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15.67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42.49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10.97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Oakland</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400,740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85.60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19.87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0.32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0.68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10.82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8.05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65.73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15.39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32.93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17.41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Cleveland</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390,928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76.12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13.94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0.21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0.93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8.32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4.48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62.18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24.92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27.65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9.62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Miami</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413,892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65.54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11.73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6.34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53.81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10.28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36.98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6.55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Tulsa</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393,987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62.83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10.02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0.80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2.70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6.42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52.81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15.83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30.87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6.12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Wichita</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385,577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62.09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7.44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0.59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1.28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5.51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54.65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10.16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39.76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4.72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Minneapolis</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392,890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59.13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9.86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4.38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4.35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49.27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12.17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32.48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4.62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Bakersfield</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358,597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54.89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5.38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1.94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3.18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49.51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13.93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26.60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8.98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Corpus Christi</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312,195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51.63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6.59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0.59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1.20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4.75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45.04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7.85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35.77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1.42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3809">
                <a:tc>
                  <a:txBody>
                    <a:bodyPr/>
                    <a:lstStyle/>
                    <a:p>
                      <a:pPr algn="l" fontAlgn="ctr"/>
                      <a:r>
                        <a:rPr lang="en-US" sz="1100" b="0" i="0" u="none" strike="noStrike">
                          <a:solidFill>
                            <a:srgbClr val="000000"/>
                          </a:solidFill>
                          <a:latin typeface="Calibri"/>
                        </a:rPr>
                        <a:t>Cities with/ Pop. 250,000-499,000 *</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14,272,134</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50.56</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7.77</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0.12</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0.43</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2.99</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4.24</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42.78</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10.19</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27.34</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sz="1100" b="0" i="0" u="none" strike="noStrike" dirty="0">
                          <a:solidFill>
                            <a:srgbClr val="000000"/>
                          </a:solidFill>
                          <a:latin typeface="Calibri"/>
                        </a:rPr>
                        <a:t>7.48</a:t>
                      </a:r>
                    </a:p>
                  </a:txBody>
                  <a:tcPr marL="6394" marR="6394" marT="639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Arlington</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375,600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45.31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0.36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1.42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3.26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40.23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9.43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28.26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2.53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New Orleans</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369,250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45.08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8.01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dirty="0">
                          <a:solidFill>
                            <a:srgbClr val="000000"/>
                          </a:solidFill>
                          <a:latin typeface="Calibri"/>
                        </a:rPr>
                        <a:t>0.52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0.37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2.88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4.24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37.07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9.27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21.80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6.00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23100">
                <a:tc>
                  <a:txBody>
                    <a:bodyPr/>
                    <a:lstStyle/>
                    <a:p>
                      <a:pPr algn="l" fontAlgn="b"/>
                      <a:r>
                        <a:rPr lang="en-US" sz="1100" b="0" i="0" u="none" strike="noStrike">
                          <a:solidFill>
                            <a:srgbClr val="000000"/>
                          </a:solidFill>
                          <a:latin typeface="Calibri"/>
                        </a:rPr>
                        <a:t>Pittsburgh</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306,211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42.58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7.66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3.70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3.67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34.91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8.29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24.85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Riverside</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313,673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38.92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4.43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0.24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1.65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2.49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34.49</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7.16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22.60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4.71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Tampa</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347,645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34.83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6.22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1.51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4.38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28.61</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7.12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19.74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1.75</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Anaheim</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343,248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33.06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3.73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0.24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1.28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2.16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29.34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4.68</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20.47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4.20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3100">
                <a:tc>
                  <a:txBody>
                    <a:bodyPr/>
                    <a:lstStyle/>
                    <a:p>
                      <a:pPr algn="l" fontAlgn="b"/>
                      <a:r>
                        <a:rPr lang="en-US" sz="1100" b="0" i="0" u="none" strike="noStrike">
                          <a:solidFill>
                            <a:srgbClr val="000000"/>
                          </a:solidFill>
                          <a:latin typeface="Calibri"/>
                        </a:rPr>
                        <a:t>Santa Ana</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330,920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26.36</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4.03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1.63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2.20</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22.33</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3.12</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14.44</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4.77</a:t>
                      </a:r>
                    </a:p>
                  </a:txBody>
                  <a:tcPr marL="6394" marR="6394" marT="639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6" name="Text Placeholder 3"/>
          <p:cNvSpPr txBox="1">
            <a:spLocks/>
          </p:cNvSpPr>
          <p:nvPr/>
        </p:nvSpPr>
        <p:spPr bwMode="auto">
          <a:xfrm>
            <a:off x="6534150" y="64770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8"/>
          <p:cNvSpPr>
            <a:spLocks noChangeArrowheads="1"/>
          </p:cNvSpPr>
          <p:nvPr/>
        </p:nvSpPr>
        <p:spPr bwMode="auto">
          <a:xfrm>
            <a:off x="76200" y="228600"/>
            <a:ext cx="8991600" cy="646331"/>
          </a:xfrm>
          <a:prstGeom prst="rect">
            <a:avLst/>
          </a:prstGeom>
          <a:solidFill>
            <a:schemeClr val="tx1">
              <a:lumMod val="75000"/>
              <a:lumOff val="25000"/>
            </a:schemeClr>
          </a:solidFill>
          <a:ln w="9525">
            <a:noFill/>
            <a:miter lim="800000"/>
            <a:headEnd/>
            <a:tailEnd/>
          </a:ln>
        </p:spPr>
        <p:txBody>
          <a:bodyPr wrap="square">
            <a:spAutoFit/>
          </a:bodyPr>
          <a:lstStyle/>
          <a:p>
            <a:pPr algn="ctr"/>
            <a:r>
              <a:rPr lang="en-US" sz="3600" dirty="0" smtClean="0">
                <a:solidFill>
                  <a:schemeClr val="bg1"/>
                </a:solidFill>
                <a:latin typeface="Garamond" pitchFamily="18" charset="0"/>
              </a:rPr>
              <a:t>2012 Final UCR – NOLA Compared</a:t>
            </a:r>
            <a:endParaRPr lang="en-US" sz="3600" dirty="0">
              <a:solidFill>
                <a:schemeClr val="bg1"/>
              </a:solidFill>
              <a:latin typeface="Garamond" pitchFamily="18" charset="0"/>
            </a:endParaRPr>
          </a:p>
        </p:txBody>
      </p:sp>
      <p:sp>
        <p:nvSpPr>
          <p:cNvPr id="5" name="Slide Number Placeholder 3"/>
          <p:cNvSpPr txBox="1">
            <a:spLocks/>
          </p:cNvSpPr>
          <p:nvPr/>
        </p:nvSpPr>
        <p:spPr bwMode="auto">
          <a:xfrm>
            <a:off x="152400" y="6457950"/>
            <a:ext cx="990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356C990-38BE-49A6-9A5F-710B17C0F61E}" type="slidenum">
              <a:rPr kumimoji="0" lang="en-US" sz="1200" b="1" i="0" u="none" strike="noStrike" kern="1200" cap="none" spc="0" normalizeH="0" baseline="0" noProof="0" smtClean="0">
                <a:ln>
                  <a:noFill/>
                </a:ln>
                <a:solidFill>
                  <a:srgbClr val="506882"/>
                </a:solidFill>
                <a:effectLst/>
                <a:uLnTx/>
                <a:uFillTx/>
                <a:latin typeface="Garamond" pitchFamily="18" charset="0"/>
                <a:ea typeface="Tahoma" pitchFamily="34" charset="0"/>
                <a:cs typeface="Tahoma" pitchFamily="34" charset="0"/>
              </a:rPr>
              <a:pPr marL="0" marR="0" lvl="0" indent="0" algn="l" defTabSz="914400" rtl="0" eaLnBrk="1" fontAlgn="base" latinLnBrk="0" hangingPunct="1">
                <a:lnSpc>
                  <a:spcPct val="100000"/>
                </a:lnSpc>
                <a:spcBef>
                  <a:spcPct val="0"/>
                </a:spcBef>
                <a:spcAft>
                  <a:spcPct val="0"/>
                </a:spcAft>
                <a:buClrTx/>
                <a:buSzTx/>
                <a:buFontTx/>
                <a:buNone/>
                <a:tabLst/>
                <a:defRPr/>
              </a:pPr>
              <a:t>24</a:t>
            </a:fld>
            <a:endParaRPr kumimoji="0" lang="en-US" sz="1200" b="1" i="0" u="none" strike="noStrike" kern="1200" cap="none" spc="0" normalizeH="0" baseline="0" noProof="0" dirty="0">
              <a:ln>
                <a:noFill/>
              </a:ln>
              <a:solidFill>
                <a:srgbClr val="506882"/>
              </a:solidFill>
              <a:effectLst/>
              <a:uLnTx/>
              <a:uFillTx/>
              <a:latin typeface="Garamond" pitchFamily="18" charset="0"/>
              <a:ea typeface="Tahoma" pitchFamily="34" charset="0"/>
              <a:cs typeface="Tahoma" pitchFamily="34" charset="0"/>
            </a:endParaRPr>
          </a:p>
        </p:txBody>
      </p:sp>
      <p:graphicFrame>
        <p:nvGraphicFramePr>
          <p:cNvPr id="12" name="Table 11"/>
          <p:cNvGraphicFramePr>
            <a:graphicFrameLocks noGrp="1"/>
          </p:cNvGraphicFramePr>
          <p:nvPr/>
        </p:nvGraphicFramePr>
        <p:xfrm>
          <a:off x="228601" y="1066793"/>
          <a:ext cx="8762997" cy="4038600"/>
        </p:xfrm>
        <a:graphic>
          <a:graphicData uri="http://schemas.openxmlformats.org/drawingml/2006/table">
            <a:tbl>
              <a:tblPr/>
              <a:tblGrid>
                <a:gridCol w="1142999"/>
                <a:gridCol w="1091428"/>
                <a:gridCol w="652857"/>
                <a:gridCol w="652857"/>
                <a:gridCol w="652857"/>
                <a:gridCol w="652857"/>
                <a:gridCol w="652857"/>
                <a:gridCol w="652857"/>
                <a:gridCol w="652857"/>
                <a:gridCol w="652857"/>
                <a:gridCol w="652857"/>
                <a:gridCol w="652857"/>
              </a:tblGrid>
              <a:tr h="269240">
                <a:tc>
                  <a:txBody>
                    <a:bodyPr/>
                    <a:lstStyle/>
                    <a:p>
                      <a:pPr algn="l" fontAlgn="b"/>
                      <a:r>
                        <a:rPr lang="en-US" sz="700" b="0" i="0" u="none" strike="noStrike" dirty="0">
                          <a:solidFill>
                            <a:srgbClr val="000000"/>
                          </a:solidFill>
                          <a:latin typeface="Calibri"/>
                        </a:rPr>
                        <a:t> </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2012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All Crime</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Violent</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Murder</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Rape</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Robbery</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Assault</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Property</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Burglary</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Theft</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latin typeface="Calibri"/>
                        </a:rPr>
                        <a:t>Auto Theft</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700" b="0" i="0" u="none" strike="noStrike">
                          <a:solidFill>
                            <a:srgbClr val="000000"/>
                          </a:solidFill>
                          <a:latin typeface="Calibri"/>
                        </a:rPr>
                        <a:t> </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 Population</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latin typeface="Calibri"/>
                        </a:rPr>
                        <a:t>per/1000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dirty="0">
                          <a:solidFill>
                            <a:srgbClr val="000000"/>
                          </a:solidFill>
                          <a:latin typeface="Calibri"/>
                        </a:rPr>
                        <a:t>Atlanta</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443,775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77.92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13.58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0.25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5.13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8.01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64.34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13.95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38.79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11.60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dirty="0">
                          <a:solidFill>
                            <a:srgbClr val="000000"/>
                          </a:solidFill>
                          <a:latin typeface="Calibri"/>
                        </a:rPr>
                        <a:t>Orlando</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249,562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75.38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10.05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0.41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2.42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7.12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65.33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15.14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44.97</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5.23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Houston</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2,160,821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59.83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0.31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4.34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5.25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49.83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12.32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31.46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6.05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DC</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632,323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58.06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11.78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0.37</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5.89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5.38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46.28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5.57</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35.10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5.61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Seattle</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634,535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56.23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5.90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2.24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50.32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10.28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34.44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5.60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San Fransico</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825,863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54.09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7.00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4.22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2.56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47.10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6.44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34.20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6.46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Nashville </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624,496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53.81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12.09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0.10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0.50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2.76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8.73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41.72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9.19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30.24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2.29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Dallas</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1,241,162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50.50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6.75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0.12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0.39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3.30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2.94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43.75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12.96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25.10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5.69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New Orleans</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369,250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45.08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8.01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dirty="0">
                          <a:solidFill>
                            <a:srgbClr val="000000"/>
                          </a:solidFill>
                          <a:latin typeface="Calibri"/>
                        </a:rPr>
                        <a:t>0.52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0.37</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2.88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4.24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37.07</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9.27</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21.80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b"/>
                      <a:r>
                        <a:rPr lang="en-US" sz="1100" b="0" i="0" u="sng" strike="noStrike">
                          <a:solidFill>
                            <a:srgbClr val="000000"/>
                          </a:solidFill>
                          <a:latin typeface="Calibri"/>
                        </a:rPr>
                        <a:t>6.00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69240">
                <a:tc>
                  <a:txBody>
                    <a:bodyPr/>
                    <a:lstStyle/>
                    <a:p>
                      <a:pPr algn="l" fontAlgn="b"/>
                      <a:r>
                        <a:rPr lang="en-US" sz="1100" b="0" i="0" u="none" strike="noStrike">
                          <a:solidFill>
                            <a:srgbClr val="000000"/>
                          </a:solidFill>
                          <a:latin typeface="Calibri"/>
                        </a:rPr>
                        <a:t>Denver</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634,265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42.91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6.10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0.06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0.59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1.84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3.61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36.80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8.09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22.93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5.79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Chicago (1)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2,714,856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41.43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N/A</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0.18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N/A</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4.96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4.52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41.43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8.38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26.78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6.26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Las Vegas (2)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1,480,359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39.20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7.83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0.40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2.58</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4.80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31.36</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9.61</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17.24</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4.52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69240">
                <a:tc>
                  <a:txBody>
                    <a:bodyPr/>
                    <a:lstStyle/>
                    <a:p>
                      <a:pPr algn="l" fontAlgn="b"/>
                      <a:r>
                        <a:rPr lang="en-US" sz="1100" b="0" i="0" u="none" strike="noStrike">
                          <a:solidFill>
                            <a:srgbClr val="000000"/>
                          </a:solidFill>
                          <a:latin typeface="Calibri"/>
                        </a:rPr>
                        <a:t>Boston</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636,479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37.10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8.27</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0.09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0.39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3.00</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latin typeface="Calibri"/>
                        </a:rPr>
                        <a:t>4.79</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28.83</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5.22</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21.05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latin typeface="Calibri"/>
                        </a:rPr>
                        <a:t>2.55</a:t>
                      </a:r>
                    </a:p>
                  </a:txBody>
                  <a:tcPr marL="6421" marR="6421" marT="642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13" name="Rectangle 12"/>
          <p:cNvSpPr/>
          <p:nvPr/>
        </p:nvSpPr>
        <p:spPr>
          <a:xfrm>
            <a:off x="228600" y="5257800"/>
            <a:ext cx="8915400" cy="1384995"/>
          </a:xfrm>
          <a:prstGeom prst="rect">
            <a:avLst/>
          </a:prstGeom>
        </p:spPr>
        <p:txBody>
          <a:bodyPr wrap="square">
            <a:spAutoFit/>
          </a:bodyPr>
          <a:lstStyle/>
          <a:p>
            <a:r>
              <a:rPr lang="en-US" sz="1050" dirty="0" smtClean="0">
                <a:latin typeface="+mn-lt"/>
              </a:rPr>
              <a:t>Population from:   http://quickfacts.census.gov/qfd/index.html</a:t>
            </a:r>
          </a:p>
          <a:p>
            <a:r>
              <a:rPr lang="en-US" sz="1050" dirty="0" smtClean="0">
                <a:latin typeface="+mn-lt"/>
              </a:rPr>
              <a:t>City Crime data from:   http://www.fbi.gov/about-us/cjis/ucr/crime-in-the-u.s/2012/crime-in-the-u.s.-2012  (Table 8 , Table 10 for Jefferson Parish (un-incorp))</a:t>
            </a:r>
          </a:p>
          <a:p>
            <a:r>
              <a:rPr lang="en-US" sz="1050" dirty="0" smtClean="0">
                <a:latin typeface="+mn-lt"/>
              </a:rPr>
              <a:t>* Data from:   http://www.fbi.gov/about-us/cjis/ucr/crime-in-the-u.s/2012/crime-in-the-u.s.-2012  (Table 16 )</a:t>
            </a:r>
          </a:p>
          <a:p>
            <a:r>
              <a:rPr lang="en-US" sz="1050" dirty="0" smtClean="0">
                <a:latin typeface="+mn-lt"/>
              </a:rPr>
              <a:t>(1) The data collection methodology for the offense of forcible rape used by Chicago, Illinois, does not comply with national Uniform Crime Reporting Program guidelines.  a part) </a:t>
            </a:r>
          </a:p>
          <a:p>
            <a:r>
              <a:rPr lang="en-US" sz="1050" dirty="0" smtClean="0">
                <a:latin typeface="+mn-lt"/>
              </a:rPr>
              <a:t>Consequently, its figures for forcible rape and violent crime ,of which forcible rape is, are not published in this table.</a:t>
            </a:r>
          </a:p>
          <a:p>
            <a:r>
              <a:rPr lang="en-US" sz="1050" dirty="0" smtClean="0">
                <a:latin typeface="+mn-lt"/>
              </a:rPr>
              <a:t>(2) Area patrolled by LVMPD ( Clarke County, minus the cities of Henderson North Las Vegas, Boulder City, &amp; Mesquite)</a:t>
            </a:r>
          </a:p>
          <a:p>
            <a:endParaRPr lang="en-US" sz="1050" dirty="0">
              <a:latin typeface="+mn-lt"/>
            </a:endParaRPr>
          </a:p>
        </p:txBody>
      </p:sp>
      <p:sp>
        <p:nvSpPr>
          <p:cNvPr id="8"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Department Mission &amp; Vision</a:t>
            </a:r>
            <a:endParaRPr lang="en-US" dirty="0"/>
          </a:p>
        </p:txBody>
      </p:sp>
      <p:sp>
        <p:nvSpPr>
          <p:cNvPr id="3" name="Content Placeholder 2"/>
          <p:cNvSpPr>
            <a:spLocks noGrp="1"/>
          </p:cNvSpPr>
          <p:nvPr>
            <p:ph idx="1"/>
          </p:nvPr>
        </p:nvSpPr>
        <p:spPr>
          <a:xfrm>
            <a:off x="457200" y="914400"/>
            <a:ext cx="8229600" cy="5715000"/>
          </a:xfrm>
        </p:spPr>
        <p:txBody>
          <a:bodyPr/>
          <a:lstStyle/>
          <a:p>
            <a:pPr marL="0" indent="0">
              <a:buNone/>
            </a:pPr>
            <a:r>
              <a:rPr lang="en-US" b="1" dirty="0" smtClean="0">
                <a:latin typeface="Garamond" pitchFamily="18" charset="0"/>
              </a:rPr>
              <a:t>Mission Statement</a:t>
            </a:r>
          </a:p>
          <a:p>
            <a:pPr>
              <a:buNone/>
            </a:pPr>
            <a:r>
              <a:rPr lang="en-US" sz="1400" dirty="0" smtClean="0">
                <a:latin typeface="Garamond" pitchFamily="18" charset="0"/>
              </a:rPr>
              <a:t>	</a:t>
            </a:r>
            <a:r>
              <a:rPr lang="en-US" sz="1600" dirty="0" smtClean="0">
                <a:latin typeface="Garamond" pitchFamily="18" charset="0"/>
              </a:rPr>
              <a:t>The mission of the New Orleans Police Department is to provide professional police services to the public in order to maintain order and protect life and property.  We will identify and solve problems by forming partnerships with the citizens of our community to enhance the quality of life for our citizens and visitors.  Our service will be delivered through transparency, accountability, collaboration and integrity.</a:t>
            </a:r>
          </a:p>
          <a:p>
            <a:pPr marL="0" indent="0">
              <a:buNone/>
            </a:pPr>
            <a:endParaRPr lang="en-US" sz="1200" dirty="0" smtClean="0">
              <a:latin typeface="Garamond" pitchFamily="18" charset="0"/>
            </a:endParaRPr>
          </a:p>
          <a:p>
            <a:pPr marL="0" indent="0">
              <a:buNone/>
            </a:pPr>
            <a:r>
              <a:rPr lang="en-US" b="1" dirty="0" smtClean="0">
                <a:latin typeface="Garamond" pitchFamily="18" charset="0"/>
              </a:rPr>
              <a:t>Vision Statement</a:t>
            </a:r>
          </a:p>
          <a:p>
            <a:pPr>
              <a:buNone/>
            </a:pPr>
            <a:r>
              <a:rPr lang="en-US" sz="1400" dirty="0" smtClean="0">
                <a:latin typeface="Garamond" pitchFamily="18" charset="0"/>
              </a:rPr>
              <a:t>	</a:t>
            </a:r>
            <a:r>
              <a:rPr lang="en-US" sz="1600" dirty="0" smtClean="0">
                <a:latin typeface="Garamond" pitchFamily="18" charset="0"/>
              </a:rPr>
              <a:t>It is our goal to make significant strides in reducing overall crime and making our streets safe for all who live, visit and do business in the City of New Orleans. The reduction of violent crime remains our highest priority. Building new and invigorating existing partnerships with members of our community is critical to our success. We believe that the overall satisfaction of the community we serve assists in heightening the performance and response level of the men and women of our Department. Increased satisfaction and the resulting confidence of the community in the NOPD will result in lower crime rates and more successful prosecution of those persons who committed crime in our community. As a direct result of our recent reorganization and consolidation of departmental functions, we are poised to provide more accountability and efficiency in managing the daily operations of the New Orleans Police Department for years to come.</a:t>
            </a:r>
          </a:p>
          <a:p>
            <a:pPr marL="0" indent="0">
              <a:buNone/>
            </a:pPr>
            <a:endParaRPr lang="en-US" sz="1200" b="1" dirty="0">
              <a:latin typeface="Garamond" pitchFamily="18"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3</a:t>
            </a:fld>
            <a:endParaRPr lang="en-US" dirty="0"/>
          </a:p>
        </p:txBody>
      </p:sp>
      <p:sp>
        <p:nvSpPr>
          <p:cNvPr id="5" name="Text Placeholder 3"/>
          <p:cNvSpPr txBox="1">
            <a:spLocks/>
          </p:cNvSpPr>
          <p:nvPr/>
        </p:nvSpPr>
        <p:spPr bwMode="auto">
          <a:xfrm>
            <a:off x="6534150" y="65532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extLst>
      <p:ext uri="{BB962C8B-B14F-4D97-AF65-F5344CB8AC3E}">
        <p14:creationId xmlns:p14="http://schemas.microsoft.com/office/powerpoint/2010/main" val="3916306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144000" cy="990600"/>
          </a:xfrm>
          <a:solidFill>
            <a:schemeClr val="tx1">
              <a:lumMod val="75000"/>
              <a:lumOff val="25000"/>
            </a:schemeClr>
          </a:solidFill>
        </p:spPr>
        <p:txBody>
          <a:bodyPr/>
          <a:lstStyle/>
          <a:p>
            <a:r>
              <a:rPr lang="en-US" sz="5400" u="sng" dirty="0" smtClean="0">
                <a:solidFill>
                  <a:schemeClr val="bg1"/>
                </a:solidFill>
              </a:rPr>
              <a:t>2013</a:t>
            </a:r>
            <a:r>
              <a:rPr lang="en-US" u="sng" dirty="0" smtClean="0">
                <a:solidFill>
                  <a:schemeClr val="bg1"/>
                </a:solidFill>
              </a:rPr>
              <a:t> Year In Review</a:t>
            </a:r>
            <a:endParaRPr lang="en-US" sz="2800" dirty="0">
              <a:solidFill>
                <a:schemeClr val="bg1"/>
              </a:solidFill>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4</a:t>
            </a:fld>
            <a:endParaRPr lang="en-US" dirty="0"/>
          </a:p>
        </p:txBody>
      </p:sp>
      <p:sp>
        <p:nvSpPr>
          <p:cNvPr id="5" name="Rectangle 4"/>
          <p:cNvSpPr/>
          <p:nvPr/>
        </p:nvSpPr>
        <p:spPr>
          <a:xfrm>
            <a:off x="685800" y="2286000"/>
            <a:ext cx="7696200" cy="2880469"/>
          </a:xfrm>
          <a:prstGeom prst="rect">
            <a:avLst/>
          </a:prstGeom>
        </p:spPr>
        <p:txBody>
          <a:bodyPr wrap="square">
            <a:spAutoFit/>
          </a:bodyPr>
          <a:lstStyle/>
          <a:p>
            <a:pPr algn="ctr">
              <a:lnSpc>
                <a:spcPts val="2400"/>
              </a:lnSpc>
            </a:pPr>
            <a:r>
              <a:rPr lang="en-US" sz="2800" b="1" dirty="0" smtClean="0">
                <a:solidFill>
                  <a:schemeClr val="bg1">
                    <a:lumMod val="10000"/>
                  </a:schemeClr>
                </a:solidFill>
                <a:latin typeface="Garamond" pitchFamily="18" charset="0"/>
              </a:rPr>
              <a:t>Office of the Superintendent of Police</a:t>
            </a:r>
          </a:p>
          <a:p>
            <a:pPr algn="ctr">
              <a:lnSpc>
                <a:spcPts val="2400"/>
              </a:lnSpc>
            </a:pPr>
            <a:endParaRPr lang="en-US" sz="2800" b="1" dirty="0" smtClean="0">
              <a:solidFill>
                <a:schemeClr val="bg1">
                  <a:lumMod val="10000"/>
                </a:schemeClr>
              </a:solidFill>
              <a:latin typeface="Garamond" pitchFamily="18" charset="0"/>
            </a:endParaRPr>
          </a:p>
          <a:p>
            <a:pPr algn="ctr">
              <a:lnSpc>
                <a:spcPts val="2400"/>
              </a:lnSpc>
            </a:pPr>
            <a:r>
              <a:rPr lang="en-US" sz="2800" b="1" dirty="0" smtClean="0">
                <a:solidFill>
                  <a:schemeClr val="bg1">
                    <a:lumMod val="10000"/>
                  </a:schemeClr>
                </a:solidFill>
                <a:latin typeface="Garamond" pitchFamily="18" charset="0"/>
              </a:rPr>
              <a:t>Field Operations Bureau (FOB)</a:t>
            </a:r>
          </a:p>
          <a:p>
            <a:pPr algn="ctr">
              <a:lnSpc>
                <a:spcPts val="2400"/>
              </a:lnSpc>
            </a:pPr>
            <a:r>
              <a:rPr lang="en-US" sz="2800" b="1" dirty="0" smtClean="0">
                <a:solidFill>
                  <a:schemeClr val="bg1">
                    <a:lumMod val="10000"/>
                  </a:schemeClr>
                </a:solidFill>
                <a:latin typeface="Garamond" pitchFamily="18" charset="0"/>
              </a:rPr>
              <a:t/>
            </a:r>
            <a:br>
              <a:rPr lang="en-US" sz="2800" b="1" dirty="0" smtClean="0">
                <a:solidFill>
                  <a:schemeClr val="bg1">
                    <a:lumMod val="10000"/>
                  </a:schemeClr>
                </a:solidFill>
                <a:latin typeface="Garamond" pitchFamily="18" charset="0"/>
              </a:rPr>
            </a:br>
            <a:r>
              <a:rPr lang="en-US" sz="2800" b="1" dirty="0" smtClean="0">
                <a:solidFill>
                  <a:schemeClr val="bg1">
                    <a:lumMod val="10000"/>
                  </a:schemeClr>
                </a:solidFill>
                <a:latin typeface="Garamond" pitchFamily="18" charset="0"/>
              </a:rPr>
              <a:t>Investigation &amp; Support Bureau (ISB)</a:t>
            </a:r>
          </a:p>
          <a:p>
            <a:pPr algn="ctr">
              <a:lnSpc>
                <a:spcPts val="2400"/>
              </a:lnSpc>
            </a:pPr>
            <a:r>
              <a:rPr lang="en-US" sz="2800" b="1" dirty="0" smtClean="0">
                <a:solidFill>
                  <a:schemeClr val="bg1">
                    <a:lumMod val="10000"/>
                  </a:schemeClr>
                </a:solidFill>
                <a:latin typeface="Garamond" pitchFamily="18" charset="0"/>
              </a:rPr>
              <a:t/>
            </a:r>
            <a:br>
              <a:rPr lang="en-US" sz="2800" b="1" dirty="0" smtClean="0">
                <a:solidFill>
                  <a:schemeClr val="bg1">
                    <a:lumMod val="10000"/>
                  </a:schemeClr>
                </a:solidFill>
                <a:latin typeface="Garamond" pitchFamily="18" charset="0"/>
              </a:rPr>
            </a:br>
            <a:r>
              <a:rPr lang="en-US" sz="2800" b="1" dirty="0" smtClean="0">
                <a:solidFill>
                  <a:schemeClr val="bg1">
                    <a:lumMod val="10000"/>
                  </a:schemeClr>
                </a:solidFill>
                <a:latin typeface="Garamond" pitchFamily="18" charset="0"/>
              </a:rPr>
              <a:t>Public Integrity Bureau (PIB)</a:t>
            </a:r>
          </a:p>
          <a:p>
            <a:pPr algn="ctr">
              <a:lnSpc>
                <a:spcPts val="2400"/>
              </a:lnSpc>
            </a:pPr>
            <a:r>
              <a:rPr lang="en-US" sz="2800" b="1" dirty="0" smtClean="0">
                <a:solidFill>
                  <a:schemeClr val="bg1">
                    <a:lumMod val="10000"/>
                  </a:schemeClr>
                </a:solidFill>
                <a:latin typeface="Garamond" pitchFamily="18" charset="0"/>
              </a:rPr>
              <a:t/>
            </a:r>
            <a:br>
              <a:rPr lang="en-US" sz="2800" b="1" dirty="0" smtClean="0">
                <a:solidFill>
                  <a:schemeClr val="bg1">
                    <a:lumMod val="10000"/>
                  </a:schemeClr>
                </a:solidFill>
                <a:latin typeface="Garamond" pitchFamily="18" charset="0"/>
              </a:rPr>
            </a:br>
            <a:r>
              <a:rPr lang="en-US" sz="2800" b="1" dirty="0" smtClean="0">
                <a:solidFill>
                  <a:schemeClr val="bg1">
                    <a:lumMod val="10000"/>
                  </a:schemeClr>
                </a:solidFill>
                <a:latin typeface="Garamond" pitchFamily="18" charset="0"/>
              </a:rPr>
              <a:t>Management Services Bureau (MSB)</a:t>
            </a:r>
            <a:endParaRPr lang="en-US" sz="2800" b="1" dirty="0">
              <a:solidFill>
                <a:schemeClr val="bg1">
                  <a:lumMod val="10000"/>
                </a:schemeClr>
              </a:solidFill>
              <a:latin typeface="Garamond" pitchFamily="18" charset="0"/>
            </a:endParaRPr>
          </a:p>
        </p:txBody>
      </p:sp>
      <p:sp>
        <p:nvSpPr>
          <p:cNvPr id="6"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useBgFill="1">
        <p:nvSpPr>
          <p:cNvPr id="3" name="Content Placeholder 2"/>
          <p:cNvSpPr>
            <a:spLocks noGrp="1"/>
          </p:cNvSpPr>
          <p:nvPr>
            <p:ph idx="1"/>
          </p:nvPr>
        </p:nvSpPr>
        <p:spPr>
          <a:xfrm>
            <a:off x="304800" y="838200"/>
            <a:ext cx="8686800" cy="5715000"/>
          </a:xfrm>
        </p:spPr>
        <p:txBody>
          <a:bodyPr/>
          <a:lstStyle/>
          <a:p>
            <a:pPr>
              <a:lnSpc>
                <a:spcPts val="1400"/>
              </a:lnSpc>
              <a:buNone/>
            </a:pPr>
            <a:r>
              <a:rPr lang="en-US" b="1" dirty="0" smtClean="0">
                <a:latin typeface="Garamond" pitchFamily="18" charset="0"/>
              </a:rPr>
              <a:t>Office of the Superintendent of Police</a:t>
            </a:r>
          </a:p>
          <a:p>
            <a:pPr algn="just">
              <a:lnSpc>
                <a:spcPts val="1400"/>
              </a:lnSpc>
              <a:spcBef>
                <a:spcPts val="0"/>
              </a:spcBef>
              <a:buNone/>
            </a:pPr>
            <a:endParaRPr lang="en-US" sz="800" b="1" dirty="0" smtClean="0">
              <a:latin typeface="Garamond" pitchFamily="18" charset="0"/>
            </a:endParaRPr>
          </a:p>
          <a:p>
            <a:pPr algn="just">
              <a:lnSpc>
                <a:spcPts val="1400"/>
              </a:lnSpc>
              <a:spcBef>
                <a:spcPts val="0"/>
              </a:spcBef>
              <a:buNone/>
            </a:pPr>
            <a:r>
              <a:rPr lang="en-US" sz="1300" b="1" dirty="0" smtClean="0">
                <a:latin typeface="Garamond" pitchFamily="18" charset="0"/>
              </a:rPr>
              <a:t>Consent Decree</a:t>
            </a:r>
          </a:p>
          <a:p>
            <a:pPr algn="just">
              <a:lnSpc>
                <a:spcPts val="1400"/>
              </a:lnSpc>
              <a:spcBef>
                <a:spcPts val="0"/>
              </a:spcBef>
              <a:buNone/>
            </a:pPr>
            <a:endParaRPr lang="en-US" sz="1300" b="1" dirty="0" smtClean="0">
              <a:latin typeface="Garamond" pitchFamily="18" charset="0"/>
            </a:endParaRPr>
          </a:p>
          <a:p>
            <a:pPr marL="0" indent="0">
              <a:lnSpc>
                <a:spcPts val="1400"/>
              </a:lnSpc>
              <a:spcBef>
                <a:spcPts val="0"/>
              </a:spcBef>
              <a:buNone/>
            </a:pPr>
            <a:r>
              <a:rPr lang="en-US" sz="1300" dirty="0" smtClean="0">
                <a:latin typeface="Garamond" pitchFamily="18" charset="0"/>
              </a:rPr>
              <a:t>On July 25, 2012, the City of New Orleans formally agreed to enter into a Consent Decree with the U.S. Department of Justice/Civil Rights Division.  Certain costs within the New Orleans Police Department’s 2013 Budget Proposal are reflective of funding required to meet specific compliance timelines established under this Agreement. Funding allocation for Consent Decree will be placed in separate miscellaneous fund in the Chief Administrative Office. As part of the City’s overall proposed $7,000,000 Consent Decree funding request for 2013, direct cost related to NOPD operations total $4,750,000 updated status below:   </a:t>
            </a:r>
          </a:p>
          <a:p>
            <a:pPr marL="0" indent="0">
              <a:lnSpc>
                <a:spcPts val="1400"/>
              </a:lnSpc>
              <a:spcBef>
                <a:spcPts val="0"/>
              </a:spcBef>
              <a:buNone/>
            </a:pPr>
            <a:endParaRPr lang="en-US" sz="1300" dirty="0" smtClean="0">
              <a:latin typeface="Garamond" pitchFamily="18" charset="0"/>
            </a:endParaRPr>
          </a:p>
          <a:p>
            <a:pPr marL="0" indent="0">
              <a:lnSpc>
                <a:spcPts val="1400"/>
              </a:lnSpc>
              <a:spcBef>
                <a:spcPts val="0"/>
              </a:spcBef>
              <a:buNone/>
            </a:pPr>
            <a:r>
              <a:rPr lang="en-US" sz="1300" dirty="0" smtClean="0">
                <a:latin typeface="Garamond" pitchFamily="18" charset="0"/>
              </a:rPr>
              <a:t>NOPD Personnel – $877,832</a:t>
            </a:r>
          </a:p>
          <a:p>
            <a:pPr marL="344488" indent="-171450">
              <a:lnSpc>
                <a:spcPts val="1400"/>
              </a:lnSpc>
              <a:spcBef>
                <a:spcPts val="0"/>
              </a:spcBef>
              <a:buNone/>
            </a:pPr>
            <a:r>
              <a:rPr lang="en-US" sz="1300" dirty="0" smtClean="0">
                <a:latin typeface="Garamond" pitchFamily="18" charset="0"/>
              </a:rPr>
              <a:t>•	Consent Decree Administrator (Deputy Superintendent) / Position approved by Civil Service on 10/21/13, awaiting Council endorsement (proposed </a:t>
            </a:r>
          </a:p>
          <a:p>
            <a:pPr marL="344488" indent="-171450">
              <a:lnSpc>
                <a:spcPts val="1400"/>
              </a:lnSpc>
              <a:spcBef>
                <a:spcPts val="0"/>
              </a:spcBef>
              <a:buNone/>
            </a:pPr>
            <a:r>
              <a:rPr lang="en-US" sz="1300" dirty="0" smtClean="0">
                <a:latin typeface="Garamond" pitchFamily="18" charset="0"/>
              </a:rPr>
              <a:t>	salary $117, 562).  </a:t>
            </a:r>
          </a:p>
          <a:p>
            <a:pPr marL="344488" indent="-171450">
              <a:lnSpc>
                <a:spcPts val="1400"/>
              </a:lnSpc>
              <a:spcBef>
                <a:spcPts val="0"/>
              </a:spcBef>
              <a:buNone/>
            </a:pPr>
            <a:r>
              <a:rPr lang="en-US" sz="1300" dirty="0" smtClean="0">
                <a:latin typeface="Garamond" pitchFamily="18" charset="0"/>
              </a:rPr>
              <a:t>•	Curriculum Director / Position approved by both Civil Service &amp; Council, currently being advertised (proposed salary $55,102)</a:t>
            </a:r>
          </a:p>
          <a:p>
            <a:pPr marL="344488" indent="-171450">
              <a:lnSpc>
                <a:spcPts val="1400"/>
              </a:lnSpc>
              <a:spcBef>
                <a:spcPts val="0"/>
              </a:spcBef>
              <a:buNone/>
            </a:pPr>
            <a:r>
              <a:rPr lang="en-US" sz="1300" dirty="0" smtClean="0">
                <a:latin typeface="Garamond" pitchFamily="18" charset="0"/>
              </a:rPr>
              <a:t>•	HR Manager interviewing candidates (proposed salary $51,783)</a:t>
            </a:r>
          </a:p>
          <a:p>
            <a:pPr marL="344488" indent="-171450">
              <a:lnSpc>
                <a:spcPts val="1400"/>
              </a:lnSpc>
              <a:spcBef>
                <a:spcPts val="0"/>
              </a:spcBef>
              <a:buNone/>
            </a:pPr>
            <a:r>
              <a:rPr lang="en-US" sz="1300" dirty="0" smtClean="0">
                <a:latin typeface="Garamond" pitchFamily="18" charset="0"/>
              </a:rPr>
              <a:t>•	Technology Project Manager (City ITI)</a:t>
            </a:r>
          </a:p>
          <a:p>
            <a:pPr marL="344488" indent="-171450">
              <a:lnSpc>
                <a:spcPts val="1400"/>
              </a:lnSpc>
              <a:spcBef>
                <a:spcPts val="0"/>
              </a:spcBef>
              <a:buNone/>
            </a:pPr>
            <a:r>
              <a:rPr lang="en-US" sz="1300" dirty="0" smtClean="0">
                <a:latin typeface="Garamond" pitchFamily="18" charset="0"/>
              </a:rPr>
              <a:t>•	Technology Architecture (City ITI)</a:t>
            </a:r>
          </a:p>
          <a:p>
            <a:pPr marL="0" indent="0">
              <a:lnSpc>
                <a:spcPts val="1300"/>
              </a:lnSpc>
              <a:spcBef>
                <a:spcPts val="0"/>
              </a:spcBef>
              <a:buNone/>
            </a:pPr>
            <a:endParaRPr lang="en-US" sz="1300" dirty="0" smtClean="0">
              <a:latin typeface="Garamond" pitchFamily="18" charset="0"/>
            </a:endParaRPr>
          </a:p>
          <a:p>
            <a:pPr marL="0" indent="0">
              <a:lnSpc>
                <a:spcPts val="1300"/>
              </a:lnSpc>
              <a:spcBef>
                <a:spcPts val="0"/>
              </a:spcBef>
              <a:buNone/>
            </a:pPr>
            <a:r>
              <a:rPr lang="en-US" sz="1300" dirty="0" smtClean="0">
                <a:latin typeface="Garamond" pitchFamily="18" charset="0"/>
              </a:rPr>
              <a:t>Lexipol Policy Development – $97,950 (2014)</a:t>
            </a:r>
          </a:p>
          <a:p>
            <a:pPr marL="0" indent="0">
              <a:lnSpc>
                <a:spcPts val="1300"/>
              </a:lnSpc>
              <a:spcBef>
                <a:spcPts val="0"/>
              </a:spcBef>
              <a:buNone/>
            </a:pPr>
            <a:endParaRPr lang="en-US" sz="1300" dirty="0" smtClean="0">
              <a:latin typeface="Garamond" pitchFamily="18" charset="0"/>
            </a:endParaRPr>
          </a:p>
          <a:p>
            <a:pPr marL="0" indent="0">
              <a:lnSpc>
                <a:spcPts val="1300"/>
              </a:lnSpc>
              <a:spcBef>
                <a:spcPts val="0"/>
              </a:spcBef>
              <a:buNone/>
            </a:pPr>
            <a:r>
              <a:rPr lang="en-US" sz="1300" dirty="0" smtClean="0">
                <a:latin typeface="Garamond" pitchFamily="18" charset="0"/>
              </a:rPr>
              <a:t>AVL &amp; Mobile Data Terminal – $1,297,098 (still remaining in 2013 budget – available grant funds used to offset this cost)</a:t>
            </a:r>
          </a:p>
          <a:p>
            <a:pPr marL="0" indent="0">
              <a:lnSpc>
                <a:spcPts val="1300"/>
              </a:lnSpc>
              <a:spcBef>
                <a:spcPts val="0"/>
              </a:spcBef>
              <a:buNone/>
            </a:pPr>
            <a:endParaRPr lang="en-US" sz="1300" dirty="0" smtClean="0">
              <a:latin typeface="Garamond" pitchFamily="18" charset="0"/>
            </a:endParaRPr>
          </a:p>
          <a:p>
            <a:pPr marL="0" indent="0">
              <a:lnSpc>
                <a:spcPts val="1300"/>
              </a:lnSpc>
              <a:spcBef>
                <a:spcPts val="0"/>
              </a:spcBef>
              <a:buNone/>
            </a:pPr>
            <a:r>
              <a:rPr lang="en-US" sz="1300" dirty="0" smtClean="0">
                <a:latin typeface="Garamond" pitchFamily="18" charset="0"/>
              </a:rPr>
              <a:t>In-Car Camera System - $1,410,000 (NOPD intends to re-direct use of $200,000 before year end for purchase of body worn cameras   </a:t>
            </a:r>
          </a:p>
          <a:p>
            <a:pPr marL="0" indent="0">
              <a:lnSpc>
                <a:spcPts val="1300"/>
              </a:lnSpc>
              <a:spcBef>
                <a:spcPts val="0"/>
              </a:spcBef>
              <a:buNone/>
            </a:pPr>
            <a:r>
              <a:rPr lang="en-US" sz="1300" dirty="0" smtClean="0">
                <a:latin typeface="Garamond" pitchFamily="18" charset="0"/>
              </a:rPr>
              <a:t> </a:t>
            </a:r>
          </a:p>
          <a:p>
            <a:pPr marL="0" indent="0">
              <a:lnSpc>
                <a:spcPts val="1300"/>
              </a:lnSpc>
              <a:spcBef>
                <a:spcPts val="0"/>
              </a:spcBef>
              <a:buNone/>
            </a:pPr>
            <a:r>
              <a:rPr lang="en-US" sz="1300" dirty="0" smtClean="0">
                <a:latin typeface="Garamond" pitchFamily="18" charset="0"/>
              </a:rPr>
              <a:t>2 Year Data Storage - $383,200 (City ITI) </a:t>
            </a:r>
          </a:p>
          <a:p>
            <a:pPr marL="0" indent="0">
              <a:lnSpc>
                <a:spcPts val="1300"/>
              </a:lnSpc>
              <a:spcBef>
                <a:spcPts val="0"/>
              </a:spcBef>
              <a:buNone/>
            </a:pPr>
            <a:endParaRPr lang="en-US" sz="1300" dirty="0" smtClean="0">
              <a:latin typeface="Garamond" pitchFamily="18" charset="0"/>
            </a:endParaRPr>
          </a:p>
          <a:p>
            <a:pPr marL="0" indent="0">
              <a:lnSpc>
                <a:spcPts val="1300"/>
              </a:lnSpc>
              <a:spcBef>
                <a:spcPts val="0"/>
              </a:spcBef>
              <a:buNone/>
            </a:pPr>
            <a:r>
              <a:rPr lang="en-US" sz="1300" dirty="0" smtClean="0">
                <a:latin typeface="Garamond" pitchFamily="18" charset="0"/>
              </a:rPr>
              <a:t>Electronic Control Weapons - $601,220 (spent in 2013)</a:t>
            </a:r>
          </a:p>
          <a:p>
            <a:pPr marL="0" indent="0">
              <a:lnSpc>
                <a:spcPts val="1300"/>
              </a:lnSpc>
              <a:spcBef>
                <a:spcPts val="0"/>
              </a:spcBef>
              <a:buNone/>
            </a:pPr>
            <a:endParaRPr lang="en-US" sz="1300" dirty="0" smtClean="0">
              <a:latin typeface="Garamond" pitchFamily="18" charset="0"/>
            </a:endParaRPr>
          </a:p>
          <a:p>
            <a:pPr marL="0" indent="0">
              <a:lnSpc>
                <a:spcPts val="1300"/>
              </a:lnSpc>
              <a:spcBef>
                <a:spcPts val="0"/>
              </a:spcBef>
              <a:buNone/>
            </a:pPr>
            <a:r>
              <a:rPr lang="en-US" sz="1300" dirty="0" smtClean="0">
                <a:latin typeface="Garamond" pitchFamily="18" charset="0"/>
              </a:rPr>
              <a:t>Digital Audio Recorders - $32,700 (still remaining in 2013 budget – available grant funds used to offset this cost) </a:t>
            </a:r>
          </a:p>
          <a:p>
            <a:pPr marL="0" indent="0">
              <a:lnSpc>
                <a:spcPts val="1300"/>
              </a:lnSpc>
              <a:spcBef>
                <a:spcPts val="0"/>
              </a:spcBef>
              <a:buNone/>
            </a:pPr>
            <a:endParaRPr lang="en-US" sz="1300" dirty="0" smtClean="0">
              <a:latin typeface="Garamond" pitchFamily="18" charset="0"/>
            </a:endParaRPr>
          </a:p>
          <a:p>
            <a:pPr marL="0" indent="0">
              <a:lnSpc>
                <a:spcPts val="1300"/>
              </a:lnSpc>
              <a:spcBef>
                <a:spcPts val="0"/>
              </a:spcBef>
              <a:buNone/>
            </a:pPr>
            <a:r>
              <a:rPr lang="en-US" sz="1300" dirty="0" smtClean="0">
                <a:latin typeface="Garamond" pitchFamily="18" charset="0"/>
              </a:rPr>
              <a:t>Training Supplies - $50,000 (still remaining in 2013 budget)</a:t>
            </a:r>
          </a:p>
          <a:p>
            <a:pPr marL="0" indent="0">
              <a:lnSpc>
                <a:spcPts val="1400"/>
              </a:lnSpc>
              <a:spcBef>
                <a:spcPts val="0"/>
              </a:spcBef>
              <a:buNone/>
            </a:pPr>
            <a:r>
              <a:rPr lang="en-US" sz="1300" dirty="0" smtClean="0">
                <a:latin typeface="Garamond" pitchFamily="18" charset="0"/>
              </a:rPr>
              <a:t>                                                           </a:t>
            </a:r>
          </a:p>
          <a:p>
            <a:pPr>
              <a:spcBef>
                <a:spcPts val="0"/>
              </a:spcBef>
              <a:buNone/>
            </a:pPr>
            <a:endParaRPr lang="en-US" sz="1300" dirty="0" smtClean="0">
              <a:latin typeface="Garamond" pitchFamily="18" charset="0"/>
            </a:endParaRPr>
          </a:p>
          <a:p>
            <a:pPr>
              <a:lnSpc>
                <a:spcPts val="1400"/>
              </a:lnSpc>
              <a:spcBef>
                <a:spcPts val="0"/>
              </a:spcBef>
              <a:buFont typeface="Arial" pitchFamily="34" charset="0"/>
              <a:buChar char="•"/>
            </a:pPr>
            <a:endParaRPr lang="en-US" sz="1400" dirty="0" smtClean="0">
              <a:latin typeface="Garamond" pitchFamily="18" charset="0"/>
            </a:endParaRPr>
          </a:p>
        </p:txBody>
      </p:sp>
      <p:sp>
        <p:nvSpPr>
          <p:cNvPr id="4" name="Slide Number Placeholder 3"/>
          <p:cNvSpPr>
            <a:spLocks noGrp="1"/>
          </p:cNvSpPr>
          <p:nvPr>
            <p:ph type="sldNum" sz="quarter" idx="10"/>
          </p:nvPr>
        </p:nvSpPr>
        <p:spPr>
          <a:xfrm>
            <a:off x="152400" y="6457950"/>
            <a:ext cx="1143000" cy="400050"/>
          </a:xfrm>
        </p:spPr>
        <p:txBody>
          <a:bodyPr/>
          <a:lstStyle/>
          <a:p>
            <a:fld id="{D356C990-38BE-49A6-9A5F-710B17C0F61E}" type="slidenum">
              <a:rPr lang="en-US" smtClean="0"/>
              <a:pPr/>
              <a:t>5</a:t>
            </a:fld>
            <a:endParaRPr lang="en-US" dirty="0"/>
          </a:p>
        </p:txBody>
      </p:sp>
      <p:sp>
        <p:nvSpPr>
          <p:cNvPr id="5" name="Title 1"/>
          <p:cNvSpPr>
            <a:spLocks noGrp="1"/>
          </p:cNvSpPr>
          <p:nvPr>
            <p:ph type="title"/>
          </p:nvPr>
        </p:nvSpPr>
        <p:spPr>
          <a:xfrm>
            <a:off x="152400" y="152400"/>
            <a:ext cx="8839200" cy="457200"/>
          </a:xfrm>
        </p:spPr>
        <p:txBody>
          <a:bodyPr/>
          <a:lstStyle/>
          <a:p>
            <a:r>
              <a:rPr lang="en-US" dirty="0" smtClean="0"/>
              <a:t>2013 Year In Review</a:t>
            </a:r>
            <a:endParaRPr lang="en-US" dirty="0"/>
          </a:p>
        </p:txBody>
      </p:sp>
      <p:sp>
        <p:nvSpPr>
          <p:cNvPr id="6"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26357"/>
            <a:ext cx="8839200" cy="5486400"/>
          </a:xfrm>
        </p:spPr>
        <p:txBody>
          <a:bodyPr/>
          <a:lstStyle/>
          <a:p>
            <a:r>
              <a:rPr lang="en-US" b="1" dirty="0" smtClean="0">
                <a:solidFill>
                  <a:schemeClr val="bg1">
                    <a:lumMod val="10000"/>
                  </a:schemeClr>
                </a:solidFill>
                <a:latin typeface="Garamond" pitchFamily="18" charset="0"/>
              </a:rPr>
              <a:t>Office of the Superintendent of Police cont.</a:t>
            </a:r>
          </a:p>
          <a:p>
            <a:pPr>
              <a:lnSpc>
                <a:spcPts val="600"/>
              </a:lnSpc>
              <a:buNone/>
            </a:pPr>
            <a:endParaRPr lang="en-US" sz="1300" dirty="0" smtClean="0">
              <a:latin typeface="Garamond" pitchFamily="18" charset="0"/>
            </a:endParaRPr>
          </a:p>
          <a:p>
            <a:pPr algn="just">
              <a:lnSpc>
                <a:spcPts val="1500"/>
              </a:lnSpc>
              <a:buNone/>
            </a:pPr>
            <a:r>
              <a:rPr lang="en-US" sz="1400" b="1" dirty="0" smtClean="0">
                <a:latin typeface="Garamond" pitchFamily="18" charset="0"/>
              </a:rPr>
              <a:t>Compliance – Audits – Policy and Planning</a:t>
            </a:r>
          </a:p>
          <a:p>
            <a:pPr marL="461963" indent="-176213" algn="just">
              <a:lnSpc>
                <a:spcPts val="1500"/>
              </a:lnSpc>
              <a:buFont typeface="Arial" pitchFamily="34" charset="0"/>
              <a:buChar char="•"/>
            </a:pPr>
            <a:r>
              <a:rPr lang="en-US" sz="1400" dirty="0" smtClean="0">
                <a:latin typeface="Garamond" pitchFamily="18" charset="0"/>
              </a:rPr>
              <a:t>Customer Satisfaction Surveys, initiated in the summer of 2010 continue and are conducted on random Part I UCR Major Crime reports, resulting in 684 surveys YTD and 3,834 since June 2010.</a:t>
            </a:r>
          </a:p>
          <a:p>
            <a:pPr marL="461963" indent="-176213" algn="just">
              <a:lnSpc>
                <a:spcPts val="1500"/>
              </a:lnSpc>
              <a:buFont typeface="Arial" pitchFamily="34" charset="0"/>
              <a:buChar char="•"/>
            </a:pPr>
            <a:r>
              <a:rPr lang="en-US" sz="1400" dirty="0" smtClean="0">
                <a:latin typeface="Garamond" pitchFamily="18" charset="0"/>
              </a:rPr>
              <a:t>Since June 2010, more than 10,000 police reports and police response to Calls For Service have been reviewed</a:t>
            </a:r>
          </a:p>
          <a:p>
            <a:pPr marL="461963" indent="-176213" algn="just">
              <a:lnSpc>
                <a:spcPts val="1500"/>
              </a:lnSpc>
              <a:buFont typeface="Arial" pitchFamily="34" charset="0"/>
              <a:buChar char="•"/>
            </a:pPr>
            <a:r>
              <a:rPr lang="en-US" sz="1400" dirty="0" smtClean="0">
                <a:latin typeface="Garamond" pitchFamily="18" charset="0"/>
              </a:rPr>
              <a:t>Completed re-write of the entire NOPD manual on June 30, 2013 (over 1,000 page document) to be consistent with Best Practices and Consent Decree requirements.</a:t>
            </a:r>
          </a:p>
          <a:p>
            <a:pPr algn="just">
              <a:lnSpc>
                <a:spcPts val="1500"/>
              </a:lnSpc>
              <a:buNone/>
            </a:pPr>
            <a:r>
              <a:rPr lang="en-US" sz="1400" b="1" dirty="0" smtClean="0">
                <a:latin typeface="Garamond" pitchFamily="18" charset="0"/>
              </a:rPr>
              <a:t>Technology</a:t>
            </a:r>
          </a:p>
          <a:p>
            <a:pPr marL="460375" indent="-176213" algn="just">
              <a:lnSpc>
                <a:spcPts val="1500"/>
              </a:lnSpc>
              <a:buFont typeface="Arial" pitchFamily="34" charset="0"/>
              <a:buChar char="•"/>
            </a:pPr>
            <a:r>
              <a:rPr lang="en-US" sz="1400" dirty="0" smtClean="0">
                <a:latin typeface="Garamond" pitchFamily="18" charset="0"/>
              </a:rPr>
              <a:t>Implemented Omega Crime View Dashboards in crime analysis system for a more robust crime analysis/tracking system and response strategy by District Commands</a:t>
            </a:r>
          </a:p>
          <a:p>
            <a:pPr marL="460375" indent="-176213" algn="just">
              <a:lnSpc>
                <a:spcPts val="1500"/>
              </a:lnSpc>
              <a:buFont typeface="Arial" pitchFamily="34" charset="0"/>
              <a:buChar char="•"/>
            </a:pPr>
            <a:r>
              <a:rPr lang="en-US" sz="1400" dirty="0" smtClean="0">
                <a:latin typeface="Garamond" pitchFamily="18" charset="0"/>
              </a:rPr>
              <a:t>Implemented a workload analysis and patrol staffing optimization system using state-of-the-art software</a:t>
            </a:r>
          </a:p>
          <a:p>
            <a:pPr marL="460375" indent="-176213" algn="just">
              <a:lnSpc>
                <a:spcPts val="1500"/>
              </a:lnSpc>
              <a:buFont typeface="Arial" pitchFamily="34" charset="0"/>
              <a:buChar char="•"/>
            </a:pPr>
            <a:r>
              <a:rPr lang="en-US" sz="1400" dirty="0" smtClean="0">
                <a:latin typeface="Garamond" pitchFamily="18" charset="0"/>
              </a:rPr>
              <a:t>Expanded the use of Digital Mobile Video/Audio Recording systems in department patrol vehicles</a:t>
            </a:r>
          </a:p>
          <a:p>
            <a:pPr marL="460375" indent="-176213" algn="just">
              <a:lnSpc>
                <a:spcPts val="1500"/>
              </a:lnSpc>
              <a:buFont typeface="Arial" pitchFamily="34" charset="0"/>
              <a:buChar char="•"/>
            </a:pPr>
            <a:r>
              <a:rPr lang="en-US" sz="1400" dirty="0" smtClean="0">
                <a:latin typeface="Garamond" pitchFamily="18" charset="0"/>
              </a:rPr>
              <a:t>Increased the number of Digital Mobile Video/Audio Recording systems in interview rooms</a:t>
            </a:r>
          </a:p>
          <a:p>
            <a:pPr marL="460375" indent="-176213" algn="just">
              <a:lnSpc>
                <a:spcPts val="1500"/>
              </a:lnSpc>
              <a:buFont typeface="Arial" pitchFamily="34" charset="0"/>
              <a:buChar char="•"/>
            </a:pPr>
            <a:r>
              <a:rPr lang="en-US" sz="1400" dirty="0" smtClean="0">
                <a:latin typeface="Garamond" pitchFamily="18" charset="0"/>
              </a:rPr>
              <a:t>Implemented an on-line Daily Training Bulletin system for all commissioned officers which requires successful testing</a:t>
            </a:r>
          </a:p>
          <a:p>
            <a:pPr marL="460375" indent="-176213" algn="just">
              <a:lnSpc>
                <a:spcPts val="1500"/>
              </a:lnSpc>
              <a:buFont typeface="Arial" pitchFamily="34" charset="0"/>
              <a:buChar char="•"/>
            </a:pPr>
            <a:r>
              <a:rPr lang="en-US" sz="1400" dirty="0" smtClean="0">
                <a:latin typeface="Garamond" pitchFamily="18" charset="0"/>
              </a:rPr>
              <a:t>Assisted multiple agencies/consultants/entities with data requests for crime reductions or assessment of NOPD initiatives</a:t>
            </a:r>
          </a:p>
          <a:p>
            <a:pPr marL="460375" indent="-176213" algn="just">
              <a:lnSpc>
                <a:spcPts val="1500"/>
              </a:lnSpc>
              <a:buFont typeface="Arial" pitchFamily="34" charset="0"/>
              <a:buChar char="•"/>
            </a:pPr>
            <a:r>
              <a:rPr lang="en-US" sz="1400" dirty="0" smtClean="0">
                <a:latin typeface="Garamond" pitchFamily="18" charset="0"/>
              </a:rPr>
              <a:t>Initiated purchasing procedures to acquire BODY WORN CAMERAS for NOPD officers – deployment expected within 6-12 weeks</a:t>
            </a:r>
          </a:p>
          <a:p>
            <a:pPr algn="just">
              <a:lnSpc>
                <a:spcPts val="1500"/>
              </a:lnSpc>
              <a:buNone/>
            </a:pPr>
            <a:r>
              <a:rPr lang="en-US" sz="1400" b="1" dirty="0" smtClean="0">
                <a:latin typeface="Garamond" pitchFamily="18" charset="0"/>
              </a:rPr>
              <a:t>Promotion of Police Officers </a:t>
            </a:r>
          </a:p>
          <a:p>
            <a:pPr marL="461963" indent="-176213">
              <a:lnSpc>
                <a:spcPts val="1500"/>
              </a:lnSpc>
              <a:buFont typeface="Arial" pitchFamily="34" charset="0"/>
              <a:buChar char="•"/>
            </a:pPr>
            <a:r>
              <a:rPr lang="en-US" sz="1400" dirty="0" smtClean="0">
                <a:latin typeface="Garamond" pitchFamily="18" charset="0"/>
              </a:rPr>
              <a:t>NOPD’s training academy worked closely with the Fraternal Order of Police created a first of its kind on-line training program in 2012 to provide for the 40 hours of necessary training for Police Officer II candidates, in 2013 we expanded program to include Police Officers III and IV</a:t>
            </a:r>
          </a:p>
          <a:p>
            <a:pPr marL="461963" indent="-176213">
              <a:lnSpc>
                <a:spcPts val="1500"/>
              </a:lnSpc>
              <a:buFont typeface="Arial" pitchFamily="34" charset="0"/>
              <a:buChar char="•"/>
            </a:pPr>
            <a:r>
              <a:rPr lang="en-US" sz="1400" dirty="0" smtClean="0">
                <a:latin typeface="Garamond" pitchFamily="18" charset="0"/>
              </a:rPr>
              <a:t>November 2012, 208  Police Officer II candidates were promoted - each receiving a 5% pay increase</a:t>
            </a:r>
          </a:p>
          <a:p>
            <a:pPr marL="461963" indent="-176213">
              <a:lnSpc>
                <a:spcPts val="1500"/>
              </a:lnSpc>
              <a:buFont typeface="Arial" pitchFamily="34" charset="0"/>
              <a:buChar char="•"/>
            </a:pPr>
            <a:r>
              <a:rPr lang="en-US" sz="1400" dirty="0" smtClean="0">
                <a:latin typeface="Garamond" pitchFamily="18" charset="0"/>
              </a:rPr>
              <a:t>September 2013, 212 Police Officer III candidates were promoted - each receiving a 5% pay increase</a:t>
            </a:r>
          </a:p>
          <a:p>
            <a:pPr marL="461963" indent="-176213">
              <a:lnSpc>
                <a:spcPts val="1500"/>
              </a:lnSpc>
              <a:buFont typeface="Arial" pitchFamily="34" charset="0"/>
              <a:buChar char="•"/>
            </a:pPr>
            <a:r>
              <a:rPr lang="en-US" sz="1400" dirty="0" smtClean="0">
                <a:latin typeface="Garamond" pitchFamily="18" charset="0"/>
              </a:rPr>
              <a:t>Personal Service base budget will allow for Police Officer IV, as well as Sergeant and Lieutenant promotions in 2014  </a:t>
            </a:r>
            <a:endParaRPr lang="en-US" sz="1400" dirty="0">
              <a:latin typeface="Garamond" pitchFamily="18"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6</a:t>
            </a:fld>
            <a:endParaRPr lang="en-US" dirty="0"/>
          </a:p>
        </p:txBody>
      </p:sp>
      <p:sp>
        <p:nvSpPr>
          <p:cNvPr id="7" name="Title 1"/>
          <p:cNvSpPr>
            <a:spLocks noGrp="1"/>
          </p:cNvSpPr>
          <p:nvPr>
            <p:ph type="title"/>
          </p:nvPr>
        </p:nvSpPr>
        <p:spPr>
          <a:xfrm>
            <a:off x="152400" y="152400"/>
            <a:ext cx="8839200" cy="457200"/>
          </a:xfrm>
        </p:spPr>
        <p:txBody>
          <a:bodyPr/>
          <a:lstStyle/>
          <a:p>
            <a:r>
              <a:rPr lang="en-US" dirty="0" smtClean="0"/>
              <a:t>2013 Year In Review</a:t>
            </a:r>
            <a:endParaRPr lang="en-US" dirty="0"/>
          </a:p>
        </p:txBody>
      </p:sp>
      <p:sp>
        <p:nvSpPr>
          <p:cNvPr id="6"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914400"/>
            <a:ext cx="8915400" cy="5257800"/>
          </a:xfrm>
        </p:spPr>
        <p:txBody>
          <a:bodyPr/>
          <a:lstStyle/>
          <a:p>
            <a:r>
              <a:rPr lang="en-US" b="1" dirty="0" smtClean="0">
                <a:solidFill>
                  <a:schemeClr val="bg1">
                    <a:lumMod val="10000"/>
                  </a:schemeClr>
                </a:solidFill>
                <a:latin typeface="Garamond" pitchFamily="18" charset="0"/>
              </a:rPr>
              <a:t>Office of the Superintendent of Police cont.</a:t>
            </a:r>
          </a:p>
          <a:p>
            <a:pPr>
              <a:lnSpc>
                <a:spcPts val="600"/>
              </a:lnSpc>
              <a:buNone/>
            </a:pPr>
            <a:endParaRPr lang="en-US" sz="1300" dirty="0" smtClean="0">
              <a:latin typeface="Garamond" pitchFamily="18" charset="0"/>
            </a:endParaRPr>
          </a:p>
          <a:p>
            <a:pPr algn="just">
              <a:lnSpc>
                <a:spcPts val="1500"/>
              </a:lnSpc>
              <a:buNone/>
            </a:pPr>
            <a:r>
              <a:rPr lang="en-US" sz="1400" b="1" dirty="0" smtClean="0">
                <a:latin typeface="Garamond" pitchFamily="18" charset="0"/>
              </a:rPr>
              <a:t>Departmental Staffing</a:t>
            </a:r>
          </a:p>
          <a:p>
            <a:pPr marL="461963" indent="-176213">
              <a:lnSpc>
                <a:spcPts val="1600"/>
              </a:lnSpc>
              <a:buFont typeface="Arial" pitchFamily="34" charset="0"/>
              <a:buChar char="•"/>
            </a:pPr>
            <a:r>
              <a:rPr lang="en-US" sz="1300" dirty="0" smtClean="0">
                <a:latin typeface="Garamond" pitchFamily="18" charset="0"/>
              </a:rPr>
              <a:t>Today there are 1,204 officers of any rank, compared to 1,539 in May 2010 – a reduction of 21.77% or 335 less officers</a:t>
            </a:r>
          </a:p>
          <a:p>
            <a:pPr marL="862013" lvl="1" indent="-176213">
              <a:lnSpc>
                <a:spcPts val="1600"/>
              </a:lnSpc>
              <a:buFont typeface="Arial" pitchFamily="34" charset="0"/>
              <a:buChar char="•"/>
            </a:pPr>
            <a:r>
              <a:rPr lang="en-US" sz="1300" dirty="0" smtClean="0">
                <a:latin typeface="Garamond" pitchFamily="18" charset="0"/>
              </a:rPr>
              <a:t>The 2014 proposed budget provides full year funding for 1,260 sworn and 225 civilian staff</a:t>
            </a:r>
          </a:p>
          <a:p>
            <a:pPr marL="461963" indent="-176213">
              <a:lnSpc>
                <a:spcPts val="1600"/>
              </a:lnSpc>
              <a:buFont typeface="Arial" pitchFamily="34" charset="0"/>
              <a:buChar char="•"/>
            </a:pPr>
            <a:r>
              <a:rPr lang="en-US" sz="1300" dirty="0" smtClean="0">
                <a:latin typeface="Garamond" pitchFamily="18" charset="0"/>
              </a:rPr>
              <a:t>Today there are 19% fewer Police Officers of any rank than May 2010</a:t>
            </a:r>
          </a:p>
          <a:p>
            <a:pPr marL="461963" indent="-176213">
              <a:lnSpc>
                <a:spcPts val="1600"/>
              </a:lnSpc>
              <a:buFont typeface="Arial" pitchFamily="34" charset="0"/>
              <a:buChar char="•"/>
            </a:pPr>
            <a:r>
              <a:rPr lang="en-US" sz="1300" dirty="0" smtClean="0">
                <a:latin typeface="Garamond" pitchFamily="18" charset="0"/>
              </a:rPr>
              <a:t>Today there are 15% fewer Police Sergeants than May 2010</a:t>
            </a:r>
          </a:p>
          <a:p>
            <a:pPr marL="461963" indent="-176213">
              <a:lnSpc>
                <a:spcPts val="1600"/>
              </a:lnSpc>
              <a:buFont typeface="Arial" pitchFamily="34" charset="0"/>
              <a:buChar char="•"/>
            </a:pPr>
            <a:r>
              <a:rPr lang="en-US" sz="1300" dirty="0" smtClean="0">
                <a:latin typeface="Garamond" pitchFamily="18" charset="0"/>
              </a:rPr>
              <a:t>Today there are 20.5% fewer senior leaders (Lieutenant, Captain Major, Commanders or Deputy Chief) than May 2010</a:t>
            </a:r>
          </a:p>
          <a:p>
            <a:pPr>
              <a:lnSpc>
                <a:spcPts val="1600"/>
              </a:lnSpc>
              <a:buNone/>
            </a:pPr>
            <a:r>
              <a:rPr lang="en-US" sz="1400" b="1" dirty="0" smtClean="0">
                <a:latin typeface="Garamond" pitchFamily="18" charset="0"/>
              </a:rPr>
              <a:t>Assignment of Sworn NOPD  </a:t>
            </a:r>
          </a:p>
          <a:p>
            <a:pPr marL="461963" indent="-176213">
              <a:lnSpc>
                <a:spcPts val="1600"/>
              </a:lnSpc>
              <a:buFont typeface="Arial" pitchFamily="34" charset="0"/>
              <a:buChar char="•"/>
            </a:pPr>
            <a:r>
              <a:rPr lang="en-US" sz="1300" dirty="0" smtClean="0">
                <a:latin typeface="Garamond" pitchFamily="18" charset="0"/>
              </a:rPr>
              <a:t>About 64% of all sworn personnel (Recruit through Deputy Superintendent)  are assigned to the Field Operations Bureau</a:t>
            </a:r>
          </a:p>
          <a:p>
            <a:pPr marL="862013" lvl="1" indent="-176213">
              <a:lnSpc>
                <a:spcPts val="1600"/>
              </a:lnSpc>
              <a:buFont typeface="Arial" pitchFamily="34" charset="0"/>
              <a:buChar char="•"/>
            </a:pPr>
            <a:r>
              <a:rPr lang="en-US" sz="1300" dirty="0" smtClean="0">
                <a:latin typeface="Garamond" pitchFamily="18" charset="0"/>
              </a:rPr>
              <a:t>Patrol Districts; Patrol Investigations (robbery, assault, burglary, thefts) and Special Operations (SWAT, K9, Traffic, Bomb)</a:t>
            </a:r>
          </a:p>
          <a:p>
            <a:pPr marL="461963" indent="-176213">
              <a:lnSpc>
                <a:spcPts val="1600"/>
              </a:lnSpc>
              <a:buFont typeface="Arial" pitchFamily="34" charset="0"/>
              <a:buChar char="•"/>
            </a:pPr>
            <a:r>
              <a:rPr lang="en-US" sz="1300" dirty="0" smtClean="0">
                <a:latin typeface="Garamond" pitchFamily="18" charset="0"/>
              </a:rPr>
              <a:t>About 17.5% of all sworn personnel are assigned to Investigative Support Bureau</a:t>
            </a:r>
          </a:p>
          <a:p>
            <a:pPr marL="862013" lvl="1" indent="-176213">
              <a:lnSpc>
                <a:spcPts val="1600"/>
              </a:lnSpc>
              <a:buFont typeface="Arial" pitchFamily="34" charset="0"/>
              <a:buChar char="•"/>
            </a:pPr>
            <a:r>
              <a:rPr lang="en-US" sz="1300" dirty="0" smtClean="0">
                <a:latin typeface="Garamond" pitchFamily="18" charset="0"/>
              </a:rPr>
              <a:t>Homicide, Sex Crimes, Child Abuse, Juvenile, DV, Intelligence, Gang, Major Narcotics, Vice/Prostitution, Computer Forensic, Crime Lab (firearms examiners, drug chemistry), City Hall, Municipal/Traffic/Juvenile Courts, District Attorney’s Office</a:t>
            </a:r>
          </a:p>
          <a:p>
            <a:pPr marL="862013" lvl="1" indent="-176213">
              <a:lnSpc>
                <a:spcPts val="1600"/>
              </a:lnSpc>
              <a:buFont typeface="Arial" pitchFamily="34" charset="0"/>
              <a:buChar char="•"/>
            </a:pPr>
            <a:r>
              <a:rPr lang="en-US" sz="1300" dirty="0" smtClean="0">
                <a:latin typeface="Garamond" pitchFamily="18" charset="0"/>
              </a:rPr>
              <a:t>“Unlike Patrol functions where a number of standards my be applied…there is currently no industry standard of the number of detectives required,” recent staffing study report, Glendale, AZ Police Department</a:t>
            </a:r>
          </a:p>
          <a:p>
            <a:pPr marL="461963" indent="-176213">
              <a:lnSpc>
                <a:spcPts val="1600"/>
              </a:lnSpc>
              <a:buFont typeface="Arial" pitchFamily="34" charset="0"/>
              <a:buChar char="•"/>
            </a:pPr>
            <a:r>
              <a:rPr lang="en-US" sz="1300" dirty="0" smtClean="0">
                <a:latin typeface="Garamond" pitchFamily="18" charset="0"/>
              </a:rPr>
              <a:t>About 9.5% of all sworn personnel are on long term sick leave, military leave, limited duty due to injury, administrative, etc.</a:t>
            </a:r>
          </a:p>
          <a:p>
            <a:pPr marL="461963" indent="-176213">
              <a:lnSpc>
                <a:spcPts val="1600"/>
              </a:lnSpc>
              <a:buFont typeface="Arial" pitchFamily="34" charset="0"/>
              <a:buChar char="•"/>
            </a:pPr>
            <a:r>
              <a:rPr lang="en-US" sz="1300" dirty="0" smtClean="0">
                <a:latin typeface="Garamond" pitchFamily="18" charset="0"/>
              </a:rPr>
              <a:t>About 9% of all sworn personnel are assigned throughout: Public Integrity (criminal/admin/Early Warning), Academy (In-Service/Firearm/Driving), Compliance and Audits, Crime Analysis, oversight of Consent Decree Compliance</a:t>
            </a:r>
          </a:p>
          <a:p>
            <a:pPr marL="461963" indent="-176213">
              <a:lnSpc>
                <a:spcPts val="1500"/>
              </a:lnSpc>
              <a:buFont typeface="Arial" pitchFamily="34" charset="0"/>
              <a:buChar char="•"/>
            </a:pPr>
            <a:endParaRPr lang="en-US" sz="1300" dirty="0">
              <a:latin typeface="Garamond" pitchFamily="18" charset="0"/>
            </a:endParaRPr>
          </a:p>
        </p:txBody>
      </p:sp>
      <p:sp>
        <p:nvSpPr>
          <p:cNvPr id="4" name="Slide Number Placeholder 3"/>
          <p:cNvSpPr>
            <a:spLocks noGrp="1"/>
          </p:cNvSpPr>
          <p:nvPr>
            <p:ph type="sldNum" sz="quarter" idx="10"/>
          </p:nvPr>
        </p:nvSpPr>
        <p:spPr/>
        <p:txBody>
          <a:bodyPr/>
          <a:lstStyle/>
          <a:p>
            <a:fld id="{D356C990-38BE-49A6-9A5F-710B17C0F61E}" type="slidenum">
              <a:rPr lang="en-US" smtClean="0"/>
              <a:pPr/>
              <a:t>7</a:t>
            </a:fld>
            <a:endParaRPr lang="en-US" dirty="0"/>
          </a:p>
        </p:txBody>
      </p:sp>
      <p:sp>
        <p:nvSpPr>
          <p:cNvPr id="7" name="Title 1"/>
          <p:cNvSpPr>
            <a:spLocks noGrp="1"/>
          </p:cNvSpPr>
          <p:nvPr>
            <p:ph type="title"/>
          </p:nvPr>
        </p:nvSpPr>
        <p:spPr>
          <a:xfrm>
            <a:off x="152400" y="152400"/>
            <a:ext cx="8839200" cy="457200"/>
          </a:xfrm>
        </p:spPr>
        <p:txBody>
          <a:bodyPr/>
          <a:lstStyle/>
          <a:p>
            <a:r>
              <a:rPr lang="en-US" dirty="0" smtClean="0"/>
              <a:t>2013 Year In Review</a:t>
            </a:r>
            <a:endParaRPr lang="en-US" dirty="0"/>
          </a:p>
        </p:txBody>
      </p:sp>
      <p:sp>
        <p:nvSpPr>
          <p:cNvPr id="5"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D356C990-38BE-49A6-9A5F-710B17C0F61E}" type="slidenum">
              <a:rPr lang="en-US" smtClean="0"/>
              <a:pPr/>
              <a:t>8</a:t>
            </a:fld>
            <a:endParaRPr lang="en-US" dirty="0"/>
          </a:p>
        </p:txBody>
      </p:sp>
      <p:sp>
        <p:nvSpPr>
          <p:cNvPr id="5" name="Title 1"/>
          <p:cNvSpPr>
            <a:spLocks noGrp="1"/>
          </p:cNvSpPr>
          <p:nvPr>
            <p:ph type="title"/>
          </p:nvPr>
        </p:nvSpPr>
        <p:spPr>
          <a:xfrm>
            <a:off x="152400" y="152400"/>
            <a:ext cx="8839200" cy="457200"/>
          </a:xfrm>
        </p:spPr>
        <p:txBody>
          <a:bodyPr/>
          <a:lstStyle/>
          <a:p>
            <a:r>
              <a:rPr lang="en-US" dirty="0" smtClean="0"/>
              <a:t>2013 Year In Review cont.</a:t>
            </a:r>
            <a:endParaRPr lang="en-US" dirty="0"/>
          </a:p>
        </p:txBody>
      </p:sp>
      <p:sp>
        <p:nvSpPr>
          <p:cNvPr id="6" name="Content Placeholder 2"/>
          <p:cNvSpPr>
            <a:spLocks noGrp="1"/>
          </p:cNvSpPr>
          <p:nvPr>
            <p:ph idx="1"/>
          </p:nvPr>
        </p:nvSpPr>
        <p:spPr>
          <a:xfrm>
            <a:off x="304800" y="990600"/>
            <a:ext cx="8686800" cy="4572000"/>
          </a:xfrm>
        </p:spPr>
        <p:txBody>
          <a:bodyPr/>
          <a:lstStyle/>
          <a:p>
            <a:pPr>
              <a:buNone/>
            </a:pPr>
            <a:r>
              <a:rPr lang="en-US" b="1" dirty="0" smtClean="0">
                <a:latin typeface="Garamond" pitchFamily="18" charset="0"/>
              </a:rPr>
              <a:t>Field Operations Bureau</a:t>
            </a:r>
          </a:p>
          <a:p>
            <a:pPr marL="0" indent="0">
              <a:lnSpc>
                <a:spcPts val="1400"/>
              </a:lnSpc>
              <a:buNone/>
              <a:defRPr/>
            </a:pPr>
            <a:endParaRPr lang="en-US" sz="1400" b="1" dirty="0" smtClean="0">
              <a:latin typeface="Garamond" pitchFamily="18" charset="0"/>
            </a:endParaRPr>
          </a:p>
          <a:p>
            <a:pPr marL="0" indent="0">
              <a:lnSpc>
                <a:spcPts val="1600"/>
              </a:lnSpc>
              <a:buNone/>
              <a:defRPr/>
            </a:pPr>
            <a:r>
              <a:rPr lang="en-US" sz="1400" dirty="0" smtClean="0">
                <a:latin typeface="Garamond" pitchFamily="18" charset="0"/>
              </a:rPr>
              <a:t>While the 2013 DWI arrest numbers show a 12% decrease from 2012 YTD, the significant strides made in enforcement </a:t>
            </a:r>
          </a:p>
          <a:p>
            <a:pPr marL="0" indent="0">
              <a:lnSpc>
                <a:spcPts val="1600"/>
              </a:lnSpc>
              <a:buNone/>
              <a:defRPr/>
            </a:pPr>
            <a:r>
              <a:rPr lang="en-US" sz="1400" dirty="0" smtClean="0">
                <a:latin typeface="Garamond" pitchFamily="18" charset="0"/>
              </a:rPr>
              <a:t>have indicated that checkpoints are up 38%.  The Louisiana Highway Safety Commission has increased grant funding by </a:t>
            </a:r>
          </a:p>
          <a:p>
            <a:pPr marL="0" indent="0">
              <a:lnSpc>
                <a:spcPts val="1600"/>
              </a:lnSpc>
              <a:buNone/>
              <a:defRPr/>
            </a:pPr>
            <a:r>
              <a:rPr lang="en-US" sz="1400" dirty="0" smtClean="0">
                <a:latin typeface="Garamond" pitchFamily="18" charset="0"/>
              </a:rPr>
              <a:t>8% in Orleans Parish due to the New Orleans Police Department’s diligence in promoting highway safety and addressing the number of traffic fatalities in the City.</a:t>
            </a:r>
          </a:p>
          <a:p>
            <a:pPr marL="231775" indent="-171450">
              <a:lnSpc>
                <a:spcPts val="1600"/>
              </a:lnSpc>
              <a:buNone/>
              <a:defRPr/>
            </a:pPr>
            <a:endParaRPr lang="en-US" sz="1400" dirty="0" smtClean="0">
              <a:latin typeface="Garamond" pitchFamily="18" charset="0"/>
            </a:endParaRPr>
          </a:p>
          <a:p>
            <a:pPr marL="0" indent="0">
              <a:lnSpc>
                <a:spcPts val="1600"/>
              </a:lnSpc>
              <a:buNone/>
              <a:defRPr/>
            </a:pPr>
            <a:r>
              <a:rPr lang="en-US" sz="1400" dirty="0" smtClean="0">
                <a:latin typeface="Garamond" pitchFamily="18" charset="0"/>
              </a:rPr>
              <a:t>DWI arrests for 2013 have declined in all areas with the exception of the motorcycle platoons and checkpoints; the following is the comparison by DWI category:</a:t>
            </a:r>
          </a:p>
          <a:p>
            <a:pPr marL="231775" indent="-171450">
              <a:lnSpc>
                <a:spcPts val="1600"/>
              </a:lnSpc>
              <a:buNone/>
              <a:defRPr/>
            </a:pPr>
            <a:r>
              <a:rPr lang="en-US" sz="1400" dirty="0" smtClean="0">
                <a:latin typeface="Garamond" pitchFamily="18" charset="0"/>
              </a:rPr>
              <a:t>					</a:t>
            </a:r>
          </a:p>
          <a:p>
            <a:pPr marL="0" indent="0">
              <a:lnSpc>
                <a:spcPts val="1600"/>
              </a:lnSpc>
              <a:buNone/>
              <a:tabLst>
                <a:tab pos="3024188" algn="l"/>
              </a:tabLst>
              <a:defRPr/>
            </a:pPr>
            <a:r>
              <a:rPr lang="en-US" sz="1400" dirty="0" smtClean="0">
                <a:latin typeface="Garamond" pitchFamily="18" charset="0"/>
              </a:rPr>
              <a:t>		</a:t>
            </a:r>
            <a:r>
              <a:rPr lang="en-US" sz="1400" b="1" u="sng" dirty="0" smtClean="0">
                <a:latin typeface="Garamond" pitchFamily="18" charset="0"/>
              </a:rPr>
              <a:t>2012</a:t>
            </a:r>
            <a:r>
              <a:rPr lang="en-US" sz="1400" b="1" dirty="0" smtClean="0">
                <a:latin typeface="Garamond" pitchFamily="18" charset="0"/>
              </a:rPr>
              <a:t>  		</a:t>
            </a:r>
            <a:r>
              <a:rPr lang="en-US" sz="1400" b="1" u="sng" dirty="0" smtClean="0">
                <a:latin typeface="Garamond" pitchFamily="18" charset="0"/>
              </a:rPr>
              <a:t>2013</a:t>
            </a:r>
          </a:p>
          <a:p>
            <a:pPr marL="0" indent="0">
              <a:lnSpc>
                <a:spcPts val="1600"/>
              </a:lnSpc>
              <a:buNone/>
              <a:tabLst>
                <a:tab pos="3717925" algn="l"/>
                <a:tab pos="5595938" algn="l"/>
              </a:tabLst>
              <a:defRPr/>
            </a:pPr>
            <a:r>
              <a:rPr lang="en-US" sz="1400" dirty="0" smtClean="0">
                <a:latin typeface="Garamond" pitchFamily="18" charset="0"/>
              </a:rPr>
              <a:t>Radio Dispatched	375	361		</a:t>
            </a:r>
            <a:r>
              <a:rPr lang="en-US" sz="1400" b="1" dirty="0" smtClean="0">
                <a:solidFill>
                  <a:srgbClr val="FF0000"/>
                </a:solidFill>
                <a:latin typeface="Garamond" pitchFamily="18" charset="0"/>
              </a:rPr>
              <a:t>-  4%</a:t>
            </a:r>
          </a:p>
          <a:p>
            <a:pPr marL="0" indent="0">
              <a:lnSpc>
                <a:spcPts val="1600"/>
              </a:lnSpc>
              <a:buNone/>
              <a:tabLst>
                <a:tab pos="3717925" algn="l"/>
                <a:tab pos="5595938" algn="l"/>
              </a:tabLst>
              <a:defRPr/>
            </a:pPr>
            <a:r>
              <a:rPr lang="en-US" sz="1400" dirty="0" smtClean="0">
                <a:latin typeface="Garamond" pitchFamily="18" charset="0"/>
              </a:rPr>
              <a:t>Self-Initiated	562	468		</a:t>
            </a:r>
            <a:r>
              <a:rPr lang="en-US" sz="1400" b="1" dirty="0" smtClean="0">
                <a:solidFill>
                  <a:srgbClr val="FF0000"/>
                </a:solidFill>
                <a:latin typeface="Garamond" pitchFamily="18" charset="0"/>
              </a:rPr>
              <a:t>- 17%</a:t>
            </a:r>
          </a:p>
          <a:p>
            <a:pPr marL="0" indent="0">
              <a:lnSpc>
                <a:spcPts val="1600"/>
              </a:lnSpc>
              <a:buNone/>
              <a:tabLst>
                <a:tab pos="3717925" algn="l"/>
                <a:tab pos="5595938" algn="l"/>
              </a:tabLst>
              <a:defRPr/>
            </a:pPr>
            <a:r>
              <a:rPr lang="en-US" sz="1400" dirty="0" smtClean="0">
                <a:latin typeface="Garamond" pitchFamily="18" charset="0"/>
              </a:rPr>
              <a:t>Hwy Safety OT	125	  73		</a:t>
            </a:r>
            <a:r>
              <a:rPr lang="en-US" sz="1400" b="1" dirty="0" smtClean="0">
                <a:solidFill>
                  <a:srgbClr val="FF0000"/>
                </a:solidFill>
                <a:latin typeface="Garamond" pitchFamily="18" charset="0"/>
              </a:rPr>
              <a:t>-</a:t>
            </a:r>
            <a:r>
              <a:rPr lang="en-US" sz="1400" dirty="0" smtClean="0">
                <a:latin typeface="Garamond" pitchFamily="18" charset="0"/>
              </a:rPr>
              <a:t> </a:t>
            </a:r>
            <a:r>
              <a:rPr lang="en-US" sz="1400" b="1" dirty="0" smtClean="0">
                <a:solidFill>
                  <a:srgbClr val="FF0000"/>
                </a:solidFill>
                <a:latin typeface="Garamond" pitchFamily="18" charset="0"/>
              </a:rPr>
              <a:t>12%</a:t>
            </a:r>
          </a:p>
          <a:p>
            <a:pPr marL="0" indent="0">
              <a:lnSpc>
                <a:spcPts val="1600"/>
              </a:lnSpc>
              <a:buNone/>
              <a:tabLst>
                <a:tab pos="3717925" algn="l"/>
                <a:tab pos="5595938" algn="l"/>
              </a:tabLst>
              <a:defRPr/>
            </a:pPr>
            <a:r>
              <a:rPr lang="en-US" sz="1400" dirty="0" smtClean="0">
                <a:latin typeface="Garamond" pitchFamily="18" charset="0"/>
              </a:rPr>
              <a:t>Checkpoint Arrests	  67	  96		+30%</a:t>
            </a:r>
          </a:p>
          <a:p>
            <a:pPr marL="0" indent="0">
              <a:lnSpc>
                <a:spcPts val="1600"/>
              </a:lnSpc>
              <a:buNone/>
              <a:tabLst>
                <a:tab pos="3717925" algn="l"/>
                <a:tab pos="5595938" algn="l"/>
              </a:tabLst>
              <a:defRPr/>
            </a:pPr>
            <a:r>
              <a:rPr lang="en-US" sz="1400" dirty="0" smtClean="0">
                <a:latin typeface="Garamond" pitchFamily="18" charset="0"/>
              </a:rPr>
              <a:t>Motorcycle Platoon’s	  44	  63	 	+30%</a:t>
            </a:r>
          </a:p>
          <a:p>
            <a:pPr marL="0" indent="0">
              <a:lnSpc>
                <a:spcPts val="1600"/>
              </a:lnSpc>
              <a:buNone/>
              <a:tabLst>
                <a:tab pos="3717925" algn="l"/>
                <a:tab pos="5595938" algn="l"/>
              </a:tabLst>
              <a:defRPr/>
            </a:pPr>
            <a:r>
              <a:rPr lang="en-US" sz="1400" dirty="0" smtClean="0">
                <a:latin typeface="Garamond" pitchFamily="18" charset="0"/>
              </a:rPr>
              <a:t>Certified District Personnel (1st – 8th)	  71	  28		</a:t>
            </a:r>
            <a:r>
              <a:rPr lang="en-US" sz="1400" b="1" dirty="0" smtClean="0">
                <a:solidFill>
                  <a:srgbClr val="FF0000"/>
                </a:solidFill>
                <a:latin typeface="Garamond" pitchFamily="18" charset="0"/>
              </a:rPr>
              <a:t>- 61%</a:t>
            </a:r>
          </a:p>
          <a:p>
            <a:pPr marL="0" indent="0">
              <a:lnSpc>
                <a:spcPts val="1600"/>
              </a:lnSpc>
              <a:buNone/>
              <a:tabLst>
                <a:tab pos="3024188" algn="l"/>
              </a:tabLst>
              <a:defRPr/>
            </a:pPr>
            <a:endParaRPr lang="en-US" sz="1400" dirty="0" smtClean="0">
              <a:latin typeface="Garamond" pitchFamily="18" charset="0"/>
            </a:endParaRPr>
          </a:p>
          <a:p>
            <a:pPr marL="0" indent="0">
              <a:lnSpc>
                <a:spcPts val="1600"/>
              </a:lnSpc>
              <a:buNone/>
            </a:pPr>
            <a:endParaRPr lang="en-US" sz="1400" b="1" dirty="0" smtClean="0">
              <a:latin typeface="Garamond" pitchFamily="18" charset="0"/>
            </a:endParaRPr>
          </a:p>
          <a:p>
            <a:pPr marL="0" indent="0" algn="just">
              <a:lnSpc>
                <a:spcPts val="1200"/>
              </a:lnSpc>
              <a:buNone/>
            </a:pPr>
            <a:endParaRPr lang="en-US" sz="1250" b="1" dirty="0" smtClean="0">
              <a:latin typeface="Garamond" pitchFamily="18" charset="0"/>
            </a:endParaRPr>
          </a:p>
        </p:txBody>
      </p:sp>
      <p:sp>
        <p:nvSpPr>
          <p:cNvPr id="7" name="Text Placeholder 3"/>
          <p:cNvSpPr txBox="1">
            <a:spLocks/>
          </p:cNvSpPr>
          <p:nvPr/>
        </p:nvSpPr>
        <p:spPr bwMode="auto">
          <a:xfrm>
            <a:off x="653415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xfrm>
            <a:off x="76200" y="6457950"/>
            <a:ext cx="1143000" cy="400050"/>
          </a:xfrm>
        </p:spPr>
        <p:txBody>
          <a:bodyPr/>
          <a:lstStyle/>
          <a:p>
            <a:fld id="{D356C990-38BE-49A6-9A5F-710B17C0F61E}" type="slidenum">
              <a:rPr lang="en-US" smtClean="0"/>
              <a:pPr/>
              <a:t>9</a:t>
            </a:fld>
            <a:endParaRPr lang="en-US" dirty="0"/>
          </a:p>
        </p:txBody>
      </p:sp>
      <p:sp>
        <p:nvSpPr>
          <p:cNvPr id="5" name="TextBox 4"/>
          <p:cNvSpPr txBox="1"/>
          <p:nvPr/>
        </p:nvSpPr>
        <p:spPr>
          <a:xfrm>
            <a:off x="685800" y="609600"/>
            <a:ext cx="184731" cy="307777"/>
          </a:xfrm>
          <a:prstGeom prst="rect">
            <a:avLst/>
          </a:prstGeom>
          <a:noFill/>
        </p:spPr>
        <p:txBody>
          <a:bodyPr wrap="none" rtlCol="0">
            <a:spAutoFit/>
          </a:bodyPr>
          <a:lstStyle/>
          <a:p>
            <a:endParaRPr lang="en-US" sz="1400" dirty="0">
              <a:latin typeface="Garamond" pitchFamily="18" charset="0"/>
            </a:endParaRPr>
          </a:p>
        </p:txBody>
      </p:sp>
      <p:sp>
        <p:nvSpPr>
          <p:cNvPr id="6" name="Content Placeholder 2"/>
          <p:cNvSpPr>
            <a:spLocks noGrp="1"/>
          </p:cNvSpPr>
          <p:nvPr>
            <p:ph idx="1"/>
          </p:nvPr>
        </p:nvSpPr>
        <p:spPr>
          <a:xfrm>
            <a:off x="76200" y="685800"/>
            <a:ext cx="9067800" cy="5867400"/>
          </a:xfrm>
        </p:spPr>
        <p:txBody>
          <a:bodyPr lIns="91440" tIns="91440" rIns="91440" bIns="0"/>
          <a:lstStyle/>
          <a:p>
            <a:pPr>
              <a:lnSpc>
                <a:spcPts val="1300"/>
              </a:lnSpc>
              <a:spcBef>
                <a:spcPts val="0"/>
              </a:spcBef>
              <a:buNone/>
            </a:pPr>
            <a:r>
              <a:rPr lang="en-US" sz="2900" b="1" dirty="0" smtClean="0">
                <a:latin typeface="Garamond" pitchFamily="18" charset="0"/>
              </a:rPr>
              <a:t>Investigation &amp; Support Bureau</a:t>
            </a:r>
          </a:p>
          <a:p>
            <a:pPr>
              <a:lnSpc>
                <a:spcPts val="1200"/>
              </a:lnSpc>
              <a:spcBef>
                <a:spcPts val="0"/>
              </a:spcBef>
              <a:buNone/>
            </a:pPr>
            <a:endParaRPr lang="en-US" sz="1200" b="1" dirty="0" smtClean="0">
              <a:latin typeface="Garamond" pitchFamily="18" charset="0"/>
            </a:endParaRPr>
          </a:p>
          <a:p>
            <a:pPr marL="0" indent="0">
              <a:lnSpc>
                <a:spcPts val="1150"/>
              </a:lnSpc>
              <a:spcBef>
                <a:spcPts val="0"/>
              </a:spcBef>
              <a:spcAft>
                <a:spcPts val="0"/>
              </a:spcAft>
              <a:buNone/>
            </a:pPr>
            <a:r>
              <a:rPr lang="en-US" sz="1400" dirty="0" smtClean="0">
                <a:latin typeface="Garamond" pitchFamily="18" charset="0"/>
              </a:rPr>
              <a:t>In early 2012, ISB, under the recommendations of DOJ-BJA to advance our Homicide Unit’s policies, procedures and practices, and to staff the unit with an adequate number of detectives, has shown an improvement in the overall clearance rate and murder reduction in 2013. The Homicide Unit’s clearance rate is now 63% and murder has been reduced by 25.1%. The unit had 163 murders at this time last year and has 123 this year which is a reduction of 40 murders.  </a:t>
            </a:r>
          </a:p>
          <a:p>
            <a:pPr marL="0" indent="0">
              <a:lnSpc>
                <a:spcPts val="1150"/>
              </a:lnSpc>
              <a:spcBef>
                <a:spcPts val="0"/>
              </a:spcBef>
              <a:spcAft>
                <a:spcPts val="0"/>
              </a:spcAft>
              <a:buNone/>
            </a:pPr>
            <a:endParaRPr lang="en-US" sz="1400" dirty="0" smtClean="0">
              <a:latin typeface="Garamond" pitchFamily="18" charset="0"/>
            </a:endParaRPr>
          </a:p>
          <a:p>
            <a:pPr marL="0" indent="0">
              <a:lnSpc>
                <a:spcPts val="1150"/>
              </a:lnSpc>
              <a:spcBef>
                <a:spcPts val="0"/>
              </a:spcBef>
              <a:spcAft>
                <a:spcPts val="0"/>
              </a:spcAft>
              <a:buNone/>
            </a:pPr>
            <a:r>
              <a:rPr lang="en-US" sz="1400" dirty="0" smtClean="0">
                <a:latin typeface="Garamond" pitchFamily="18" charset="0"/>
              </a:rPr>
              <a:t>In late 2012, the Multi-Agency Gang Unit was developed and led by ISB commanders in conjunction with our Intelligence, Narcotics and Homicide commands. The goal was to conduct follow up using the Group Violence Reduction Strategy of the NOLA FOR LIFE campaign. The strategy was to fight the crimes of murder and violence among identified gangs/groups. The Gang Unit has successfully identified 13 gang groups and has dismantled 7 of those groups which resulted in 67indictments of gang members.  In 2013, the Street Gang Unit also made a total of 1,263 arrest which includes:  266 Felony, 419 Misdemeanor, 116 Municipal, 64, traffic, 12 Juvenile, 68 Guns, 224 Narcotics arrest. The goal for 2014 is to dismantle and/or disrupt at least the same number of groups, as in 2012, using the “Gang Violence Reduction Strategy.” </a:t>
            </a:r>
          </a:p>
          <a:p>
            <a:pPr marL="0" indent="0">
              <a:lnSpc>
                <a:spcPts val="1150"/>
              </a:lnSpc>
              <a:spcBef>
                <a:spcPts val="0"/>
              </a:spcBef>
              <a:spcAft>
                <a:spcPts val="0"/>
              </a:spcAft>
              <a:buNone/>
            </a:pPr>
            <a:endParaRPr lang="en-US" sz="1400" dirty="0" smtClean="0">
              <a:latin typeface="Garamond" pitchFamily="18" charset="0"/>
            </a:endParaRPr>
          </a:p>
          <a:p>
            <a:pPr marL="0" indent="0">
              <a:lnSpc>
                <a:spcPts val="1150"/>
              </a:lnSpc>
              <a:spcBef>
                <a:spcPts val="0"/>
              </a:spcBef>
              <a:spcAft>
                <a:spcPts val="0"/>
              </a:spcAft>
              <a:buNone/>
            </a:pPr>
            <a:r>
              <a:rPr lang="en-US" sz="1400" dirty="0" smtClean="0">
                <a:latin typeface="Garamond" pitchFamily="18" charset="0"/>
              </a:rPr>
              <a:t>In 2013, the Major Case Narcotics Unit is working on increasing the number of street level narcotics dealers arrested by the unit and continue these efforts in 2014. MCN will also attempt to dismantle and federally prosecute at least the same number of drug trafficking organizations as in 2012. </a:t>
            </a:r>
          </a:p>
          <a:p>
            <a:pPr marL="0" indent="0">
              <a:lnSpc>
                <a:spcPts val="1150"/>
              </a:lnSpc>
              <a:spcBef>
                <a:spcPts val="0"/>
              </a:spcBef>
              <a:spcAft>
                <a:spcPts val="0"/>
              </a:spcAft>
              <a:buNone/>
            </a:pPr>
            <a:endParaRPr lang="en-US" sz="1400" dirty="0" smtClean="0">
              <a:latin typeface="Garamond" pitchFamily="18" charset="0"/>
            </a:endParaRPr>
          </a:p>
          <a:p>
            <a:pPr marL="0" indent="0">
              <a:lnSpc>
                <a:spcPts val="1150"/>
              </a:lnSpc>
              <a:spcBef>
                <a:spcPts val="0"/>
              </a:spcBef>
              <a:spcAft>
                <a:spcPts val="0"/>
              </a:spcAft>
              <a:buNone/>
            </a:pPr>
            <a:r>
              <a:rPr lang="en-US" sz="1400" dirty="0" smtClean="0">
                <a:latin typeface="Garamond" pitchFamily="18" charset="0"/>
              </a:rPr>
              <a:t>In 2012, the NOPD-Victim/Witness Assistance Unit launched our Rapid Engagement of Support in the Event of Trauma (R.E.S.E.T.) initiative. The program provides resource information to neighborhoods within 24-48 hours after a homicide occurs. The R.E.S.E.T. Program continued in 2013 and generated 1 lead, had 26 activations and 445 interactions with citizens in active homicide investigations. </a:t>
            </a:r>
          </a:p>
          <a:p>
            <a:pPr marL="0" indent="0">
              <a:lnSpc>
                <a:spcPts val="1150"/>
              </a:lnSpc>
              <a:spcBef>
                <a:spcPts val="0"/>
              </a:spcBef>
              <a:spcAft>
                <a:spcPts val="0"/>
              </a:spcAft>
              <a:buNone/>
            </a:pPr>
            <a:endParaRPr lang="en-US" sz="1400" dirty="0" smtClean="0">
              <a:latin typeface="Garamond" pitchFamily="18" charset="0"/>
            </a:endParaRPr>
          </a:p>
          <a:p>
            <a:pPr marL="0" indent="0">
              <a:lnSpc>
                <a:spcPts val="1150"/>
              </a:lnSpc>
              <a:spcBef>
                <a:spcPts val="0"/>
              </a:spcBef>
              <a:spcAft>
                <a:spcPts val="0"/>
              </a:spcAft>
              <a:buNone/>
            </a:pPr>
            <a:r>
              <a:rPr lang="en-US" sz="1400" dirty="0" smtClean="0">
                <a:latin typeface="Garamond" pitchFamily="18" charset="0"/>
              </a:rPr>
              <a:t>Central Evidence &amp; Property Section successfully conducted a 100% audit of inventory, and BEAST- entry of all DNA evidence. This project has allowed for total accountability and the organization of all DNA evidence in NOPD’s possession. After this effort was accomplished in 2012, a similar effort was accomplished in the main facility’s newly-created DNA room. </a:t>
            </a:r>
          </a:p>
          <a:p>
            <a:pPr marL="0" indent="0">
              <a:lnSpc>
                <a:spcPts val="1150"/>
              </a:lnSpc>
              <a:spcBef>
                <a:spcPts val="0"/>
              </a:spcBef>
              <a:spcAft>
                <a:spcPts val="0"/>
              </a:spcAft>
              <a:buNone/>
            </a:pPr>
            <a:r>
              <a:rPr lang="en-US" sz="1400" dirty="0" smtClean="0">
                <a:latin typeface="Garamond" pitchFamily="18" charset="0"/>
              </a:rPr>
              <a:t>In addition to a full reorganization of DNA on-hand, we integrated DNA evidence into our higher-controlled “sensitive evidence” operation, permanently assigning a Police Officer and Police Criminalist to oversee DNA maintenance daily. Our goal for 2014 is to continue to work towards disposing of all prescribed evidence, via court orders, that is no longer useful. A mammoth task involving the purging of numerous types and vast amounts of evidence throughout our facility, with the utmost integrity, will free up considerable space.</a:t>
            </a:r>
          </a:p>
          <a:p>
            <a:pPr marL="0" indent="0">
              <a:lnSpc>
                <a:spcPts val="1150"/>
              </a:lnSpc>
              <a:spcBef>
                <a:spcPts val="0"/>
              </a:spcBef>
              <a:spcAft>
                <a:spcPts val="0"/>
              </a:spcAft>
              <a:buNone/>
            </a:pPr>
            <a:endParaRPr lang="en-US" sz="1400" dirty="0" smtClean="0">
              <a:latin typeface="Garamond" pitchFamily="18" charset="0"/>
            </a:endParaRPr>
          </a:p>
          <a:p>
            <a:pPr marL="0" indent="0">
              <a:lnSpc>
                <a:spcPts val="1150"/>
              </a:lnSpc>
              <a:spcBef>
                <a:spcPts val="0"/>
              </a:spcBef>
              <a:spcAft>
                <a:spcPts val="0"/>
              </a:spcAft>
              <a:buNone/>
            </a:pPr>
            <a:r>
              <a:rPr lang="en-US" sz="1400" dirty="0" smtClean="0">
                <a:latin typeface="Garamond" pitchFamily="18" charset="0"/>
              </a:rPr>
              <a:t>Crime Lab’s goal is to improve the unit’s average response time and increase testing, per examiner by the Crime Lab’s Firearm Examiner, on the number of guns processed. It will maintain the current number of district fingerprint officers (DFO) trained on an annual basis.   (This number can change based upon the number of kits purchased by the NOPD to supply our officers.) The Crime Lab also proposes to increase the annual number of quality fingerprints lifted from crime scenes per crime scene technician.  In addition, it will make every NIBIN entry within 30 days of receipt, to prevent any backlog longer than 30 days. </a:t>
            </a:r>
          </a:p>
        </p:txBody>
      </p:sp>
      <p:sp>
        <p:nvSpPr>
          <p:cNvPr id="7" name="Title 1"/>
          <p:cNvSpPr>
            <a:spLocks noGrp="1"/>
          </p:cNvSpPr>
          <p:nvPr>
            <p:ph type="title"/>
          </p:nvPr>
        </p:nvSpPr>
        <p:spPr>
          <a:xfrm>
            <a:off x="152400" y="152400"/>
            <a:ext cx="8839200" cy="381000"/>
          </a:xfrm>
        </p:spPr>
        <p:txBody>
          <a:bodyPr/>
          <a:lstStyle/>
          <a:p>
            <a:r>
              <a:rPr lang="en-US" sz="4300" dirty="0" smtClean="0"/>
              <a:t>2013 Year In Review cont.</a:t>
            </a:r>
            <a:endParaRPr lang="en-US" sz="4300" dirty="0"/>
          </a:p>
        </p:txBody>
      </p:sp>
      <p:sp>
        <p:nvSpPr>
          <p:cNvPr id="8" name="Text Placeholder 3"/>
          <p:cNvSpPr txBox="1">
            <a:spLocks/>
          </p:cNvSpPr>
          <p:nvPr/>
        </p:nvSpPr>
        <p:spPr bwMode="auto">
          <a:xfrm>
            <a:off x="6400800" y="6629400"/>
            <a:ext cx="260985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1" i="0" u="none" strike="noStrike" kern="1200" cap="none" spc="0" normalizeH="0" baseline="0" noProof="0" dirty="0" smtClean="0">
                <a:ln>
                  <a:noFill/>
                </a:ln>
                <a:solidFill>
                  <a:srgbClr val="032145"/>
                </a:solidFill>
                <a:effectLst/>
                <a:uLnTx/>
                <a:uFillTx/>
                <a:latin typeface="Garamond" pitchFamily="18" charset="0"/>
                <a:ea typeface="Tahoma" pitchFamily="34" charset="0"/>
                <a:cs typeface="Tahoma" pitchFamily="34" charset="0"/>
              </a:rPr>
              <a:t>New Orleans Police Department</a:t>
            </a:r>
            <a:endParaRPr kumimoji="0" lang="en-US" sz="1200" b="1" i="0" u="none" strike="noStrike" kern="1200" cap="none" spc="0" normalizeH="0" baseline="0" noProof="0" dirty="0">
              <a:ln>
                <a:noFill/>
              </a:ln>
              <a:solidFill>
                <a:srgbClr val="032145"/>
              </a:solidFill>
              <a:effectLst/>
              <a:uLnTx/>
              <a:uFillTx/>
              <a:latin typeface="Garamond" pitchFamily="18" charset="0"/>
              <a:ea typeface="Tahoma" pitchFamily="34" charset="0"/>
              <a:cs typeface="Tahoma" pitchFamily="34" charset="0"/>
            </a:endParaRPr>
          </a:p>
        </p:txBody>
      </p:sp>
    </p:spTree>
  </p:cSld>
  <p:clrMapOvr>
    <a:masterClrMapping/>
  </p:clrMapOvr>
</p:sld>
</file>

<file path=ppt/theme/theme1.xml><?xml version="1.0" encoding="utf-8"?>
<a:theme xmlns:a="http://schemas.openxmlformats.org/drawingml/2006/main" name="Nola stock pptx v10">
  <a:themeElements>
    <a:clrScheme name="test">
      <a:dk1>
        <a:srgbClr val="032145"/>
      </a:dk1>
      <a:lt1>
        <a:srgbClr val="FDFDFD"/>
      </a:lt1>
      <a:dk2>
        <a:srgbClr val="415F83"/>
      </a:dk2>
      <a:lt2>
        <a:srgbClr val="DCDCDC"/>
      </a:lt2>
      <a:accent1>
        <a:srgbClr val="E3ED7F"/>
      </a:accent1>
      <a:accent2>
        <a:srgbClr val="6BB1E4"/>
      </a:accent2>
      <a:accent3>
        <a:srgbClr val="415F83"/>
      </a:accent3>
      <a:accent4>
        <a:srgbClr val="FBCA3D"/>
      </a:accent4>
      <a:accent5>
        <a:srgbClr val="3EA473"/>
      </a:accent5>
      <a:accent6>
        <a:srgbClr val="AD0808"/>
      </a:accent6>
      <a:hlink>
        <a:srgbClr val="2200C1"/>
      </a:hlink>
      <a:folHlink>
        <a:srgbClr val="5519B3"/>
      </a:folHlink>
    </a:clrScheme>
    <a:fontScheme name="OPA Slide Master">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PA Slide 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PA Slide 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PA Slide 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PA Slide 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PA Slide 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PA Slide 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PA Slide 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PA Slide 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PA Slide 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PA Slide 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PA Slide 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PA Slide 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Nola stock pptx v10</Template>
  <TotalTime>3797</TotalTime>
  <Words>4151</Words>
  <Application>Microsoft Office PowerPoint</Application>
  <PresentationFormat>On-screen Show (4:3)</PresentationFormat>
  <Paragraphs>1029</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Nola stock pptx v10</vt:lpstr>
      <vt:lpstr>2014 Proposed Budget   New Orleans Police Department</vt:lpstr>
      <vt:lpstr>2014 Budget Presentation</vt:lpstr>
      <vt:lpstr>Department Mission &amp; Vision</vt:lpstr>
      <vt:lpstr>2013 Year In Review</vt:lpstr>
      <vt:lpstr>2013 Year In Review</vt:lpstr>
      <vt:lpstr>2013 Year In Review</vt:lpstr>
      <vt:lpstr>2013 Year In Review</vt:lpstr>
      <vt:lpstr>2013 Year In Review cont.</vt:lpstr>
      <vt:lpstr>2013 Year In Review cont.</vt:lpstr>
      <vt:lpstr>2013 Year In Review cont.</vt:lpstr>
      <vt:lpstr>2013 Year In Review cont.</vt:lpstr>
      <vt:lpstr>2014 Allocation</vt:lpstr>
      <vt:lpstr>Funding Summary</vt:lpstr>
      <vt:lpstr>2013 Adopted Budget</vt:lpstr>
      <vt:lpstr>PowerPoint Presentation</vt:lpstr>
      <vt:lpstr>Historical Police Pension Trends</vt:lpstr>
      <vt:lpstr>Performance Measures</vt:lpstr>
      <vt:lpstr>Actions to Meet 2014 KPI’s and Goals</vt:lpstr>
      <vt:lpstr>Actions to Meet 2014 KPIs and Goals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Tyler A. Gamble</dc:creator>
  <cp:keywords>template</cp:keywords>
  <cp:lastModifiedBy>Jackie Harris</cp:lastModifiedBy>
  <cp:revision>269</cp:revision>
  <cp:lastPrinted>2012-10-29T19:38:27Z</cp:lastPrinted>
  <dcterms:created xsi:type="dcterms:W3CDTF">2011-12-14T17:15:42Z</dcterms:created>
  <dcterms:modified xsi:type="dcterms:W3CDTF">2013-11-07T16:56:57Z</dcterms:modified>
</cp:coreProperties>
</file>