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90" r:id="rId4"/>
    <p:sldId id="285" r:id="rId5"/>
    <p:sldId id="267" r:id="rId6"/>
    <p:sldId id="288" r:id="rId7"/>
    <p:sldId id="281" r:id="rId8"/>
    <p:sldId id="287" r:id="rId9"/>
    <p:sldId id="259" r:id="rId10"/>
    <p:sldId id="260" r:id="rId11"/>
    <p:sldId id="262" r:id="rId12"/>
    <p:sldId id="291" r:id="rId13"/>
    <p:sldId id="295" r:id="rId14"/>
    <p:sldId id="293" r:id="rId15"/>
    <p:sldId id="284" r:id="rId16"/>
    <p:sldId id="263" r:id="rId17"/>
    <p:sldId id="289" r:id="rId18"/>
    <p:sldId id="278"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ylan Ohlsen (CPRA)" initials="DO(" lastIdx="5" clrIdx="0">
    <p:extLst>
      <p:ext uri="{19B8F6BF-5375-455C-9EA6-DF929625EA0E}">
        <p15:presenceInfo xmlns:p15="http://schemas.microsoft.com/office/powerpoint/2012/main" userId="S-1-5-21-879169590-2894304047-4147668844-3219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4F"/>
    <a:srgbClr val="05A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5581" autoAdjust="0"/>
  </p:normalViewPr>
  <p:slideViewPr>
    <p:cSldViewPr snapToGrid="0">
      <p:cViewPr varScale="1">
        <p:scale>
          <a:sx n="59" d="100"/>
          <a:sy n="59" d="100"/>
        </p:scale>
        <p:origin x="4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7-28T11:06:02.855" idx="1">
    <p:pos x="6806" y="1501"/>
    <p:text>I Think we should expand on this. Perhaps a figure showning what is proposed (cross section or aerial).</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7-28T11:06:02.855" idx="1">
    <p:pos x="6806" y="1501"/>
    <p:text>I Think we should expand on this. Perhaps a figure showning what is proposed (cross section or aerial).</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71608-F5A5-4D00-B687-08DBF38BD508}"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A67B4-1F2F-4776-9BA3-F8C74CC7394B}" type="slidenum">
              <a:rPr lang="en-US" smtClean="0"/>
              <a:t>‹#›</a:t>
            </a:fld>
            <a:endParaRPr lang="en-US"/>
          </a:p>
        </p:txBody>
      </p:sp>
    </p:spTree>
    <p:extLst>
      <p:ext uri="{BB962C8B-B14F-4D97-AF65-F5344CB8AC3E}">
        <p14:creationId xmlns:p14="http://schemas.microsoft.com/office/powerpoint/2010/main" val="422303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67B4-1F2F-4776-9BA3-F8C74CC7394B}" type="slidenum">
              <a:rPr lang="en-US" smtClean="0"/>
              <a:t>1</a:t>
            </a:fld>
            <a:endParaRPr lang="en-US"/>
          </a:p>
        </p:txBody>
      </p:sp>
    </p:spTree>
    <p:extLst>
      <p:ext uri="{BB962C8B-B14F-4D97-AF65-F5344CB8AC3E}">
        <p14:creationId xmlns:p14="http://schemas.microsoft.com/office/powerpoint/2010/main" val="109575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67B4-1F2F-4776-9BA3-F8C74CC7394B}" type="slidenum">
              <a:rPr lang="en-US" smtClean="0"/>
              <a:t>4</a:t>
            </a:fld>
            <a:endParaRPr lang="en-US"/>
          </a:p>
        </p:txBody>
      </p:sp>
    </p:spTree>
    <p:extLst>
      <p:ext uri="{BB962C8B-B14F-4D97-AF65-F5344CB8AC3E}">
        <p14:creationId xmlns:p14="http://schemas.microsoft.com/office/powerpoint/2010/main" val="41702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A67B4-1F2F-4776-9BA3-F8C74CC739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29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A67B4-1F2F-4776-9BA3-F8C74CC739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02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67B4-1F2F-4776-9BA3-F8C74CC7394B}" type="slidenum">
              <a:rPr lang="en-US" smtClean="0"/>
              <a:t>12</a:t>
            </a:fld>
            <a:endParaRPr lang="en-US"/>
          </a:p>
        </p:txBody>
      </p:sp>
    </p:spTree>
    <p:extLst>
      <p:ext uri="{BB962C8B-B14F-4D97-AF65-F5344CB8AC3E}">
        <p14:creationId xmlns:p14="http://schemas.microsoft.com/office/powerpoint/2010/main" val="194311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67B4-1F2F-4776-9BA3-F8C74CC7394B}" type="slidenum">
              <a:rPr lang="en-US" smtClean="0"/>
              <a:t>15</a:t>
            </a:fld>
            <a:endParaRPr lang="en-US"/>
          </a:p>
        </p:txBody>
      </p:sp>
    </p:spTree>
    <p:extLst>
      <p:ext uri="{BB962C8B-B14F-4D97-AF65-F5344CB8AC3E}">
        <p14:creationId xmlns:p14="http://schemas.microsoft.com/office/powerpoint/2010/main" val="120523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A67B4-1F2F-4776-9BA3-F8C74CC7394B}" type="slidenum">
              <a:rPr lang="en-US" smtClean="0"/>
              <a:t>17</a:t>
            </a:fld>
            <a:endParaRPr lang="en-US"/>
          </a:p>
        </p:txBody>
      </p:sp>
    </p:spTree>
    <p:extLst>
      <p:ext uri="{BB962C8B-B14F-4D97-AF65-F5344CB8AC3E}">
        <p14:creationId xmlns:p14="http://schemas.microsoft.com/office/powerpoint/2010/main" val="2135495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05208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6032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0942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646785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425833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87236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15774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49E94-B9DF-4057-84CD-E0B224FBCD99}"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914931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49E94-B9DF-4057-84CD-E0B224FBCD99}"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46840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49E94-B9DF-4057-84CD-E0B224FBCD99}"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506538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355609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4251418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3336168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589920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60511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49E94-B9DF-4057-84CD-E0B224FBCD99}"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41466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601280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49E94-B9DF-4057-84CD-E0B224FBCD99}"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37613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49E94-B9DF-4057-84CD-E0B224FBCD99}"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151407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49E94-B9DF-4057-84CD-E0B224FBCD99}"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384078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78995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49E94-B9DF-4057-84CD-E0B224FBCD99}"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C2E32-3733-42D3-BD11-154914FC7193}" type="slidenum">
              <a:rPr lang="en-US" smtClean="0"/>
              <a:t>‹#›</a:t>
            </a:fld>
            <a:endParaRPr lang="en-US"/>
          </a:p>
        </p:txBody>
      </p:sp>
    </p:spTree>
    <p:extLst>
      <p:ext uri="{BB962C8B-B14F-4D97-AF65-F5344CB8AC3E}">
        <p14:creationId xmlns:p14="http://schemas.microsoft.com/office/powerpoint/2010/main" val="249737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49E94-B9DF-4057-84CD-E0B224FBCD99}"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C2E32-3733-42D3-BD11-154914FC7193}" type="slidenum">
              <a:rPr lang="en-US" smtClean="0"/>
              <a:t>‹#›</a:t>
            </a:fld>
            <a:endParaRPr lang="en-US"/>
          </a:p>
        </p:txBody>
      </p:sp>
    </p:spTree>
    <p:extLst>
      <p:ext uri="{BB962C8B-B14F-4D97-AF65-F5344CB8AC3E}">
        <p14:creationId xmlns:p14="http://schemas.microsoft.com/office/powerpoint/2010/main" val="58554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49E94-B9DF-4057-84CD-E0B224FBCD99}"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C2E32-3733-42D3-BD11-154914FC7193}" type="slidenum">
              <a:rPr lang="en-US" smtClean="0"/>
              <a:t>‹#›</a:t>
            </a:fld>
            <a:endParaRPr lang="en-US"/>
          </a:p>
        </p:txBody>
      </p:sp>
    </p:spTree>
    <p:extLst>
      <p:ext uri="{BB962C8B-B14F-4D97-AF65-F5344CB8AC3E}">
        <p14:creationId xmlns:p14="http://schemas.microsoft.com/office/powerpoint/2010/main" val="2426586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599440" y="325119"/>
            <a:ext cx="7160260" cy="4064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spc="150" dirty="0">
                <a:solidFill>
                  <a:srgbClr val="00404F"/>
                </a:solidFill>
                <a:latin typeface="Franklin Gothic Medium Cond" panose="020B0606030402020204" pitchFamily="34" charset="0"/>
              </a:rPr>
              <a:t>COASTAL PROTECTION AND RESTORATION AUTHORITY</a:t>
            </a:r>
          </a:p>
        </p:txBody>
      </p:sp>
      <p:sp>
        <p:nvSpPr>
          <p:cNvPr id="2" name="Title 1"/>
          <p:cNvSpPr>
            <a:spLocks noGrp="1"/>
          </p:cNvSpPr>
          <p:nvPr>
            <p:ph type="ctrTitle"/>
          </p:nvPr>
        </p:nvSpPr>
        <p:spPr/>
        <p:txBody>
          <a:bodyPr>
            <a:normAutofit fontScale="90000"/>
          </a:bodyPr>
          <a:lstStyle/>
          <a:p>
            <a:pPr lvl="0">
              <a:lnSpc>
                <a:spcPct val="100000"/>
              </a:lnSpc>
              <a:spcBef>
                <a:spcPts val="0"/>
              </a:spcBef>
            </a:pPr>
            <a:r>
              <a:rPr lang="en-US" sz="8000" spc="300" dirty="0">
                <a:solidFill>
                  <a:srgbClr val="00404F"/>
                </a:solidFill>
                <a:latin typeface="Franklin Gothic Medium Cond" panose="020B0606030402020204" pitchFamily="34" charset="0"/>
                <a:ea typeface="+mn-ea"/>
                <a:cs typeface="+mn-cs"/>
              </a:rPr>
              <a:t>PO-207 Irish Bayou Living Shoreline</a:t>
            </a:r>
            <a:endParaRPr lang="en-US" dirty="0"/>
          </a:p>
        </p:txBody>
      </p:sp>
      <p:sp>
        <p:nvSpPr>
          <p:cNvPr id="3" name="Subtitle 2"/>
          <p:cNvSpPr>
            <a:spLocks noGrp="1"/>
          </p:cNvSpPr>
          <p:nvPr>
            <p:ph type="subTitle" idx="1"/>
          </p:nvPr>
        </p:nvSpPr>
        <p:spPr/>
        <p:txBody>
          <a:bodyPr>
            <a:normAutofit/>
          </a:bodyPr>
          <a:lstStyle/>
          <a:p>
            <a:r>
              <a:rPr lang="en-US" spc="300" dirty="0">
                <a:solidFill>
                  <a:schemeClr val="accent5">
                    <a:lumMod val="50000"/>
                  </a:schemeClr>
                </a:solidFill>
                <a:latin typeface="Franklin Gothic Medium Cond" panose="020B0606030402020204" pitchFamily="34" charset="0"/>
              </a:rPr>
              <a:t>Stakeholder</a:t>
            </a:r>
            <a:r>
              <a:rPr lang="en-US" spc="300" dirty="0">
                <a:solidFill>
                  <a:srgbClr val="00404F"/>
                </a:solidFill>
                <a:latin typeface="Franklin Gothic Medium Cond" panose="020B0606030402020204" pitchFamily="34" charset="0"/>
              </a:rPr>
              <a:t> Engagement Meeting</a:t>
            </a:r>
          </a:p>
          <a:p>
            <a:r>
              <a:rPr lang="en-US" sz="2000" spc="300" dirty="0">
                <a:solidFill>
                  <a:srgbClr val="00404F"/>
                </a:solidFill>
                <a:latin typeface="Franklin Gothic Medium Cond" panose="020B0606030402020204" pitchFamily="34" charset="0"/>
              </a:rPr>
              <a:t>Joe Brown Park</a:t>
            </a:r>
          </a:p>
          <a:p>
            <a:r>
              <a:rPr lang="en-US" sz="2000" spc="300" dirty="0">
                <a:solidFill>
                  <a:srgbClr val="00404F"/>
                </a:solidFill>
                <a:latin typeface="Franklin Gothic Medium Cond" panose="020B0606030402020204" pitchFamily="34" charset="0"/>
              </a:rPr>
              <a:t>5601 Read Blvd, New Orleans, LA</a:t>
            </a:r>
          </a:p>
          <a:p>
            <a:r>
              <a:rPr lang="en-US" sz="2000" spc="300" dirty="0">
                <a:solidFill>
                  <a:srgbClr val="00404F"/>
                </a:solidFill>
                <a:latin typeface="Franklin Gothic Medium Cond" panose="020B0606030402020204" pitchFamily="34" charset="0"/>
              </a:rPr>
              <a:t>August 11</a:t>
            </a:r>
            <a:r>
              <a:rPr lang="en-US" sz="2000" spc="300" baseline="30000" dirty="0">
                <a:solidFill>
                  <a:srgbClr val="00404F"/>
                </a:solidFill>
                <a:latin typeface="Franklin Gothic Medium Cond" panose="020B0606030402020204" pitchFamily="34" charset="0"/>
              </a:rPr>
              <a:t>th</a:t>
            </a:r>
            <a:r>
              <a:rPr lang="en-US" sz="2000" spc="300" dirty="0">
                <a:solidFill>
                  <a:srgbClr val="00404F"/>
                </a:solidFill>
                <a:latin typeface="Franklin Gothic Medium Cond" panose="020B0606030402020204" pitchFamily="34" charset="0"/>
              </a:rPr>
              <a:t>, 2025</a:t>
            </a:r>
            <a:endParaRPr lang="en-US" sz="2000" dirty="0"/>
          </a:p>
        </p:txBody>
      </p:sp>
    </p:spTree>
    <p:extLst>
      <p:ext uri="{BB962C8B-B14F-4D97-AF65-F5344CB8AC3E}">
        <p14:creationId xmlns:p14="http://schemas.microsoft.com/office/powerpoint/2010/main" val="53333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93069" y="1520437"/>
            <a:ext cx="5181600" cy="4656526"/>
          </a:xfrm>
        </p:spPr>
        <p:txBody>
          <a:bodyPr>
            <a:normAutofit lnSpcReduction="10000"/>
          </a:bodyPr>
          <a:lstStyle/>
          <a:p>
            <a:r>
              <a:rPr lang="en-US" dirty="0">
                <a:solidFill>
                  <a:schemeClr val="accent5">
                    <a:lumMod val="50000"/>
                  </a:schemeClr>
                </a:solidFill>
                <a:latin typeface="Franklin Gothic Medium Cond" panose="020B0606030402020204" pitchFamily="34" charset="0"/>
              </a:rPr>
              <a:t>Once constructed, the project will protect approximately 2 miles of shoreline from wind-induced wave erosion, sustain and augment fisheries habitat, buffer against storms, and limit wave fetch to reduce vegetation loss.</a:t>
            </a:r>
          </a:p>
          <a:p>
            <a:r>
              <a:rPr lang="en-US" dirty="0">
                <a:solidFill>
                  <a:schemeClr val="accent5">
                    <a:lumMod val="50000"/>
                  </a:schemeClr>
                </a:solidFill>
                <a:latin typeface="Franklin Gothic Medium Cond" panose="020B0606030402020204" pitchFamily="34" charset="0"/>
              </a:rPr>
              <a:t>Optimized Living Shoreline feature for the specific geographic location</a:t>
            </a:r>
          </a:p>
          <a:p>
            <a:endParaRPr lang="en-US" dirty="0">
              <a:solidFill>
                <a:schemeClr val="accent5">
                  <a:lumMod val="50000"/>
                </a:schemeClr>
              </a:solidFill>
              <a:latin typeface="Franklin Gothic Medium Cond" panose="020B0606030402020204" pitchFamily="34" charset="0"/>
            </a:endParaRPr>
          </a:p>
        </p:txBody>
      </p:sp>
      <p:sp>
        <p:nvSpPr>
          <p:cNvPr id="5" name="Content Placeholder 4"/>
          <p:cNvSpPr>
            <a:spLocks noGrp="1"/>
          </p:cNvSpPr>
          <p:nvPr>
            <p:ph sz="half" idx="2"/>
          </p:nvPr>
        </p:nvSpPr>
        <p:spPr>
          <a:xfrm>
            <a:off x="671343" y="1520437"/>
            <a:ext cx="5181600" cy="4656526"/>
          </a:xfrm>
        </p:spPr>
        <p:txBody>
          <a:bodyPr>
            <a:normAutofit lnSpcReduction="10000"/>
          </a:bodyPr>
          <a:lstStyle/>
          <a:p>
            <a:r>
              <a:rPr lang="en-US" dirty="0">
                <a:solidFill>
                  <a:schemeClr val="accent5">
                    <a:lumMod val="50000"/>
                  </a:schemeClr>
                </a:solidFill>
                <a:latin typeface="Franklin Gothic Medium Cond" panose="020B0606030402020204" pitchFamily="34" charset="0"/>
              </a:rPr>
              <a:t>Develop 30% Engineering and Design Plans for a living shoreline project in Orleans Parish in the vicinity or Irish Bayou, LA</a:t>
            </a:r>
          </a:p>
          <a:p>
            <a:pPr lvl="1"/>
            <a:r>
              <a:rPr lang="en-US" dirty="0">
                <a:solidFill>
                  <a:schemeClr val="accent5">
                    <a:lumMod val="50000"/>
                  </a:schemeClr>
                </a:solidFill>
                <a:latin typeface="Franklin Gothic Medium Cond" panose="020B0606030402020204" pitchFamily="34" charset="0"/>
              </a:rPr>
              <a:t>Data Gap Analysis</a:t>
            </a:r>
          </a:p>
          <a:p>
            <a:pPr lvl="1"/>
            <a:r>
              <a:rPr lang="en-US" dirty="0">
                <a:solidFill>
                  <a:schemeClr val="accent5">
                    <a:lumMod val="50000"/>
                  </a:schemeClr>
                </a:solidFill>
                <a:latin typeface="Franklin Gothic Medium Cond" panose="020B0606030402020204" pitchFamily="34" charset="0"/>
              </a:rPr>
              <a:t>Land Ownership Investigation </a:t>
            </a:r>
          </a:p>
          <a:p>
            <a:pPr lvl="2"/>
            <a:r>
              <a:rPr lang="en-US" dirty="0">
                <a:solidFill>
                  <a:schemeClr val="accent5">
                    <a:lumMod val="50000"/>
                  </a:schemeClr>
                </a:solidFill>
                <a:latin typeface="Franklin Gothic Medium Cond" panose="020B0606030402020204" pitchFamily="34" charset="0"/>
              </a:rPr>
              <a:t>Access agreements for surveys</a:t>
            </a:r>
          </a:p>
          <a:p>
            <a:pPr lvl="2"/>
            <a:r>
              <a:rPr lang="en-US" dirty="0">
                <a:solidFill>
                  <a:schemeClr val="accent5">
                    <a:lumMod val="50000"/>
                  </a:schemeClr>
                </a:solidFill>
                <a:latin typeface="Franklin Gothic Medium Cond" panose="020B0606030402020204" pitchFamily="34" charset="0"/>
              </a:rPr>
              <a:t>Construction easements</a:t>
            </a:r>
          </a:p>
          <a:p>
            <a:pPr lvl="1"/>
            <a:r>
              <a:rPr lang="en-US" dirty="0">
                <a:solidFill>
                  <a:schemeClr val="accent5">
                    <a:lumMod val="50000"/>
                  </a:schemeClr>
                </a:solidFill>
                <a:latin typeface="Franklin Gothic Medium Cond" panose="020B0606030402020204" pitchFamily="34" charset="0"/>
              </a:rPr>
              <a:t>Site Investigations (Surveys)</a:t>
            </a:r>
          </a:p>
          <a:p>
            <a:pPr lvl="1"/>
            <a:r>
              <a:rPr lang="en-US" dirty="0">
                <a:solidFill>
                  <a:schemeClr val="accent5">
                    <a:lumMod val="50000"/>
                  </a:schemeClr>
                </a:solidFill>
                <a:latin typeface="Franklin Gothic Medium Cond" panose="020B0606030402020204" pitchFamily="34" charset="0"/>
              </a:rPr>
              <a:t>Cultural Resources Investigation</a:t>
            </a:r>
          </a:p>
          <a:p>
            <a:pPr lvl="1"/>
            <a:r>
              <a:rPr lang="en-US" dirty="0">
                <a:solidFill>
                  <a:schemeClr val="accent5">
                    <a:lumMod val="50000"/>
                  </a:schemeClr>
                </a:solidFill>
                <a:latin typeface="Franklin Gothic Medium Cond" panose="020B0606030402020204" pitchFamily="34" charset="0"/>
              </a:rPr>
              <a:t>Alternatives Analysis</a:t>
            </a:r>
          </a:p>
          <a:p>
            <a:pPr lvl="1"/>
            <a:r>
              <a:rPr lang="en-US" dirty="0">
                <a:solidFill>
                  <a:schemeClr val="accent5">
                    <a:lumMod val="50000"/>
                  </a:schemeClr>
                </a:solidFill>
                <a:latin typeface="Franklin Gothic Medium Cond" panose="020B0606030402020204" pitchFamily="34" charset="0"/>
              </a:rPr>
              <a:t>Public Engagement</a:t>
            </a:r>
          </a:p>
          <a:p>
            <a:endParaRPr lang="en-US" dirty="0"/>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190" dirty="0">
                <a:solidFill>
                  <a:srgbClr val="00404F"/>
                </a:solidFill>
                <a:latin typeface="Franklin Gothic Medium Cond" panose="020B0606030402020204" pitchFamily="34" charset="0"/>
              </a:rPr>
              <a:t>Project Goal and Issues Addressed</a:t>
            </a:r>
            <a:endPar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ndParaRPr>
          </a:p>
        </p:txBody>
      </p:sp>
    </p:spTree>
    <p:extLst>
      <p:ext uri="{BB962C8B-B14F-4D97-AF65-F5344CB8AC3E}">
        <p14:creationId xmlns:p14="http://schemas.microsoft.com/office/powerpoint/2010/main" val="363796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32BB915-B996-0E0C-E03C-8CBBEBE46E84}"/>
            </a:ext>
          </a:extLst>
        </p:cNvPr>
        <p:cNvGrpSpPr/>
        <p:nvPr/>
      </p:nvGrpSpPr>
      <p:grpSpPr>
        <a:xfrm>
          <a:off x="0" y="0"/>
          <a:ext cx="0" cy="0"/>
          <a:chOff x="0" y="0"/>
          <a:chExt cx="0" cy="0"/>
        </a:xfrm>
      </p:grpSpPr>
      <p:pic>
        <p:nvPicPr>
          <p:cNvPr id="14" name="Content Placeholder 7">
            <a:extLst>
              <a:ext uri="{FF2B5EF4-FFF2-40B4-BE49-F238E27FC236}">
                <a16:creationId xmlns:a16="http://schemas.microsoft.com/office/drawing/2014/main" id="{6E315C18-CAAD-7B8D-5E26-EEF1344F9E2D}"/>
              </a:ext>
            </a:extLst>
          </p:cNvPr>
          <p:cNvPicPr>
            <a:picLocks/>
          </p:cNvPicPr>
          <p:nvPr/>
        </p:nvPicPr>
        <p:blipFill>
          <a:blip r:embed="rId3" cstate="email">
            <a:extLst>
              <a:ext uri="{28A0092B-C50C-407E-A947-70E740481C1C}">
                <a14:useLocalDpi xmlns:a14="http://schemas.microsoft.com/office/drawing/2010/main"/>
              </a:ext>
            </a:extLst>
          </a:blip>
          <a:srcRect/>
          <a:stretch/>
        </p:blipFill>
        <p:spPr>
          <a:xfrm>
            <a:off x="7331116" y="3645309"/>
            <a:ext cx="3730752" cy="2450592"/>
          </a:xfrm>
          <a:prstGeom prst="rect">
            <a:avLst/>
          </a:prstGeom>
          <a:ln w="12700">
            <a:solidFill>
              <a:schemeClr val="tx1"/>
            </a:solidFill>
          </a:ln>
          <a:effectLst>
            <a:outerShdw blurRad="50800" dist="76200" dir="2700000" algn="tl" rotWithShape="0">
              <a:prstClr val="black">
                <a:alpha val="65000"/>
              </a:prstClr>
            </a:outerShdw>
          </a:effectLst>
        </p:spPr>
      </p:pic>
      <p:pic>
        <p:nvPicPr>
          <p:cNvPr id="13" name="Content Placeholder 7">
            <a:extLst>
              <a:ext uri="{FF2B5EF4-FFF2-40B4-BE49-F238E27FC236}">
                <a16:creationId xmlns:a16="http://schemas.microsoft.com/office/drawing/2014/main" id="{A395E824-6193-FEF6-E5EA-F0A1FC2459AA}"/>
              </a:ext>
            </a:extLst>
          </p:cNvPr>
          <p:cNvPicPr>
            <a:picLocks/>
          </p:cNvPicPr>
          <p:nvPr/>
        </p:nvPicPr>
        <p:blipFill>
          <a:blip r:embed="rId4" cstate="email">
            <a:extLst>
              <a:ext uri="{28A0092B-C50C-407E-A947-70E740481C1C}">
                <a14:useLocalDpi xmlns:a14="http://schemas.microsoft.com/office/drawing/2010/main"/>
              </a:ext>
            </a:extLst>
          </a:blip>
          <a:srcRect/>
          <a:stretch/>
        </p:blipFill>
        <p:spPr>
          <a:xfrm>
            <a:off x="4769927" y="1520437"/>
            <a:ext cx="2450592" cy="3730752"/>
          </a:xfrm>
          <a:prstGeom prst="rect">
            <a:avLst/>
          </a:prstGeom>
          <a:ln w="12700">
            <a:solidFill>
              <a:schemeClr val="tx1"/>
            </a:solidFill>
          </a:ln>
          <a:effectLst>
            <a:outerShdw blurRad="50800" dist="76200" dir="2700000" algn="tl" rotWithShape="0">
              <a:prstClr val="black">
                <a:alpha val="65000"/>
              </a:prstClr>
            </a:outerShdw>
          </a:effectLst>
        </p:spPr>
      </p:pic>
      <p:pic>
        <p:nvPicPr>
          <p:cNvPr id="10" name="Content Placeholder 9">
            <a:extLst>
              <a:ext uri="{FF2B5EF4-FFF2-40B4-BE49-F238E27FC236}">
                <a16:creationId xmlns:a16="http://schemas.microsoft.com/office/drawing/2014/main" id="{EA6C0419-D351-5E1B-297D-4D8A55FD672A}"/>
              </a:ext>
            </a:extLst>
          </p:cNvPr>
          <p:cNvPicPr>
            <a:picLocks noGrp="1"/>
          </p:cNvPicPr>
          <p:nvPr>
            <p:ph sz="half" idx="2"/>
          </p:nvPr>
        </p:nvPicPr>
        <p:blipFill>
          <a:blip r:embed="rId5" cstate="email">
            <a:extLst>
              <a:ext uri="{28A0092B-C50C-407E-A947-70E740481C1C}">
                <a14:useLocalDpi xmlns:a14="http://schemas.microsoft.com/office/drawing/2010/main"/>
              </a:ext>
            </a:extLst>
          </a:blip>
          <a:srcRect/>
          <a:stretch/>
        </p:blipFill>
        <p:spPr>
          <a:xfrm>
            <a:off x="928578" y="3645309"/>
            <a:ext cx="3730752" cy="2450592"/>
          </a:xfrm>
          <a:ln w="12700">
            <a:solidFill>
              <a:schemeClr val="tx1"/>
            </a:solidFill>
          </a:ln>
          <a:effectLst>
            <a:outerShdw blurRad="50800" dist="76200" dir="2700000" algn="tl" rotWithShape="0">
              <a:prstClr val="black">
                <a:alpha val="65000"/>
              </a:prstClr>
            </a:outerShdw>
          </a:effectLst>
        </p:spPr>
      </p:pic>
      <p:sp>
        <p:nvSpPr>
          <p:cNvPr id="4" name="Rectangle 3">
            <a:extLst>
              <a:ext uri="{FF2B5EF4-FFF2-40B4-BE49-F238E27FC236}">
                <a16:creationId xmlns:a16="http://schemas.microsoft.com/office/drawing/2014/main" id="{CAAA8B74-4F2A-FD04-9EB2-9430B9871A39}"/>
              </a:ext>
            </a:extLst>
          </p:cNvPr>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B907DA5-A661-E03A-FACA-E85E40077A64}"/>
              </a:ext>
            </a:extLst>
          </p:cNvPr>
          <p:cNvSpPr txBox="1">
            <a:spLocks/>
          </p:cNvSpPr>
          <p:nvPr/>
        </p:nvSpPr>
        <p:spPr>
          <a:xfrm>
            <a:off x="671343" y="1002155"/>
            <a:ext cx="1013329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Living Shoreline Alternatives</a:t>
            </a:r>
          </a:p>
        </p:txBody>
      </p:sp>
      <p:pic>
        <p:nvPicPr>
          <p:cNvPr id="8" name="Content Placeholder 7" descr="A boat in a river&#10;&#10;AI-generated content may be incorrect.">
            <a:extLst>
              <a:ext uri="{FF2B5EF4-FFF2-40B4-BE49-F238E27FC236}">
                <a16:creationId xmlns:a16="http://schemas.microsoft.com/office/drawing/2014/main" id="{292729B5-028B-CCA0-4E6B-BFB3466E18C1}"/>
              </a:ext>
            </a:extLst>
          </p:cNvPr>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584976" y="1520945"/>
            <a:ext cx="3734726" cy="2451100"/>
          </a:xfrm>
          <a:ln w="12700">
            <a:solidFill>
              <a:schemeClr val="tx1"/>
            </a:solidFill>
          </a:ln>
          <a:effectLst>
            <a:outerShdw blurRad="50800" dist="76200" dir="2700000" algn="tl" rotWithShape="0">
              <a:prstClr val="black">
                <a:alpha val="65000"/>
              </a:prstClr>
            </a:outerShdw>
          </a:effectLst>
        </p:spPr>
      </p:pic>
      <p:pic>
        <p:nvPicPr>
          <p:cNvPr id="12" name="Content Placeholder 7">
            <a:extLst>
              <a:ext uri="{FF2B5EF4-FFF2-40B4-BE49-F238E27FC236}">
                <a16:creationId xmlns:a16="http://schemas.microsoft.com/office/drawing/2014/main" id="{403973D3-208B-FDBC-F182-04014CAE7B92}"/>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7670744" y="1521453"/>
            <a:ext cx="3734726" cy="2450592"/>
          </a:xfrm>
          <a:prstGeom prst="rect">
            <a:avLst/>
          </a:prstGeom>
          <a:ln w="12700">
            <a:solidFill>
              <a:schemeClr val="tx1"/>
            </a:solidFill>
          </a:ln>
          <a:effectLst>
            <a:outerShdw blurRad="50800" dist="76200" dir="2700000" algn="tl" rotWithShape="0">
              <a:prstClr val="black">
                <a:alpha val="65000"/>
              </a:prstClr>
            </a:outerShdw>
          </a:effectLst>
        </p:spPr>
      </p:pic>
      <p:sp>
        <p:nvSpPr>
          <p:cNvPr id="15" name="TextBox 14">
            <a:extLst>
              <a:ext uri="{FF2B5EF4-FFF2-40B4-BE49-F238E27FC236}">
                <a16:creationId xmlns:a16="http://schemas.microsoft.com/office/drawing/2014/main" id="{A844B96A-95AB-B70A-4AE1-03ADEDAD1CBF}"/>
              </a:ext>
            </a:extLst>
          </p:cNvPr>
          <p:cNvSpPr txBox="1"/>
          <p:nvPr/>
        </p:nvSpPr>
        <p:spPr>
          <a:xfrm>
            <a:off x="584975" y="1520437"/>
            <a:ext cx="2213643"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Rock Dike Breakwaters</a:t>
            </a:r>
          </a:p>
        </p:txBody>
      </p:sp>
      <p:sp>
        <p:nvSpPr>
          <p:cNvPr id="16" name="TextBox 15">
            <a:extLst>
              <a:ext uri="{FF2B5EF4-FFF2-40B4-BE49-F238E27FC236}">
                <a16:creationId xmlns:a16="http://schemas.microsoft.com/office/drawing/2014/main" id="{3850F6BC-EB25-66F3-CE0B-6098821472E3}"/>
              </a:ext>
            </a:extLst>
          </p:cNvPr>
          <p:cNvSpPr txBox="1"/>
          <p:nvPr/>
        </p:nvSpPr>
        <p:spPr>
          <a:xfrm>
            <a:off x="3112655" y="5818902"/>
            <a:ext cx="1546674"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srgbClr val="00404F"/>
                </a:solidFill>
                <a:effectLst/>
                <a:uLnTx/>
                <a:uFillTx/>
                <a:latin typeface="Franklin Gothic Medium Cond" panose="020B0606030402020204" pitchFamily="34" charset="0"/>
              </a:rPr>
              <a:t>Rubble Mounds</a:t>
            </a:r>
          </a:p>
        </p:txBody>
      </p:sp>
      <p:sp>
        <p:nvSpPr>
          <p:cNvPr id="17" name="TextBox 16">
            <a:extLst>
              <a:ext uri="{FF2B5EF4-FFF2-40B4-BE49-F238E27FC236}">
                <a16:creationId xmlns:a16="http://schemas.microsoft.com/office/drawing/2014/main" id="{E8BA32D7-56BE-4598-28C3-95333FBAC39F}"/>
              </a:ext>
            </a:extLst>
          </p:cNvPr>
          <p:cNvSpPr txBox="1"/>
          <p:nvPr/>
        </p:nvSpPr>
        <p:spPr>
          <a:xfrm>
            <a:off x="4769928" y="1520437"/>
            <a:ext cx="1521084"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Artificial Reefs</a:t>
            </a:r>
          </a:p>
        </p:txBody>
      </p:sp>
      <p:sp>
        <p:nvSpPr>
          <p:cNvPr id="18" name="TextBox 17">
            <a:extLst>
              <a:ext uri="{FF2B5EF4-FFF2-40B4-BE49-F238E27FC236}">
                <a16:creationId xmlns:a16="http://schemas.microsoft.com/office/drawing/2014/main" id="{5822B277-A1F6-0211-82A5-C5940B9C3307}"/>
              </a:ext>
            </a:extLst>
          </p:cNvPr>
          <p:cNvSpPr txBox="1"/>
          <p:nvPr/>
        </p:nvSpPr>
        <p:spPr>
          <a:xfrm>
            <a:off x="7670744" y="1520437"/>
            <a:ext cx="1300888"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Artificial Sills</a:t>
            </a:r>
          </a:p>
        </p:txBody>
      </p:sp>
      <p:sp>
        <p:nvSpPr>
          <p:cNvPr id="19" name="TextBox 18">
            <a:extLst>
              <a:ext uri="{FF2B5EF4-FFF2-40B4-BE49-F238E27FC236}">
                <a16:creationId xmlns:a16="http://schemas.microsoft.com/office/drawing/2014/main" id="{72C89C60-3AD2-97BC-E501-FB629241411E}"/>
              </a:ext>
            </a:extLst>
          </p:cNvPr>
          <p:cNvSpPr txBox="1"/>
          <p:nvPr/>
        </p:nvSpPr>
        <p:spPr>
          <a:xfrm>
            <a:off x="9055018" y="5818901"/>
            <a:ext cx="2006850"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Armored Revetment</a:t>
            </a:r>
          </a:p>
        </p:txBody>
      </p:sp>
    </p:spTree>
    <p:extLst>
      <p:ext uri="{BB962C8B-B14F-4D97-AF65-F5344CB8AC3E}">
        <p14:creationId xmlns:p14="http://schemas.microsoft.com/office/powerpoint/2010/main" val="426719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32BB915-B996-0E0C-E03C-8CBBEBE46E8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AAA8B74-4F2A-FD04-9EB2-9430B9871A39}"/>
              </a:ext>
            </a:extLst>
          </p:cNvPr>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2B907DA5-A661-E03A-FACA-E85E40077A64}"/>
              </a:ext>
            </a:extLst>
          </p:cNvPr>
          <p:cNvSpPr txBox="1">
            <a:spLocks/>
          </p:cNvSpPr>
          <p:nvPr/>
        </p:nvSpPr>
        <p:spPr>
          <a:xfrm>
            <a:off x="671343" y="1002155"/>
            <a:ext cx="1013329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4800" spc="190" dirty="0">
                <a:solidFill>
                  <a:srgbClr val="00404F"/>
                </a:solidFill>
                <a:latin typeface="Franklin Gothic Medium Cond" panose="020B0606030402020204" pitchFamily="34" charset="0"/>
              </a:rPr>
              <a:t>Additional Complimentary Features</a:t>
            </a:r>
          </a:p>
        </p:txBody>
      </p:sp>
      <p:pic>
        <p:nvPicPr>
          <p:cNvPr id="20" name="Content Placeholder 5"/>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504110" y="1445356"/>
            <a:ext cx="10300524" cy="3348675"/>
          </a:xfrm>
          <a:prstGeom prst="rect">
            <a:avLst/>
          </a:prstGeom>
          <a:effectLst>
            <a:outerShdw blurRad="50800" dist="76200" dir="2700000" algn="tl" rotWithShape="0">
              <a:prstClr val="black">
                <a:alpha val="65000"/>
              </a:prstClr>
            </a:outerShdw>
          </a:effectLst>
        </p:spPr>
      </p:pic>
      <p:pic>
        <p:nvPicPr>
          <p:cNvPr id="21" name="Content Placeholder 7">
            <a:extLst>
              <a:ext uri="{FF2B5EF4-FFF2-40B4-BE49-F238E27FC236}">
                <a16:creationId xmlns:a16="http://schemas.microsoft.com/office/drawing/2014/main" id="{403973D3-208B-FDBC-F182-04014CAE7B92}"/>
              </a:ext>
            </a:extLst>
          </p:cNvPr>
          <p:cNvPicPr>
            <a:picLocks/>
          </p:cNvPicPr>
          <p:nvPr/>
        </p:nvPicPr>
        <p:blipFill>
          <a:blip r:embed="rId5" cstate="email">
            <a:extLst>
              <a:ext uri="{28A0092B-C50C-407E-A947-70E740481C1C}">
                <a14:useLocalDpi xmlns:a14="http://schemas.microsoft.com/office/drawing/2010/main"/>
              </a:ext>
            </a:extLst>
          </a:blip>
          <a:srcRect/>
          <a:stretch/>
        </p:blipFill>
        <p:spPr>
          <a:xfrm>
            <a:off x="6267132" y="4201592"/>
            <a:ext cx="3734726" cy="2450592"/>
          </a:xfrm>
          <a:prstGeom prst="rect">
            <a:avLst/>
          </a:prstGeom>
          <a:ln w="12700">
            <a:solidFill>
              <a:schemeClr val="tx1"/>
            </a:solidFill>
          </a:ln>
          <a:effectLst>
            <a:outerShdw blurRad="50800" dist="76200" dir="2700000" algn="tl" rotWithShape="0">
              <a:prstClr val="black">
                <a:alpha val="65000"/>
              </a:prstClr>
            </a:outerShdw>
          </a:effectLst>
        </p:spPr>
      </p:pic>
      <p:sp>
        <p:nvSpPr>
          <p:cNvPr id="22" name="TextBox 21">
            <a:extLst>
              <a:ext uri="{FF2B5EF4-FFF2-40B4-BE49-F238E27FC236}">
                <a16:creationId xmlns:a16="http://schemas.microsoft.com/office/drawing/2014/main" id="{5822B277-A1F6-0211-82A5-C5940B9C3307}"/>
              </a:ext>
            </a:extLst>
          </p:cNvPr>
          <p:cNvSpPr txBox="1"/>
          <p:nvPr/>
        </p:nvSpPr>
        <p:spPr>
          <a:xfrm>
            <a:off x="6267132" y="4200576"/>
            <a:ext cx="1300888"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Artificial Sills</a:t>
            </a:r>
          </a:p>
        </p:txBody>
      </p:sp>
      <p:sp>
        <p:nvSpPr>
          <p:cNvPr id="23" name="TextBox 22">
            <a:extLst>
              <a:ext uri="{FF2B5EF4-FFF2-40B4-BE49-F238E27FC236}">
                <a16:creationId xmlns:a16="http://schemas.microsoft.com/office/drawing/2014/main" id="{5822B277-A1F6-0211-82A5-C5940B9C3307}"/>
              </a:ext>
            </a:extLst>
          </p:cNvPr>
          <p:cNvSpPr txBox="1"/>
          <p:nvPr/>
        </p:nvSpPr>
        <p:spPr>
          <a:xfrm>
            <a:off x="504110" y="1445356"/>
            <a:ext cx="1776634"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n w="0">
                  <a:noFill/>
                </a:ln>
                <a:solidFill>
                  <a:srgbClr val="00404F"/>
                </a:solidFill>
                <a:latin typeface="Franklin Gothic Medium Cond" panose="020B0606030402020204" pitchFamily="34" charset="0"/>
              </a:rPr>
              <a:t>Wetland Pl</a:t>
            </a:r>
            <a:r>
              <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rPr>
              <a:t>anting</a:t>
            </a:r>
          </a:p>
        </p:txBody>
      </p:sp>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6258" y="4004610"/>
            <a:ext cx="4084437" cy="2724276"/>
          </a:xfrm>
          <a:prstGeom prst="rect">
            <a:avLst/>
          </a:prstGeom>
          <a:effectLst>
            <a:outerShdw blurRad="50800" dist="76200" dir="2700000" algn="tl" rotWithShape="0">
              <a:prstClr val="black">
                <a:alpha val="65000"/>
              </a:prstClr>
            </a:outerShdw>
          </a:effectLst>
        </p:spPr>
      </p:pic>
      <p:sp>
        <p:nvSpPr>
          <p:cNvPr id="25" name="TextBox 24">
            <a:extLst>
              <a:ext uri="{FF2B5EF4-FFF2-40B4-BE49-F238E27FC236}">
                <a16:creationId xmlns:a16="http://schemas.microsoft.com/office/drawing/2014/main" id="{5822B277-A1F6-0211-82A5-C5940B9C3307}"/>
              </a:ext>
            </a:extLst>
          </p:cNvPr>
          <p:cNvSpPr txBox="1"/>
          <p:nvPr/>
        </p:nvSpPr>
        <p:spPr>
          <a:xfrm>
            <a:off x="1196258" y="4004610"/>
            <a:ext cx="2325218" cy="276999"/>
          </a:xfrm>
          <a:prstGeom prst="rect">
            <a:avLst/>
          </a:prstGeom>
          <a:solidFill>
            <a:schemeClr val="bg2">
              <a:alpha val="65000"/>
            </a:schemeClr>
          </a:solidFill>
        </p:spPr>
        <p:txBody>
          <a:bodyPr wrap="squar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n w="0">
                  <a:noFill/>
                </a:ln>
                <a:solidFill>
                  <a:srgbClr val="00404F"/>
                </a:solidFill>
                <a:latin typeface="Franklin Gothic Medium Cond" panose="020B0606030402020204" pitchFamily="34" charset="0"/>
              </a:rPr>
              <a:t>Sediment Placement</a:t>
            </a:r>
            <a:endParaRPr kumimoji="0" lang="en-US" sz="1800" b="1" i="0" u="none" strike="noStrike" kern="1200" cap="none" spc="0" normalizeH="0" baseline="0" noProof="0" dirty="0">
              <a:ln w="0">
                <a:noFill/>
              </a:ln>
              <a:solidFill>
                <a:srgbClr val="00404F"/>
              </a:solidFill>
              <a:effectLst/>
              <a:uLnTx/>
              <a:uFillTx/>
              <a:latin typeface="Franklin Gothic Medium Cond" panose="020B0606030402020204" pitchFamily="34" charset="0"/>
            </a:endParaRPr>
          </a:p>
        </p:txBody>
      </p:sp>
    </p:spTree>
    <p:extLst>
      <p:ext uri="{BB962C8B-B14F-4D97-AF65-F5344CB8AC3E}">
        <p14:creationId xmlns:p14="http://schemas.microsoft.com/office/powerpoint/2010/main" val="2310449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6740E9B-30E7-999B-D76B-6E06D21B225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F37A52-A6C5-5F00-6C49-7DFFE891EAF8}"/>
              </a:ext>
            </a:extLst>
          </p:cNvPr>
          <p:cNvSpPr>
            <a:spLocks noGrp="1"/>
          </p:cNvSpPr>
          <p:nvPr>
            <p:ph sz="half" idx="2"/>
          </p:nvPr>
        </p:nvSpPr>
        <p:spPr>
          <a:xfrm>
            <a:off x="754470" y="1590765"/>
            <a:ext cx="10430766" cy="4656526"/>
          </a:xfrm>
        </p:spPr>
        <p:txBody>
          <a:bodyPr>
            <a:normAutofit lnSpcReduction="10000"/>
          </a:bodyPr>
          <a:lstStyle/>
          <a:p>
            <a:r>
              <a:rPr lang="en-US" dirty="0">
                <a:solidFill>
                  <a:srgbClr val="00404F"/>
                </a:solidFill>
                <a:latin typeface="Franklin Gothic Medium Cond" panose="020B0606030402020204" pitchFamily="34" charset="0"/>
              </a:rPr>
              <a:t>Current 30% E&amp;D effort is funded by National Fish and Wildlife Foundation</a:t>
            </a:r>
          </a:p>
          <a:p>
            <a:r>
              <a:rPr lang="en-US" dirty="0">
                <a:solidFill>
                  <a:srgbClr val="00404F"/>
                </a:solidFill>
                <a:latin typeface="Franklin Gothic Medium Cond" panose="020B0606030402020204" pitchFamily="34" charset="0"/>
              </a:rPr>
              <a:t>Total cost estimate for construction is under development and is be dependent on-</a:t>
            </a:r>
          </a:p>
          <a:p>
            <a:pPr lvl="1"/>
            <a:r>
              <a:rPr lang="en-US" dirty="0">
                <a:solidFill>
                  <a:srgbClr val="00404F"/>
                </a:solidFill>
                <a:latin typeface="Franklin Gothic Medium Cond" panose="020B0606030402020204" pitchFamily="34" charset="0"/>
              </a:rPr>
              <a:t>Alternative(s) included</a:t>
            </a:r>
          </a:p>
          <a:p>
            <a:pPr lvl="1"/>
            <a:r>
              <a:rPr lang="en-US" dirty="0">
                <a:solidFill>
                  <a:srgbClr val="00404F"/>
                </a:solidFill>
                <a:latin typeface="Franklin Gothic Medium Cond" panose="020B0606030402020204" pitchFamily="34" charset="0"/>
              </a:rPr>
              <a:t>Amount of material and site conditions</a:t>
            </a:r>
          </a:p>
          <a:p>
            <a:pPr lvl="1"/>
            <a:r>
              <a:rPr lang="en-US" dirty="0">
                <a:solidFill>
                  <a:srgbClr val="00404F"/>
                </a:solidFill>
                <a:latin typeface="Franklin Gothic Medium Cond" panose="020B0606030402020204" pitchFamily="34" charset="0"/>
              </a:rPr>
              <a:t>Amount and type of additional complimentary features included</a:t>
            </a:r>
          </a:p>
          <a:p>
            <a:r>
              <a:rPr lang="en-US" dirty="0">
                <a:solidFill>
                  <a:srgbClr val="00404F"/>
                </a:solidFill>
                <a:latin typeface="Franklin Gothic Medium Cond" panose="020B0606030402020204" pitchFamily="34" charset="0"/>
              </a:rPr>
              <a:t>Living shoreline alternatives will make up majority of costs. Additional complimentary features are significantly cheaper and can be strategically deployed in smaller increments.</a:t>
            </a:r>
          </a:p>
          <a:p>
            <a:r>
              <a:rPr lang="en-US" dirty="0">
                <a:solidFill>
                  <a:srgbClr val="00404F"/>
                </a:solidFill>
                <a:latin typeface="Franklin Gothic Medium Cond" panose="020B0606030402020204" pitchFamily="34" charset="0"/>
              </a:rPr>
              <a:t>Construction funding is pending. The intent is for the preferred alternative(s) to be scalable and adaptable to funding source priorities and amount allocated or awarded</a:t>
            </a:r>
          </a:p>
          <a:p>
            <a:endParaRPr lang="en-US" dirty="0"/>
          </a:p>
        </p:txBody>
      </p:sp>
      <p:sp>
        <p:nvSpPr>
          <p:cNvPr id="4" name="Rectangle 3">
            <a:extLst>
              <a:ext uri="{FF2B5EF4-FFF2-40B4-BE49-F238E27FC236}">
                <a16:creationId xmlns:a16="http://schemas.microsoft.com/office/drawing/2014/main" id="{98FDE5ED-7734-8375-3F43-18A3C2279787}"/>
              </a:ext>
            </a:extLst>
          </p:cNvPr>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1F368F6-57EC-027C-B2C1-835CAD293654}"/>
              </a:ext>
            </a:extLst>
          </p:cNvPr>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Project Alternatives Estimated Cost</a:t>
            </a:r>
          </a:p>
        </p:txBody>
      </p:sp>
    </p:spTree>
    <p:extLst>
      <p:ext uri="{BB962C8B-B14F-4D97-AF65-F5344CB8AC3E}">
        <p14:creationId xmlns:p14="http://schemas.microsoft.com/office/powerpoint/2010/main" val="416041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54" y="2473338"/>
            <a:ext cx="10515600" cy="3528453"/>
          </a:xfrm>
        </p:spPr>
        <p:txBody>
          <a:bodyPr>
            <a:normAutofit/>
          </a:bodyPr>
          <a:lstStyle/>
          <a:p>
            <a:r>
              <a:rPr lang="en-US" dirty="0">
                <a:solidFill>
                  <a:schemeClr val="accent5">
                    <a:lumMod val="50000"/>
                  </a:schemeClr>
                </a:solidFill>
                <a:latin typeface="Franklin Gothic Medium Cond" panose="020B0606030402020204" pitchFamily="34" charset="0"/>
              </a:rPr>
              <a:t>Preliminary 30% Engineering and Design (E&amp;D) currently scheduled to be complete early in 2026</a:t>
            </a:r>
          </a:p>
          <a:p>
            <a:pPr lvl="1"/>
            <a:r>
              <a:rPr lang="en-US" dirty="0">
                <a:solidFill>
                  <a:schemeClr val="accent5">
                    <a:lumMod val="50000"/>
                  </a:schemeClr>
                </a:solidFill>
                <a:latin typeface="Franklin Gothic Medium Cond" panose="020B0606030402020204" pitchFamily="34" charset="0"/>
              </a:rPr>
              <a:t>Data Gap Analysis and Surveys complete</a:t>
            </a:r>
          </a:p>
          <a:p>
            <a:pPr lvl="1"/>
            <a:r>
              <a:rPr lang="en-US" dirty="0">
                <a:solidFill>
                  <a:schemeClr val="accent5">
                    <a:lumMod val="50000"/>
                  </a:schemeClr>
                </a:solidFill>
                <a:latin typeface="Franklin Gothic Medium Cond" panose="020B0606030402020204" pitchFamily="34" charset="0"/>
              </a:rPr>
              <a:t>Alternatives Analysis and Public Engagement ongoing</a:t>
            </a:r>
          </a:p>
          <a:p>
            <a:pPr lvl="1"/>
            <a:r>
              <a:rPr lang="en-US" dirty="0">
                <a:solidFill>
                  <a:schemeClr val="accent5">
                    <a:lumMod val="50000"/>
                  </a:schemeClr>
                </a:solidFill>
                <a:latin typeface="Franklin Gothic Medium Cond" panose="020B0606030402020204" pitchFamily="34" charset="0"/>
              </a:rPr>
              <a:t>Cultural Resources Investigation upcoming</a:t>
            </a:r>
          </a:p>
          <a:p>
            <a:r>
              <a:rPr lang="en-US" dirty="0">
                <a:solidFill>
                  <a:schemeClr val="accent5">
                    <a:lumMod val="50000"/>
                  </a:schemeClr>
                </a:solidFill>
                <a:latin typeface="Franklin Gothic Medium Cond" panose="020B0606030402020204" pitchFamily="34" charset="0"/>
              </a:rPr>
              <a:t>Final E&amp;D and Construction TBD </a:t>
            </a:r>
          </a:p>
          <a:p>
            <a:pPr lvl="1"/>
            <a:r>
              <a:rPr lang="en-US" dirty="0">
                <a:solidFill>
                  <a:schemeClr val="accent5">
                    <a:lumMod val="50000"/>
                  </a:schemeClr>
                </a:solidFill>
                <a:latin typeface="Franklin Gothic Medium Cond" panose="020B0606030402020204" pitchFamily="34" charset="0"/>
              </a:rPr>
              <a:t>Both need funding sources identified</a:t>
            </a:r>
          </a:p>
          <a:p>
            <a:pPr lvl="1"/>
            <a:r>
              <a:rPr lang="en-US" dirty="0">
                <a:solidFill>
                  <a:schemeClr val="accent5">
                    <a:lumMod val="50000"/>
                  </a:schemeClr>
                </a:solidFill>
                <a:latin typeface="Franklin Gothic Medium Cond" panose="020B0606030402020204" pitchFamily="34" charset="0"/>
              </a:rPr>
              <a:t>Amount and sources of funding will be determined by this 30% effort</a:t>
            </a:r>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Project Timeline</a:t>
            </a:r>
          </a:p>
        </p:txBody>
      </p:sp>
      <p:grpSp>
        <p:nvGrpSpPr>
          <p:cNvPr id="18" name="Group 17"/>
          <p:cNvGrpSpPr/>
          <p:nvPr/>
        </p:nvGrpSpPr>
        <p:grpSpPr>
          <a:xfrm>
            <a:off x="770021" y="1645715"/>
            <a:ext cx="10449825" cy="768844"/>
            <a:chOff x="671342" y="1955053"/>
            <a:chExt cx="10548503" cy="768844"/>
          </a:xfrm>
        </p:grpSpPr>
        <p:sp>
          <p:nvSpPr>
            <p:cNvPr id="16" name="Right Arrow 15"/>
            <p:cNvSpPr/>
            <p:nvPr/>
          </p:nvSpPr>
          <p:spPr>
            <a:xfrm>
              <a:off x="6908876" y="1955053"/>
              <a:ext cx="4310969" cy="768841"/>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OM&amp;M</a:t>
              </a:r>
            </a:p>
          </p:txBody>
        </p:sp>
        <p:sp>
          <p:nvSpPr>
            <p:cNvPr id="17" name="Right Arrow 16"/>
            <p:cNvSpPr/>
            <p:nvPr/>
          </p:nvSpPr>
          <p:spPr>
            <a:xfrm>
              <a:off x="5459596" y="1955054"/>
              <a:ext cx="2552561" cy="768839"/>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Construction</a:t>
              </a:r>
            </a:p>
          </p:txBody>
        </p:sp>
        <p:sp>
          <p:nvSpPr>
            <p:cNvPr id="15" name="Right Arrow 14"/>
            <p:cNvSpPr/>
            <p:nvPr/>
          </p:nvSpPr>
          <p:spPr>
            <a:xfrm>
              <a:off x="3332748" y="1955055"/>
              <a:ext cx="2612876" cy="768841"/>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100% E&amp;D</a:t>
              </a:r>
            </a:p>
          </p:txBody>
        </p:sp>
        <p:sp>
          <p:nvSpPr>
            <p:cNvPr id="13" name="Right Arrow 12"/>
            <p:cNvSpPr/>
            <p:nvPr/>
          </p:nvSpPr>
          <p:spPr>
            <a:xfrm>
              <a:off x="1612232" y="1955056"/>
              <a:ext cx="2189748" cy="768841"/>
            </a:xfrm>
            <a:prstGeom prst="rightArrow">
              <a:avLst/>
            </a:prstGeom>
            <a:solidFill>
              <a:schemeClr val="accent1">
                <a:lumMod val="60000"/>
                <a:lumOff val="4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30% E&amp;D</a:t>
              </a:r>
            </a:p>
          </p:txBody>
        </p:sp>
        <p:sp>
          <p:nvSpPr>
            <p:cNvPr id="14" name="Right Arrow 13"/>
            <p:cNvSpPr/>
            <p:nvPr/>
          </p:nvSpPr>
          <p:spPr>
            <a:xfrm>
              <a:off x="671342" y="1955056"/>
              <a:ext cx="1287390" cy="768840"/>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Planning</a:t>
              </a:r>
            </a:p>
          </p:txBody>
        </p:sp>
      </p:grpSp>
    </p:spTree>
    <p:extLst>
      <p:ext uri="{BB962C8B-B14F-4D97-AF65-F5344CB8AC3E}">
        <p14:creationId xmlns:p14="http://schemas.microsoft.com/office/powerpoint/2010/main" val="327167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2454" y="2336917"/>
            <a:ext cx="5181600" cy="2361364"/>
          </a:xfrm>
        </p:spPr>
        <p:txBody>
          <a:bodyPr>
            <a:normAutofit lnSpcReduction="10000"/>
          </a:bodyPr>
          <a:lstStyle/>
          <a:p>
            <a:r>
              <a:rPr lang="en-US" dirty="0">
                <a:solidFill>
                  <a:schemeClr val="accent5">
                    <a:lumMod val="50000"/>
                  </a:schemeClr>
                </a:solidFill>
                <a:latin typeface="Franklin Gothic Medium Cond" panose="020B0606030402020204" pitchFamily="34" charset="0"/>
              </a:rPr>
              <a:t>During preliminary E&amp;D phase</a:t>
            </a:r>
          </a:p>
          <a:p>
            <a:pPr lvl="1"/>
            <a:r>
              <a:rPr lang="en-US" dirty="0">
                <a:solidFill>
                  <a:schemeClr val="accent5">
                    <a:lumMod val="50000"/>
                  </a:schemeClr>
                </a:solidFill>
                <a:latin typeface="Franklin Gothic Medium Cond" panose="020B0606030402020204" pitchFamily="34" charset="0"/>
              </a:rPr>
              <a:t>Survey</a:t>
            </a:r>
          </a:p>
          <a:p>
            <a:pPr lvl="1"/>
            <a:r>
              <a:rPr lang="en-US" dirty="0">
                <a:solidFill>
                  <a:schemeClr val="accent5">
                    <a:lumMod val="50000"/>
                  </a:schemeClr>
                </a:solidFill>
                <a:latin typeface="Franklin Gothic Medium Cond" panose="020B0606030402020204" pitchFamily="34" charset="0"/>
              </a:rPr>
              <a:t>Today’s meeting</a:t>
            </a:r>
          </a:p>
          <a:p>
            <a:pPr lvl="1"/>
            <a:r>
              <a:rPr lang="en-US" dirty="0">
                <a:solidFill>
                  <a:schemeClr val="accent5">
                    <a:lumMod val="50000"/>
                  </a:schemeClr>
                </a:solidFill>
                <a:latin typeface="Franklin Gothic Medium Cond" panose="020B0606030402020204" pitchFamily="34" charset="0"/>
              </a:rPr>
              <a:t>Follow up meeting prior to finalization, likely November or December 2025</a:t>
            </a:r>
          </a:p>
          <a:p>
            <a:endParaRPr lang="en-US" dirty="0"/>
          </a:p>
        </p:txBody>
      </p:sp>
      <p:sp>
        <p:nvSpPr>
          <p:cNvPr id="5" name="Content Placeholder 4"/>
          <p:cNvSpPr>
            <a:spLocks noGrp="1"/>
          </p:cNvSpPr>
          <p:nvPr>
            <p:ph sz="half" idx="2"/>
          </p:nvPr>
        </p:nvSpPr>
        <p:spPr>
          <a:xfrm>
            <a:off x="6124054" y="2336917"/>
            <a:ext cx="5181600" cy="3432175"/>
          </a:xfrm>
        </p:spPr>
        <p:txBody>
          <a:bodyPr>
            <a:normAutofit lnSpcReduction="10000"/>
          </a:bodyPr>
          <a:lstStyle/>
          <a:p>
            <a:r>
              <a:rPr lang="en-US" dirty="0">
                <a:solidFill>
                  <a:schemeClr val="accent5">
                    <a:lumMod val="50000"/>
                  </a:schemeClr>
                </a:solidFill>
                <a:latin typeface="Franklin Gothic Medium Cond" panose="020B0606030402020204" pitchFamily="34" charset="0"/>
              </a:rPr>
              <a:t>During final E&amp;D Phase </a:t>
            </a:r>
          </a:p>
          <a:p>
            <a:pPr lvl="1"/>
            <a:r>
              <a:rPr lang="en-US" dirty="0">
                <a:solidFill>
                  <a:schemeClr val="accent5">
                    <a:lumMod val="50000"/>
                  </a:schemeClr>
                </a:solidFill>
                <a:latin typeface="Franklin Gothic Medium Cond" panose="020B0606030402020204" pitchFamily="34" charset="0"/>
              </a:rPr>
              <a:t>Continued engagement with frequency and type TBD</a:t>
            </a:r>
          </a:p>
          <a:p>
            <a:r>
              <a:rPr lang="en-US" dirty="0">
                <a:solidFill>
                  <a:schemeClr val="accent5">
                    <a:lumMod val="50000"/>
                  </a:schemeClr>
                </a:solidFill>
                <a:latin typeface="Franklin Gothic Medium Cond" panose="020B0606030402020204" pitchFamily="34" charset="0"/>
              </a:rPr>
              <a:t>Construction</a:t>
            </a:r>
          </a:p>
          <a:p>
            <a:pPr lvl="1"/>
            <a:r>
              <a:rPr lang="en-US" dirty="0">
                <a:solidFill>
                  <a:schemeClr val="accent5">
                    <a:lumMod val="50000"/>
                  </a:schemeClr>
                </a:solidFill>
                <a:latin typeface="Franklin Gothic Medium Cond" panose="020B0606030402020204" pitchFamily="34" charset="0"/>
              </a:rPr>
              <a:t>Land owner and adjacent land owner construction notifications and direct communication of activities and updates on progress</a:t>
            </a:r>
          </a:p>
          <a:p>
            <a:pPr lvl="1"/>
            <a:r>
              <a:rPr lang="en-US" dirty="0">
                <a:solidFill>
                  <a:schemeClr val="accent5">
                    <a:lumMod val="50000"/>
                  </a:schemeClr>
                </a:solidFill>
                <a:latin typeface="Franklin Gothic Medium Cond" panose="020B0606030402020204" pitchFamily="34" charset="0"/>
              </a:rPr>
              <a:t>Signage/ buoys </a:t>
            </a:r>
          </a:p>
          <a:p>
            <a:endParaRPr lang="en-US" dirty="0"/>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190" noProof="0" dirty="0">
                <a:solidFill>
                  <a:srgbClr val="00404F"/>
                </a:solidFill>
                <a:latin typeface="Franklin Gothic Medium Cond" panose="020B0606030402020204" pitchFamily="34" charset="0"/>
              </a:rPr>
              <a:t>Public Engagement Phases</a:t>
            </a:r>
            <a:endPar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ndParaRPr>
          </a:p>
        </p:txBody>
      </p:sp>
    </p:spTree>
    <p:extLst>
      <p:ext uri="{BB962C8B-B14F-4D97-AF65-F5344CB8AC3E}">
        <p14:creationId xmlns:p14="http://schemas.microsoft.com/office/powerpoint/2010/main" val="327468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dirty="0">
                <a:solidFill>
                  <a:srgbClr val="00404F"/>
                </a:solidFill>
                <a:latin typeface="Franklin Gothic Medium Cond" panose="020B0606030402020204" pitchFamily="34" charset="0"/>
              </a:rPr>
              <a:t>Stakeholder input</a:t>
            </a:r>
          </a:p>
          <a:p>
            <a:pPr lvl="1"/>
            <a:r>
              <a:rPr lang="en-US" dirty="0">
                <a:solidFill>
                  <a:srgbClr val="00404F"/>
                </a:solidFill>
                <a:latin typeface="Franklin Gothic Medium Cond" panose="020B0606030402020204" pitchFamily="34" charset="0"/>
              </a:rPr>
              <a:t>Preferred features</a:t>
            </a:r>
          </a:p>
          <a:p>
            <a:pPr lvl="1"/>
            <a:r>
              <a:rPr lang="en-US" dirty="0">
                <a:solidFill>
                  <a:srgbClr val="00404F"/>
                </a:solidFill>
                <a:latin typeface="Franklin Gothic Medium Cond" panose="020B0606030402020204" pitchFamily="34" charset="0"/>
              </a:rPr>
              <a:t>Specific locations to address; areas of concern</a:t>
            </a:r>
          </a:p>
          <a:p>
            <a:pPr lvl="1"/>
            <a:r>
              <a:rPr lang="en-US" dirty="0">
                <a:solidFill>
                  <a:srgbClr val="00404F"/>
                </a:solidFill>
                <a:latin typeface="Franklin Gothic Medium Cond" panose="020B0606030402020204" pitchFamily="34" charset="0"/>
              </a:rPr>
              <a:t>General discussion/ Q&amp;A</a:t>
            </a:r>
          </a:p>
          <a:p>
            <a:r>
              <a:rPr lang="en-US" dirty="0">
                <a:solidFill>
                  <a:srgbClr val="00404F"/>
                </a:solidFill>
                <a:latin typeface="Franklin Gothic Medium Cond" panose="020B0606030402020204" pitchFamily="34" charset="0"/>
              </a:rPr>
              <a:t>Awareness</a:t>
            </a:r>
          </a:p>
          <a:p>
            <a:pPr lvl="1"/>
            <a:r>
              <a:rPr lang="en-US" dirty="0">
                <a:solidFill>
                  <a:srgbClr val="00404F"/>
                </a:solidFill>
                <a:latin typeface="Franklin Gothic Medium Cond" panose="020B0606030402020204" pitchFamily="34" charset="0"/>
              </a:rPr>
              <a:t>Project details</a:t>
            </a:r>
          </a:p>
          <a:p>
            <a:pPr lvl="1"/>
            <a:r>
              <a:rPr lang="en-US" dirty="0">
                <a:solidFill>
                  <a:srgbClr val="00404F"/>
                </a:solidFill>
                <a:latin typeface="Franklin Gothic Medium Cond" panose="020B0606030402020204" pitchFamily="34" charset="0"/>
              </a:rPr>
              <a:t>Survey participation</a:t>
            </a:r>
          </a:p>
          <a:p>
            <a:pPr lvl="1"/>
            <a:r>
              <a:rPr lang="en-US" dirty="0">
                <a:solidFill>
                  <a:srgbClr val="00404F"/>
                </a:solidFill>
                <a:latin typeface="Franklin Gothic Medium Cond" panose="020B0606030402020204" pitchFamily="34" charset="0"/>
              </a:rPr>
              <a:t>Future engagement</a:t>
            </a:r>
          </a:p>
          <a:p>
            <a:r>
              <a:rPr lang="en-US" dirty="0">
                <a:solidFill>
                  <a:srgbClr val="00404F"/>
                </a:solidFill>
                <a:latin typeface="Franklin Gothic Medium Cond" panose="020B0606030402020204" pitchFamily="34" charset="0"/>
              </a:rPr>
              <a:t>Additional restoration opportunities </a:t>
            </a:r>
          </a:p>
          <a:p>
            <a:pPr lvl="1"/>
            <a:r>
              <a:rPr lang="en-US" dirty="0">
                <a:solidFill>
                  <a:srgbClr val="00404F"/>
                </a:solidFill>
                <a:latin typeface="Franklin Gothic Medium Cond" panose="020B0606030402020204" pitchFamily="34" charset="0"/>
              </a:rPr>
              <a:t>Plantings, sediment placement, additional reef features, etc.</a:t>
            </a:r>
          </a:p>
          <a:p>
            <a:pPr lvl="1"/>
            <a:r>
              <a:rPr lang="en-US" dirty="0">
                <a:solidFill>
                  <a:srgbClr val="00404F"/>
                </a:solidFill>
                <a:latin typeface="Franklin Gothic Medium Cond" panose="020B0606030402020204" pitchFamily="34" charset="0"/>
              </a:rPr>
              <a:t>Potential partnerships (funding dependent)</a:t>
            </a:r>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n-ea"/>
                <a:cs typeface="+mn-cs"/>
              </a:rPr>
              <a:t>Meeting Purpose and Outcomes</a:t>
            </a:r>
          </a:p>
        </p:txBody>
      </p:sp>
    </p:spTree>
    <p:extLst>
      <p:ext uri="{BB962C8B-B14F-4D97-AF65-F5344CB8AC3E}">
        <p14:creationId xmlns:p14="http://schemas.microsoft.com/office/powerpoint/2010/main" val="188995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7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6740E9B-30E7-999B-D76B-6E06D21B225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F37A52-A6C5-5F00-6C49-7DFFE891EAF8}"/>
              </a:ext>
            </a:extLst>
          </p:cNvPr>
          <p:cNvSpPr>
            <a:spLocks noGrp="1"/>
          </p:cNvSpPr>
          <p:nvPr>
            <p:ph sz="half" idx="2"/>
          </p:nvPr>
        </p:nvSpPr>
        <p:spPr>
          <a:xfrm>
            <a:off x="754470" y="1590765"/>
            <a:ext cx="10430766" cy="4656526"/>
          </a:xfrm>
        </p:spPr>
        <p:txBody>
          <a:bodyPr>
            <a:normAutofit/>
          </a:bodyPr>
          <a:lstStyle/>
          <a:p>
            <a:r>
              <a:rPr lang="en-US" dirty="0">
                <a:solidFill>
                  <a:srgbClr val="00404F"/>
                </a:solidFill>
                <a:latin typeface="Franklin Gothic Medium Cond" panose="020B0606030402020204" pitchFamily="34" charset="0"/>
              </a:rPr>
              <a:t>Rock Dike Breakwater (Continual) – $ 4.6 Million/Mile</a:t>
            </a:r>
          </a:p>
          <a:p>
            <a:r>
              <a:rPr lang="en-US" dirty="0">
                <a:solidFill>
                  <a:srgbClr val="00404F"/>
                </a:solidFill>
                <a:latin typeface="Franklin Gothic Medium Cond" panose="020B0606030402020204" pitchFamily="34" charset="0"/>
              </a:rPr>
              <a:t>Rock Dike Breakwater (with Fish Dips) – $ 4.2 Million/Mile</a:t>
            </a:r>
          </a:p>
          <a:p>
            <a:r>
              <a:rPr lang="en-US" dirty="0">
                <a:solidFill>
                  <a:srgbClr val="00404F"/>
                </a:solidFill>
                <a:latin typeface="Franklin Gothic Medium Cond" panose="020B0606030402020204" pitchFamily="34" charset="0"/>
              </a:rPr>
              <a:t>Rubble Mounds – $5.2 Million/Mile</a:t>
            </a:r>
          </a:p>
          <a:p>
            <a:r>
              <a:rPr lang="en-US" dirty="0">
                <a:solidFill>
                  <a:srgbClr val="00404F"/>
                </a:solidFill>
                <a:latin typeface="Franklin Gothic Medium Cond" panose="020B0606030402020204" pitchFamily="34" charset="0"/>
              </a:rPr>
              <a:t>Artificial Reefs – $4.2 Million/Mile</a:t>
            </a:r>
          </a:p>
          <a:p>
            <a:r>
              <a:rPr lang="en-US" dirty="0">
                <a:solidFill>
                  <a:srgbClr val="00404F"/>
                </a:solidFill>
                <a:latin typeface="Franklin Gothic Medium Cond" panose="020B0606030402020204" pitchFamily="34" charset="0"/>
              </a:rPr>
              <a:t>Artificial Sills – $0.9 Million/Mile</a:t>
            </a:r>
          </a:p>
          <a:p>
            <a:r>
              <a:rPr lang="en-US" dirty="0">
                <a:solidFill>
                  <a:srgbClr val="00404F"/>
                </a:solidFill>
                <a:latin typeface="Franklin Gothic Medium Cond" panose="020B0606030402020204" pitchFamily="34" charset="0"/>
              </a:rPr>
              <a:t>Armored Revetment – $4.4 Million/Mile</a:t>
            </a:r>
          </a:p>
          <a:p>
            <a:endParaRPr lang="en-US" dirty="0"/>
          </a:p>
        </p:txBody>
      </p:sp>
      <p:sp>
        <p:nvSpPr>
          <p:cNvPr id="4" name="Rectangle 3">
            <a:extLst>
              <a:ext uri="{FF2B5EF4-FFF2-40B4-BE49-F238E27FC236}">
                <a16:creationId xmlns:a16="http://schemas.microsoft.com/office/drawing/2014/main" id="{98FDE5ED-7734-8375-3F43-18A3C2279787}"/>
              </a:ext>
            </a:extLst>
          </p:cNvPr>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81F368F6-57EC-027C-B2C1-835CAD293654}"/>
              </a:ext>
            </a:extLst>
          </p:cNvPr>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Project Alternatives Estimated Cost</a:t>
            </a:r>
          </a:p>
        </p:txBody>
      </p:sp>
    </p:spTree>
    <p:extLst>
      <p:ext uri="{BB962C8B-B14F-4D97-AF65-F5344CB8AC3E}">
        <p14:creationId xmlns:p14="http://schemas.microsoft.com/office/powerpoint/2010/main" val="2854101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dirty="0">
                <a:solidFill>
                  <a:srgbClr val="00404F"/>
                </a:solidFill>
                <a:latin typeface="Franklin Gothic Medium Cond" panose="020B0606030402020204" pitchFamily="34" charset="0"/>
              </a:rPr>
              <a:t>Stakeholder input</a:t>
            </a:r>
          </a:p>
          <a:p>
            <a:pPr lvl="1"/>
            <a:r>
              <a:rPr lang="en-US" dirty="0">
                <a:solidFill>
                  <a:srgbClr val="00404F"/>
                </a:solidFill>
                <a:latin typeface="Franklin Gothic Medium Cond" panose="020B0606030402020204" pitchFamily="34" charset="0"/>
              </a:rPr>
              <a:t>Preferred features</a:t>
            </a:r>
          </a:p>
          <a:p>
            <a:pPr lvl="1"/>
            <a:r>
              <a:rPr lang="en-US" dirty="0">
                <a:solidFill>
                  <a:srgbClr val="00404F"/>
                </a:solidFill>
                <a:latin typeface="Franklin Gothic Medium Cond" panose="020B0606030402020204" pitchFamily="34" charset="0"/>
              </a:rPr>
              <a:t>Specific locations to address; areas of concern</a:t>
            </a:r>
          </a:p>
          <a:p>
            <a:pPr lvl="1"/>
            <a:r>
              <a:rPr lang="en-US" dirty="0">
                <a:solidFill>
                  <a:srgbClr val="00404F"/>
                </a:solidFill>
                <a:latin typeface="Franklin Gothic Medium Cond" panose="020B0606030402020204" pitchFamily="34" charset="0"/>
              </a:rPr>
              <a:t>General discussion/ Q&amp;A</a:t>
            </a:r>
          </a:p>
          <a:p>
            <a:r>
              <a:rPr lang="en-US" dirty="0">
                <a:solidFill>
                  <a:srgbClr val="00404F"/>
                </a:solidFill>
                <a:latin typeface="Franklin Gothic Medium Cond" panose="020B0606030402020204" pitchFamily="34" charset="0"/>
              </a:rPr>
              <a:t>Awareness</a:t>
            </a:r>
          </a:p>
          <a:p>
            <a:pPr lvl="1"/>
            <a:r>
              <a:rPr lang="en-US" dirty="0">
                <a:solidFill>
                  <a:srgbClr val="00404F"/>
                </a:solidFill>
                <a:latin typeface="Franklin Gothic Medium Cond" panose="020B0606030402020204" pitchFamily="34" charset="0"/>
              </a:rPr>
              <a:t>Project details</a:t>
            </a:r>
          </a:p>
          <a:p>
            <a:pPr lvl="1"/>
            <a:r>
              <a:rPr lang="en-US" dirty="0">
                <a:solidFill>
                  <a:srgbClr val="00404F"/>
                </a:solidFill>
                <a:latin typeface="Franklin Gothic Medium Cond" panose="020B0606030402020204" pitchFamily="34" charset="0"/>
              </a:rPr>
              <a:t>Survey participation</a:t>
            </a:r>
          </a:p>
          <a:p>
            <a:pPr lvl="1"/>
            <a:r>
              <a:rPr lang="en-US" dirty="0">
                <a:solidFill>
                  <a:srgbClr val="00404F"/>
                </a:solidFill>
                <a:latin typeface="Franklin Gothic Medium Cond" panose="020B0606030402020204" pitchFamily="34" charset="0"/>
              </a:rPr>
              <a:t>Future engagement</a:t>
            </a:r>
          </a:p>
          <a:p>
            <a:r>
              <a:rPr lang="en-US" dirty="0">
                <a:solidFill>
                  <a:srgbClr val="00404F"/>
                </a:solidFill>
                <a:latin typeface="Franklin Gothic Medium Cond" panose="020B0606030402020204" pitchFamily="34" charset="0"/>
              </a:rPr>
              <a:t>Additional restoration opportunities </a:t>
            </a:r>
          </a:p>
          <a:p>
            <a:pPr lvl="1"/>
            <a:r>
              <a:rPr lang="en-US" dirty="0">
                <a:solidFill>
                  <a:srgbClr val="00404F"/>
                </a:solidFill>
                <a:latin typeface="Franklin Gothic Medium Cond" panose="020B0606030402020204" pitchFamily="34" charset="0"/>
              </a:rPr>
              <a:t>Plantings, sediment placement, additional reef features, etc.</a:t>
            </a:r>
          </a:p>
          <a:p>
            <a:pPr lvl="1"/>
            <a:r>
              <a:rPr lang="en-US" dirty="0">
                <a:solidFill>
                  <a:srgbClr val="00404F"/>
                </a:solidFill>
                <a:latin typeface="Franklin Gothic Medium Cond" panose="020B0606030402020204" pitchFamily="34" charset="0"/>
              </a:rPr>
              <a:t>Potential partnerships (funding dependent)</a:t>
            </a:r>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n-ea"/>
                <a:cs typeface="+mn-cs"/>
              </a:rPr>
              <a:t>Meeting Purpose and Outcomes</a:t>
            </a:r>
          </a:p>
        </p:txBody>
      </p:sp>
    </p:spTree>
    <p:extLst>
      <p:ext uri="{BB962C8B-B14F-4D97-AF65-F5344CB8AC3E}">
        <p14:creationId xmlns:p14="http://schemas.microsoft.com/office/powerpoint/2010/main" val="182018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539916" cy="4351338"/>
          </a:xfrm>
        </p:spPr>
        <p:txBody>
          <a:bodyPr/>
          <a:lstStyle/>
          <a:p>
            <a:pPr lvl="0"/>
            <a:r>
              <a:rPr lang="en-US" dirty="0">
                <a:solidFill>
                  <a:schemeClr val="accent5">
                    <a:lumMod val="50000"/>
                  </a:schemeClr>
                </a:solidFill>
                <a:latin typeface="Franklin Gothic Medium Cond" panose="020B0606030402020204" pitchFamily="34" charset="0"/>
              </a:rPr>
              <a:t>Lead: CPRA</a:t>
            </a:r>
          </a:p>
          <a:p>
            <a:pPr lvl="0"/>
            <a:r>
              <a:rPr lang="en-US" dirty="0">
                <a:solidFill>
                  <a:schemeClr val="accent5">
                    <a:lumMod val="50000"/>
                  </a:schemeClr>
                </a:solidFill>
                <a:latin typeface="Franklin Gothic Medium Cond" panose="020B0606030402020204" pitchFamily="34" charset="0"/>
              </a:rPr>
              <a:t>Engineering consultants: AECOM and All South</a:t>
            </a:r>
          </a:p>
          <a:p>
            <a:pPr lvl="0"/>
            <a:r>
              <a:rPr lang="en-US" dirty="0">
                <a:solidFill>
                  <a:schemeClr val="accent5">
                    <a:lumMod val="50000"/>
                  </a:schemeClr>
                </a:solidFill>
                <a:latin typeface="Franklin Gothic Medium Cond" panose="020B0606030402020204" pitchFamily="34" charset="0"/>
              </a:rPr>
              <a:t>Public Engagement Lead: City of New Orleans </a:t>
            </a:r>
          </a:p>
          <a:p>
            <a:pPr lvl="0"/>
            <a:r>
              <a:rPr lang="en-US" dirty="0">
                <a:solidFill>
                  <a:schemeClr val="accent5">
                    <a:lumMod val="50000"/>
                  </a:schemeClr>
                </a:solidFill>
                <a:latin typeface="Franklin Gothic Medium Cond" panose="020B0606030402020204" pitchFamily="34" charset="0"/>
              </a:rPr>
              <a:t>Funding Partners: National Fish and Wildlife Foundation (NFWF)</a:t>
            </a:r>
          </a:p>
          <a:p>
            <a:endParaRPr lang="en-US" dirty="0">
              <a:solidFill>
                <a:schemeClr val="accent5">
                  <a:lumMod val="50000"/>
                </a:schemeClr>
              </a:solidFill>
              <a:latin typeface="Franklin Gothic Medium Cond" panose="020B0606030402020204" pitchFamily="34" charset="0"/>
            </a:endParaRPr>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4800" spc="190" dirty="0">
                <a:solidFill>
                  <a:srgbClr val="00404F"/>
                </a:solidFill>
                <a:latin typeface="Franklin Gothic Medium Cond" panose="020B0606030402020204" pitchFamily="34" charset="0"/>
              </a:rPr>
              <a:t>Project Team</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8846" y="1520437"/>
            <a:ext cx="2255716" cy="4523624"/>
          </a:xfrm>
          <a:prstGeom prst="rect">
            <a:avLst/>
          </a:prstGeom>
        </p:spPr>
      </p:pic>
    </p:spTree>
    <p:extLst>
      <p:ext uri="{BB962C8B-B14F-4D97-AF65-F5344CB8AC3E}">
        <p14:creationId xmlns:p14="http://schemas.microsoft.com/office/powerpoint/2010/main" val="181146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25929"/>
            <a:ext cx="10515600" cy="1926568"/>
          </a:xfrm>
        </p:spPr>
        <p:txBody>
          <a:bodyPr/>
          <a:lstStyle/>
          <a:p>
            <a:pPr marL="0" indent="0">
              <a:buNone/>
            </a:pPr>
            <a:r>
              <a:rPr lang="en-US" spc="190" dirty="0">
                <a:solidFill>
                  <a:srgbClr val="00404F"/>
                </a:solidFill>
                <a:latin typeface="Franklin Gothic Medium Cond" panose="020B0606030402020204" pitchFamily="34" charset="0"/>
              </a:rPr>
              <a:t>Created under Act 8 of the 2005 special legislative session, the CPRA is the single state entity to articulate priorities and to focus development and implementation efforts to achieve comprehensive coastal restoration and protection for Louisiana</a:t>
            </a:r>
          </a:p>
        </p:txBody>
      </p:sp>
      <p:sp>
        <p:nvSpPr>
          <p:cNvPr id="4" name="Title 1"/>
          <p:cNvSpPr txBox="1">
            <a:spLocks/>
          </p:cNvSpPr>
          <p:nvPr/>
        </p:nvSpPr>
        <p:spPr>
          <a:xfrm>
            <a:off x="671343" y="651641"/>
            <a:ext cx="10682457" cy="8687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4400" spc="190" dirty="0">
                <a:solidFill>
                  <a:srgbClr val="00404F"/>
                </a:solidFill>
                <a:latin typeface="Franklin Gothic Medium Cond" panose="020B0606030402020204" pitchFamily="34" charset="0"/>
              </a:rPr>
              <a:t>Coastal Protection and Restoration Authority </a:t>
            </a:r>
          </a:p>
        </p:txBody>
      </p:sp>
      <p:sp>
        <p:nvSpPr>
          <p:cNvPr id="2" name="TextBox 1"/>
          <p:cNvSpPr txBox="1"/>
          <p:nvPr/>
        </p:nvSpPr>
        <p:spPr>
          <a:xfrm>
            <a:off x="3321269" y="3552497"/>
            <a:ext cx="8032531" cy="2523768"/>
          </a:xfrm>
          <a:prstGeom prst="rect">
            <a:avLst/>
          </a:prstGeom>
          <a:noFill/>
        </p:spPr>
        <p:txBody>
          <a:bodyPr wrap="square" rtlCol="0">
            <a:spAutoFit/>
          </a:bodyPr>
          <a:lstStyle/>
          <a:p>
            <a:r>
              <a:rPr lang="en-US" sz="2800" spc="190" dirty="0">
                <a:solidFill>
                  <a:schemeClr val="accent1">
                    <a:lumMod val="40000"/>
                    <a:lumOff val="60000"/>
                  </a:schemeClr>
                </a:solidFill>
                <a:latin typeface="Franklin Gothic Medium Cond" panose="020B0606030402020204" pitchFamily="34" charset="0"/>
              </a:rPr>
              <a:t>CPRA’s mandate is to develop and implement the comprehensive coastal protection and restoration Master Plan.</a:t>
            </a:r>
          </a:p>
          <a:p>
            <a:r>
              <a:rPr lang="en-US" sz="2800" spc="190" dirty="0">
                <a:solidFill>
                  <a:schemeClr val="accent1">
                    <a:lumMod val="40000"/>
                    <a:lumOff val="60000"/>
                  </a:schemeClr>
                </a:solidFill>
                <a:latin typeface="Franklin Gothic Medium Cond" panose="020B0606030402020204" pitchFamily="34" charset="0"/>
              </a:rPr>
              <a:t>	</a:t>
            </a:r>
          </a:p>
          <a:p>
            <a:r>
              <a:rPr lang="en-US" sz="2800" spc="190" dirty="0">
                <a:solidFill>
                  <a:schemeClr val="accent1">
                    <a:lumMod val="40000"/>
                    <a:lumOff val="60000"/>
                  </a:schemeClr>
                </a:solidFill>
                <a:latin typeface="Franklin Gothic Medium Cond" panose="020B0606030402020204" pitchFamily="34" charset="0"/>
              </a:rPr>
              <a:t>	</a:t>
            </a:r>
            <a:r>
              <a:rPr lang="en-US" sz="2400" spc="190" dirty="0">
                <a:solidFill>
                  <a:schemeClr val="accent1">
                    <a:lumMod val="40000"/>
                    <a:lumOff val="60000"/>
                  </a:schemeClr>
                </a:solidFill>
                <a:latin typeface="Franklin Gothic Medium Cond" panose="020B0606030402020204" pitchFamily="34" charset="0"/>
              </a:rPr>
              <a:t>coastal.la.gov</a:t>
            </a:r>
          </a:p>
          <a:p>
            <a:endParaRPr lang="en-US" dirty="0">
              <a:latin typeface="Franklin Gothic Medium" panose="020B060302010202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8979" y="4663560"/>
            <a:ext cx="4172606" cy="1963211"/>
          </a:xfrm>
          <a:prstGeom prst="rect">
            <a:avLst/>
          </a:prstGeom>
        </p:spPr>
      </p:pic>
      <p:cxnSp>
        <p:nvCxnSpPr>
          <p:cNvPr id="7" name="Straight Arrow Connector 6"/>
          <p:cNvCxnSpPr/>
          <p:nvPr/>
        </p:nvCxnSpPr>
        <p:spPr>
          <a:xfrm>
            <a:off x="6243146" y="5559972"/>
            <a:ext cx="1019503" cy="0"/>
          </a:xfrm>
          <a:prstGeom prst="straightConnector1">
            <a:avLst/>
          </a:prstGeom>
          <a:ln w="3492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4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5338"/>
          <a:stretch/>
        </p:blipFill>
        <p:spPr>
          <a:xfrm>
            <a:off x="0" y="0"/>
            <a:ext cx="12192000" cy="6858000"/>
          </a:xfrm>
          <a:prstGeom prst="rect">
            <a:avLst/>
          </a:prstGeom>
        </p:spPr>
      </p:pic>
      <p:sp>
        <p:nvSpPr>
          <p:cNvPr id="4" name="Title 1"/>
          <p:cNvSpPr txBox="1">
            <a:spLocks/>
          </p:cNvSpPr>
          <p:nvPr/>
        </p:nvSpPr>
        <p:spPr>
          <a:xfrm>
            <a:off x="322428" y="302725"/>
            <a:ext cx="6150562" cy="868796"/>
          </a:xfrm>
          <a:prstGeom prst="rect">
            <a:avLst/>
          </a:prstGeom>
          <a:solidFill>
            <a:srgbClr val="00404F">
              <a:alpha val="20000"/>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Master Plan Development</a:t>
            </a:r>
          </a:p>
        </p:txBody>
      </p:sp>
    </p:spTree>
    <p:extLst>
      <p:ext uri="{BB962C8B-B14F-4D97-AF65-F5344CB8AC3E}">
        <p14:creationId xmlns:p14="http://schemas.microsoft.com/office/powerpoint/2010/main" val="380307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605851" y="5826680"/>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spc="190" dirty="0">
                <a:solidFill>
                  <a:srgbClr val="00404F"/>
                </a:solidFill>
                <a:latin typeface="Franklin Gothic Medium Cond" panose="020B0606030402020204" pitchFamily="34" charset="0"/>
              </a:rPr>
              <a:t>PO-207 Irish Bayou Loving Shoreline</a:t>
            </a:r>
            <a:endParaRPr kumimoji="0" lang="en-US" sz="32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endParaRPr>
          </a:p>
        </p:txBody>
      </p:sp>
      <p:sp>
        <p:nvSpPr>
          <p:cNvPr id="7" name="Title 1"/>
          <p:cNvSpPr txBox="1">
            <a:spLocks/>
          </p:cNvSpPr>
          <p:nvPr/>
        </p:nvSpPr>
        <p:spPr>
          <a:xfrm>
            <a:off x="1605852" y="6221143"/>
            <a:ext cx="9573674" cy="3778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i="1" spc="190" dirty="0">
                <a:solidFill>
                  <a:srgbClr val="00404F"/>
                </a:solidFill>
                <a:latin typeface="Calibri Light" panose="020F0302020204030204"/>
                <a:cs typeface="Calibri Light" panose="020F0302020204030204" pitchFamily="34" charset="0"/>
              </a:rPr>
              <a:t>Orleans Parish</a:t>
            </a:r>
            <a:endParaRPr kumimoji="0" lang="en-US" sz="1800" b="0" i="1" u="none" strike="noStrike" kern="1200" cap="none" spc="190" normalizeH="0" baseline="0" noProof="0" dirty="0">
              <a:ln>
                <a:noFill/>
              </a:ln>
              <a:solidFill>
                <a:srgbClr val="00404F"/>
              </a:solidFill>
              <a:effectLst/>
              <a:uLnTx/>
              <a:uFillTx/>
              <a:latin typeface="Calibri Light" panose="020F0302020204030204"/>
              <a:ea typeface="+mj-ea"/>
              <a:cs typeface="Calibri Light" panose="020F0302020204030204" pitchFamily="34" charset="0"/>
            </a:endParaRPr>
          </a:p>
        </p:txBody>
      </p:sp>
      <p:pic>
        <p:nvPicPr>
          <p:cNvPr id="1026" name="Picture 2" descr="https://cims.coastal.louisiana.gov/outreach/projects/images/projectTypes/Structural%20Protectio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648" y="5734327"/>
            <a:ext cx="908877" cy="908877"/>
          </a:xfrm>
          <a:prstGeom prst="rect">
            <a:avLst/>
          </a:prstGeom>
          <a:noFill/>
          <a:extLst>
            <a:ext uri="{909E8E84-426E-40DD-AFC4-6F175D3DCCD1}">
              <a14:hiddenFill xmlns:a14="http://schemas.microsoft.com/office/drawing/2010/main">
                <a:solidFill>
                  <a:srgbClr val="FFFFFF"/>
                </a:solidFill>
              </a14:hiddenFill>
            </a:ext>
          </a:extLst>
        </p:spPr>
      </p:pic>
      <p:sp>
        <p:nvSpPr>
          <p:cNvPr id="9" name="Teardrop 8"/>
          <p:cNvSpPr/>
          <p:nvPr/>
        </p:nvSpPr>
        <p:spPr>
          <a:xfrm rot="3190962">
            <a:off x="5169966" y="2372713"/>
            <a:ext cx="1988489" cy="2045516"/>
          </a:xfrm>
          <a:prstGeom prst="teardrop">
            <a:avLst>
              <a:gd name="adj" fmla="val 171282"/>
            </a:avLst>
          </a:prstGeom>
          <a:solidFill>
            <a:srgbClr val="05A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p:cNvSpPr/>
          <p:nvPr/>
        </p:nvSpPr>
        <p:spPr>
          <a:xfrm>
            <a:off x="5216724" y="2469654"/>
            <a:ext cx="1894972" cy="18516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lumMod val="75000"/>
                  </a:schemeClr>
                </a:solidFill>
                <a:effectLst/>
                <a:uLnTx/>
                <a:uFillTx/>
                <a:latin typeface="Franklin Gothic Medium Cond" panose="020B0606030402020204" pitchFamily="34" charset="0"/>
              </a:rPr>
              <a:t>Project Location</a:t>
            </a:r>
          </a:p>
        </p:txBody>
      </p:sp>
      <p:sp>
        <p:nvSpPr>
          <p:cNvPr id="10" name="Title 1"/>
          <p:cNvSpPr txBox="1">
            <a:spLocks/>
          </p:cNvSpPr>
          <p:nvPr/>
        </p:nvSpPr>
        <p:spPr>
          <a:xfrm>
            <a:off x="705648" y="733926"/>
            <a:ext cx="8532814" cy="769667"/>
          </a:xfrm>
          <a:prstGeom prst="rect">
            <a:avLst/>
          </a:prstGeom>
          <a:solidFill>
            <a:schemeClr val="bg2">
              <a:lumMod val="90000"/>
              <a:alpha val="8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90" normalizeH="0" baseline="0" noProof="0" dirty="0">
                <a:ln>
                  <a:noFill/>
                </a:ln>
                <a:solidFill>
                  <a:srgbClr val="00404F"/>
                </a:solidFill>
                <a:effectLst/>
                <a:uLnTx/>
                <a:uFillTx/>
                <a:latin typeface="Franklin Gothic Medium Cond" panose="020B0606030402020204" pitchFamily="34" charset="0"/>
                <a:ea typeface="+mj-ea"/>
                <a:cs typeface="+mj-cs"/>
              </a:rPr>
              <a:t>Master Plan Project Implementation</a:t>
            </a:r>
          </a:p>
        </p:txBody>
      </p:sp>
    </p:spTree>
    <p:extLst>
      <p:ext uri="{BB962C8B-B14F-4D97-AF65-F5344CB8AC3E}">
        <p14:creationId xmlns:p14="http://schemas.microsoft.com/office/powerpoint/2010/main" val="393687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rotWithShape="1">
          <a:blip r:embed="rId3"/>
          <a:srcRect b="10585"/>
          <a:stretch/>
        </p:blipFill>
        <p:spPr>
          <a:xfrm>
            <a:off x="0" y="0"/>
            <a:ext cx="12191999" cy="6858000"/>
          </a:xfrm>
          <a:prstGeom prst="rect">
            <a:avLst/>
          </a:prstGeom>
        </p:spPr>
      </p:pic>
      <p:grpSp>
        <p:nvGrpSpPr>
          <p:cNvPr id="13" name="Group 12"/>
          <p:cNvGrpSpPr/>
          <p:nvPr/>
        </p:nvGrpSpPr>
        <p:grpSpPr>
          <a:xfrm>
            <a:off x="1179095" y="0"/>
            <a:ext cx="6641432" cy="6858000"/>
            <a:chOff x="1179095" y="0"/>
            <a:chExt cx="6641432" cy="6858000"/>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1" r="1835"/>
            <a:stretch/>
          </p:blipFill>
          <p:spPr>
            <a:xfrm>
              <a:off x="1179095" y="12788"/>
              <a:ext cx="5138863" cy="6845212"/>
            </a:xfrm>
            <a:prstGeom prst="rect">
              <a:avLst/>
            </a:prstGeom>
            <a:ln w="31750">
              <a:solidFill>
                <a:srgbClr val="FFFF00"/>
              </a:solidFill>
            </a:ln>
          </p:spPr>
        </p:pic>
        <p:cxnSp>
          <p:nvCxnSpPr>
            <p:cNvPr id="10" name="Straight Connector 9"/>
            <p:cNvCxnSpPr/>
            <p:nvPr/>
          </p:nvCxnSpPr>
          <p:spPr>
            <a:xfrm>
              <a:off x="6317958" y="0"/>
              <a:ext cx="1502569" cy="2875547"/>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317958" y="4331368"/>
              <a:ext cx="1502569" cy="252663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7285122" y="2875547"/>
            <a:ext cx="944478" cy="1455821"/>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06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092995" y="1630134"/>
            <a:ext cx="6260805" cy="4351338"/>
          </a:xfrm>
        </p:spPr>
        <p:txBody>
          <a:bodyPr>
            <a:normAutofit/>
          </a:bodyPr>
          <a:lstStyle/>
          <a:p>
            <a:r>
              <a:rPr lang="en-US" sz="2600" dirty="0">
                <a:solidFill>
                  <a:schemeClr val="accent5">
                    <a:lumMod val="50000"/>
                  </a:schemeClr>
                </a:solidFill>
                <a:latin typeface="Franklin Gothic Medium Cond" panose="020B0606030402020204" pitchFamily="34" charset="0"/>
              </a:rPr>
              <a:t>Programmatically consistent with the Master Plan: shoreline protection and living shoreline</a:t>
            </a:r>
          </a:p>
          <a:p>
            <a:r>
              <a:rPr lang="en-US" sz="2600" dirty="0">
                <a:solidFill>
                  <a:schemeClr val="accent5">
                    <a:lumMod val="50000"/>
                  </a:schemeClr>
                </a:solidFill>
                <a:latin typeface="Franklin Gothic Medium Cond" panose="020B0606030402020204" pitchFamily="34" charset="0"/>
              </a:rPr>
              <a:t>Identified as a priority area in for Mississippi River Gulf Outlet (MRGO) restoration efforts</a:t>
            </a:r>
          </a:p>
          <a:p>
            <a:r>
              <a:rPr lang="en-US" sz="2600" dirty="0">
                <a:solidFill>
                  <a:schemeClr val="accent5">
                    <a:lumMod val="50000"/>
                  </a:schemeClr>
                </a:solidFill>
                <a:latin typeface="Franklin Gothic Medium Cond" panose="020B0606030402020204" pitchFamily="34" charset="0"/>
              </a:rPr>
              <a:t>Regional Protection</a:t>
            </a:r>
          </a:p>
          <a:p>
            <a:pPr lvl="1"/>
            <a:r>
              <a:rPr lang="en-US" sz="2200" dirty="0">
                <a:solidFill>
                  <a:schemeClr val="accent5">
                    <a:lumMod val="50000"/>
                  </a:schemeClr>
                </a:solidFill>
                <a:latin typeface="Franklin Gothic Medium Cond" panose="020B0606030402020204" pitchFamily="34" charset="0"/>
              </a:rPr>
              <a:t>Irish Bayou</a:t>
            </a:r>
          </a:p>
          <a:p>
            <a:pPr lvl="1"/>
            <a:r>
              <a:rPr lang="en-US" sz="2200" dirty="0">
                <a:solidFill>
                  <a:schemeClr val="accent5">
                    <a:lumMod val="50000"/>
                  </a:schemeClr>
                </a:solidFill>
                <a:latin typeface="Franklin Gothic Medium Cond" panose="020B0606030402020204" pitchFamily="34" charset="0"/>
              </a:rPr>
              <a:t>Bayou </a:t>
            </a:r>
            <a:r>
              <a:rPr lang="en-US" sz="2200" dirty="0" err="1">
                <a:solidFill>
                  <a:schemeClr val="accent5">
                    <a:lumMod val="50000"/>
                  </a:schemeClr>
                </a:solidFill>
                <a:latin typeface="Franklin Gothic Medium Cond" panose="020B0606030402020204" pitchFamily="34" charset="0"/>
              </a:rPr>
              <a:t>Sauvage</a:t>
            </a:r>
            <a:r>
              <a:rPr lang="en-US" sz="2200" dirty="0">
                <a:solidFill>
                  <a:schemeClr val="accent5">
                    <a:lumMod val="50000"/>
                  </a:schemeClr>
                </a:solidFill>
                <a:latin typeface="Franklin Gothic Medium Cond" panose="020B0606030402020204" pitchFamily="34" charset="0"/>
              </a:rPr>
              <a:t> National Wildlife Refuge</a:t>
            </a:r>
          </a:p>
          <a:p>
            <a:pPr lvl="1"/>
            <a:r>
              <a:rPr lang="en-US" sz="2200" dirty="0">
                <a:solidFill>
                  <a:schemeClr val="accent5">
                    <a:lumMod val="50000"/>
                  </a:schemeClr>
                </a:solidFill>
                <a:latin typeface="Franklin Gothic Medium Cond" panose="020B0606030402020204" pitchFamily="34" charset="0"/>
              </a:rPr>
              <a:t>Interstate 10, Hwy 11</a:t>
            </a:r>
          </a:p>
        </p:txBody>
      </p:sp>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txBox="1">
            <a:spLocks/>
          </p:cNvSpPr>
          <p:nvPr/>
        </p:nvSpPr>
        <p:spPr>
          <a:xfrm>
            <a:off x="671343" y="1002155"/>
            <a:ext cx="1013329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190" dirty="0">
                <a:solidFill>
                  <a:srgbClr val="00404F"/>
                </a:solidFill>
                <a:latin typeface="Franklin Gothic Medium Cond" panose="020B0606030402020204" pitchFamily="34" charset="0"/>
              </a:rPr>
              <a:t>Project Location: Regional Priority</a:t>
            </a:r>
            <a:endParaRPr kumimoji="0" lang="en-US" sz="4800" b="0" i="0" u="none" strike="noStrike" kern="1200" cap="none" spc="190" normalizeH="0" baseline="0" noProof="0" dirty="0">
              <a:ln>
                <a:noFill/>
              </a:ln>
              <a:solidFill>
                <a:srgbClr val="00404F"/>
              </a:solidFill>
              <a:effectLst/>
              <a:uLnTx/>
              <a:uFillTx/>
              <a:latin typeface="Franklin Gothic Medium Cond" panose="020B0606030402020204" pitchFamily="34" charset="0"/>
            </a:endParaRPr>
          </a:p>
        </p:txBody>
      </p:sp>
      <p:pic>
        <p:nvPicPr>
          <p:cNvPr id="11" name="Content Placeholder 10"/>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342674" y="1445356"/>
            <a:ext cx="3043428" cy="4732160"/>
          </a:xfrm>
          <a:prstGeom prst="rect">
            <a:avLst/>
          </a:prstGeom>
        </p:spPr>
      </p:pic>
    </p:spTree>
    <p:extLst>
      <p:ext uri="{BB962C8B-B14F-4D97-AF65-F5344CB8AC3E}">
        <p14:creationId xmlns:p14="http://schemas.microsoft.com/office/powerpoint/2010/main" val="2441315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71343" y="492455"/>
            <a:ext cx="10905423" cy="9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671343" y="1002155"/>
            <a:ext cx="9116721" cy="5182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spc="190" dirty="0">
                <a:solidFill>
                  <a:srgbClr val="00404F"/>
                </a:solidFill>
                <a:latin typeface="Franklin Gothic Medium Cond" panose="020B0606030402020204" pitchFamily="34" charset="0"/>
              </a:rPr>
              <a:t>Living Shoreline 101</a:t>
            </a:r>
          </a:p>
        </p:txBody>
      </p:sp>
      <p:pic>
        <p:nvPicPr>
          <p:cNvPr id="22" name="Content Placeholder 21"/>
          <p:cNvPicPr>
            <a:picLocks noGrp="1" noChangeAspect="1"/>
          </p:cNvPicPr>
          <p:nvPr>
            <p:ph idx="1"/>
          </p:nvPr>
        </p:nvPicPr>
        <p:blipFill>
          <a:blip r:embed="rId3"/>
          <a:stretch>
            <a:fillRect/>
          </a:stretch>
        </p:blipFill>
        <p:spPr>
          <a:xfrm>
            <a:off x="2537931" y="2169490"/>
            <a:ext cx="7172246" cy="2768618"/>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6315" y="1445356"/>
            <a:ext cx="7735478" cy="4903197"/>
          </a:xfrm>
          <a:prstGeom prst="rect">
            <a:avLst/>
          </a:prstGeom>
        </p:spPr>
      </p:pic>
    </p:spTree>
    <p:extLst>
      <p:ext uri="{BB962C8B-B14F-4D97-AF65-F5344CB8AC3E}">
        <p14:creationId xmlns:p14="http://schemas.microsoft.com/office/powerpoint/2010/main" val="6912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717</Words>
  <Application>Microsoft Office PowerPoint</Application>
  <PresentationFormat>Widescreen</PresentationFormat>
  <Paragraphs>120</Paragraphs>
  <Slides>18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Franklin Gothic Medium</vt:lpstr>
      <vt:lpstr>Franklin Gothic Medium Cond</vt:lpstr>
      <vt:lpstr>Office Theme</vt:lpstr>
      <vt:lpstr>1_Office Theme</vt:lpstr>
      <vt:lpstr>PO-207 Irish Bayou Living Shoreline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UPDATE</dc:title>
  <dc:creator>Marina Clay</dc:creator>
  <cp:lastModifiedBy>Anne Rheams</cp:lastModifiedBy>
  <cp:revision>80</cp:revision>
  <dcterms:created xsi:type="dcterms:W3CDTF">2023-03-22T20:12:10Z</dcterms:created>
  <dcterms:modified xsi:type="dcterms:W3CDTF">2025-08-12T19:13:00Z</dcterms:modified>
</cp:coreProperties>
</file>