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ink/ink8.xml" ContentType="application/inkml+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1"/>
  </p:notesMasterIdLst>
  <p:handoutMasterIdLst>
    <p:handoutMasterId r:id="rId62"/>
  </p:handoutMasterIdLst>
  <p:sldIdLst>
    <p:sldId id="256" r:id="rId2"/>
    <p:sldId id="315" r:id="rId3"/>
    <p:sldId id="263" r:id="rId4"/>
    <p:sldId id="257" r:id="rId5"/>
    <p:sldId id="287" r:id="rId6"/>
    <p:sldId id="270" r:id="rId7"/>
    <p:sldId id="277" r:id="rId8"/>
    <p:sldId id="338" r:id="rId9"/>
    <p:sldId id="280" r:id="rId10"/>
    <p:sldId id="326" r:id="rId11"/>
    <p:sldId id="329" r:id="rId12"/>
    <p:sldId id="259" r:id="rId13"/>
    <p:sldId id="290" r:id="rId14"/>
    <p:sldId id="291" r:id="rId15"/>
    <p:sldId id="288" r:id="rId16"/>
    <p:sldId id="292" r:id="rId17"/>
    <p:sldId id="296" r:id="rId18"/>
    <p:sldId id="269" r:id="rId19"/>
    <p:sldId id="340" r:id="rId20"/>
    <p:sldId id="345" r:id="rId21"/>
    <p:sldId id="271" r:id="rId22"/>
    <p:sldId id="346" r:id="rId23"/>
    <p:sldId id="284" r:id="rId24"/>
    <p:sldId id="351" r:id="rId25"/>
    <p:sldId id="349" r:id="rId26"/>
    <p:sldId id="297" r:id="rId27"/>
    <p:sldId id="298" r:id="rId28"/>
    <p:sldId id="324" r:id="rId29"/>
    <p:sldId id="327" r:id="rId30"/>
    <p:sldId id="342" r:id="rId31"/>
    <p:sldId id="343" r:id="rId32"/>
    <p:sldId id="344" r:id="rId33"/>
    <p:sldId id="335" r:id="rId34"/>
    <p:sldId id="347" r:id="rId35"/>
    <p:sldId id="316" r:id="rId36"/>
    <p:sldId id="317" r:id="rId37"/>
    <p:sldId id="318" r:id="rId38"/>
    <p:sldId id="320" r:id="rId39"/>
    <p:sldId id="321" r:id="rId40"/>
    <p:sldId id="322" r:id="rId41"/>
    <p:sldId id="323" r:id="rId42"/>
    <p:sldId id="331" r:id="rId43"/>
    <p:sldId id="325" r:id="rId44"/>
    <p:sldId id="348" r:id="rId45"/>
    <p:sldId id="312" r:id="rId46"/>
    <p:sldId id="341" r:id="rId47"/>
    <p:sldId id="268" r:id="rId48"/>
    <p:sldId id="273" r:id="rId49"/>
    <p:sldId id="275" r:id="rId50"/>
    <p:sldId id="276" r:id="rId51"/>
    <p:sldId id="295" r:id="rId52"/>
    <p:sldId id="304" r:id="rId53"/>
    <p:sldId id="294" r:id="rId54"/>
    <p:sldId id="306" r:id="rId55"/>
    <p:sldId id="352" r:id="rId56"/>
    <p:sldId id="279" r:id="rId57"/>
    <p:sldId id="308" r:id="rId58"/>
    <p:sldId id="309" r:id="rId59"/>
    <p:sldId id="310" r:id="rId60"/>
  </p:sldIdLst>
  <p:sldSz cx="12192000" cy="6858000"/>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F78E08-BA10-43B9-B6DB-1D0ACB26D401}" v="2" dt="2026-07-13T19:27:35.0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60" autoAdjust="0"/>
  </p:normalViewPr>
  <p:slideViewPr>
    <p:cSldViewPr snapToGrid="0">
      <p:cViewPr varScale="1">
        <p:scale>
          <a:sx n="105" d="100"/>
          <a:sy n="105" d="100"/>
        </p:scale>
        <p:origin x="798" y="96"/>
      </p:cViewPr>
      <p:guideLst/>
    </p:cSldViewPr>
  </p:slideViewPr>
  <p:outlineViewPr>
    <p:cViewPr>
      <p:scale>
        <a:sx n="33" d="100"/>
        <a:sy n="33" d="100"/>
      </p:scale>
      <p:origin x="0" y="-21666"/>
    </p:cViewPr>
  </p:outlineViewPr>
  <p:notesTextViewPr>
    <p:cViewPr>
      <p:scale>
        <a:sx n="1" d="1"/>
        <a:sy n="1" d="1"/>
      </p:scale>
      <p:origin x="0" y="0"/>
    </p:cViewPr>
  </p:notesTextViewPr>
  <p:sorterViewPr>
    <p:cViewPr>
      <p:scale>
        <a:sx n="100" d="100"/>
        <a:sy n="100" d="100"/>
      </p:scale>
      <p:origin x="0" y="-10548"/>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68"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eleste A. Sparks" userId="b89a099c-9a99-4608-aa3b-06ebaa926bae" providerId="ADAL" clId="{41F78E08-BA10-43B9-B6DB-1D0ACB26D401}"/>
    <pc:docChg chg="custSel modSld">
      <pc:chgData name="Celeste A. Sparks" userId="b89a099c-9a99-4608-aa3b-06ebaa926bae" providerId="ADAL" clId="{41F78E08-BA10-43B9-B6DB-1D0ACB26D401}" dt="2026-07-13T19:28:36.139" v="17" actId="14100"/>
      <pc:docMkLst>
        <pc:docMk/>
      </pc:docMkLst>
      <pc:sldChg chg="addSp delSp modSp mod">
        <pc:chgData name="Celeste A. Sparks" userId="b89a099c-9a99-4608-aa3b-06ebaa926bae" providerId="ADAL" clId="{41F78E08-BA10-43B9-B6DB-1D0ACB26D401}" dt="2026-07-13T19:26:19.769" v="4" actId="1076"/>
        <pc:sldMkLst>
          <pc:docMk/>
          <pc:sldMk cId="3631394397" sldId="308"/>
        </pc:sldMkLst>
        <pc:picChg chg="add mod">
          <ac:chgData name="Celeste A. Sparks" userId="b89a099c-9a99-4608-aa3b-06ebaa926bae" providerId="ADAL" clId="{41F78E08-BA10-43B9-B6DB-1D0ACB26D401}" dt="2026-07-13T19:26:19.769" v="4" actId="1076"/>
          <ac:picMkLst>
            <pc:docMk/>
            <pc:sldMk cId="3631394397" sldId="308"/>
            <ac:picMk id="3" creationId="{9D840B54-6AA8-6266-1E4D-F05581097F3A}"/>
          </ac:picMkLst>
        </pc:picChg>
        <pc:picChg chg="del">
          <ac:chgData name="Celeste A. Sparks" userId="b89a099c-9a99-4608-aa3b-06ebaa926bae" providerId="ADAL" clId="{41F78E08-BA10-43B9-B6DB-1D0ACB26D401}" dt="2026-07-13T19:26:07.077" v="0" actId="21"/>
          <ac:picMkLst>
            <pc:docMk/>
            <pc:sldMk cId="3631394397" sldId="308"/>
            <ac:picMk id="4" creationId="{28857A61-F334-9C59-0845-CFA51568AA21}"/>
          </ac:picMkLst>
        </pc:picChg>
      </pc:sldChg>
      <pc:sldChg chg="addSp delSp modSp mod">
        <pc:chgData name="Celeste A. Sparks" userId="b89a099c-9a99-4608-aa3b-06ebaa926bae" providerId="ADAL" clId="{41F78E08-BA10-43B9-B6DB-1D0ACB26D401}" dt="2026-07-13T19:27:16.299" v="12" actId="14100"/>
        <pc:sldMkLst>
          <pc:docMk/>
          <pc:sldMk cId="2386495826" sldId="310"/>
        </pc:sldMkLst>
        <pc:spChg chg="del">
          <ac:chgData name="Celeste A. Sparks" userId="b89a099c-9a99-4608-aa3b-06ebaa926bae" providerId="ADAL" clId="{41F78E08-BA10-43B9-B6DB-1D0ACB26D401}" dt="2026-07-13T19:26:53.802" v="6" actId="21"/>
          <ac:spMkLst>
            <pc:docMk/>
            <pc:sldMk cId="2386495826" sldId="310"/>
            <ac:spMk id="2" creationId="{9A435041-5D4E-5A40-3CF1-D12CCC0CC613}"/>
          </ac:spMkLst>
        </pc:spChg>
        <pc:spChg chg="add mod">
          <ac:chgData name="Celeste A. Sparks" userId="b89a099c-9a99-4608-aa3b-06ebaa926bae" providerId="ADAL" clId="{41F78E08-BA10-43B9-B6DB-1D0ACB26D401}" dt="2026-07-13T19:27:16.299" v="12" actId="14100"/>
          <ac:spMkLst>
            <pc:docMk/>
            <pc:sldMk cId="2386495826" sldId="310"/>
            <ac:spMk id="3" creationId="{EA245755-D50A-C039-E216-08AF421C036A}"/>
          </ac:spMkLst>
        </pc:spChg>
      </pc:sldChg>
      <pc:sldChg chg="modSp mod">
        <pc:chgData name="Celeste A. Sparks" userId="b89a099c-9a99-4608-aa3b-06ebaa926bae" providerId="ADAL" clId="{41F78E08-BA10-43B9-B6DB-1D0ACB26D401}" dt="2026-07-13T19:28:36.139" v="17" actId="14100"/>
        <pc:sldMkLst>
          <pc:docMk/>
          <pc:sldMk cId="3533494465" sldId="325"/>
        </pc:sldMkLst>
        <pc:spChg chg="mod">
          <ac:chgData name="Celeste A. Sparks" userId="b89a099c-9a99-4608-aa3b-06ebaa926bae" providerId="ADAL" clId="{41F78E08-BA10-43B9-B6DB-1D0ACB26D401}" dt="2026-07-13T19:28:36.139" v="17" actId="14100"/>
          <ac:spMkLst>
            <pc:docMk/>
            <pc:sldMk cId="3533494465" sldId="325"/>
            <ac:spMk id="5" creationId="{E1ECB8C7-D57B-8D2C-3249-CDB909704EAC}"/>
          </ac:spMkLst>
        </pc:spChg>
      </pc:sldChg>
      <pc:sldChg chg="modSp mod">
        <pc:chgData name="Celeste A. Sparks" userId="b89a099c-9a99-4608-aa3b-06ebaa926bae" providerId="ADAL" clId="{41F78E08-BA10-43B9-B6DB-1D0ACB26D401}" dt="2026-07-13T19:28:18.599" v="14" actId="255"/>
        <pc:sldMkLst>
          <pc:docMk/>
          <pc:sldMk cId="3086380828" sldId="348"/>
        </pc:sldMkLst>
        <pc:spChg chg="mod">
          <ac:chgData name="Celeste A. Sparks" userId="b89a099c-9a99-4608-aa3b-06ebaa926bae" providerId="ADAL" clId="{41F78E08-BA10-43B9-B6DB-1D0ACB26D401}" dt="2026-07-13T19:28:18.599" v="14" actId="255"/>
          <ac:spMkLst>
            <pc:docMk/>
            <pc:sldMk cId="3086380828" sldId="348"/>
            <ac:spMk id="5" creationId="{501CD2E0-A5BF-03E5-3FE4-1A5E6A904FC6}"/>
          </ac:spMkLst>
        </pc:spChg>
      </pc:sldChg>
      <pc:sldChg chg="modSp">
        <pc:chgData name="Celeste A. Sparks" userId="b89a099c-9a99-4608-aa3b-06ebaa926bae" providerId="ADAL" clId="{41F78E08-BA10-43B9-B6DB-1D0ACB26D401}" dt="2026-07-13T19:27:35.053" v="13" actId="207"/>
        <pc:sldMkLst>
          <pc:docMk/>
          <pc:sldMk cId="2931682135" sldId="352"/>
        </pc:sldMkLst>
        <pc:spChg chg="mod">
          <ac:chgData name="Celeste A. Sparks" userId="b89a099c-9a99-4608-aa3b-06ebaa926bae" providerId="ADAL" clId="{41F78E08-BA10-43B9-B6DB-1D0ACB26D401}" dt="2026-07-13T19:27:35.053" v="13" actId="207"/>
          <ac:spMkLst>
            <pc:docMk/>
            <pc:sldMk cId="2931682135" sldId="352"/>
            <ac:spMk id="2" creationId="{F8E912BB-9ADD-AF3C-FEAD-E13D2EB316E7}"/>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CFF3F25-990A-4066-AD95-B2C5028419CE}"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7014B3E9-8D3F-496B-ACA7-8CB54CC8B956}">
      <dgm:prSet/>
      <dgm:spPr/>
      <dgm:t>
        <a:bodyPr/>
        <a:lstStyle/>
        <a:p>
          <a:r>
            <a:rPr lang="en-US" b="0" i="0">
              <a:latin typeface="Century Gothic"/>
            </a:rPr>
            <a:t>A maximum of 1 NSTR or Bed &amp; Breakfast (B&amp;B) may be permitted per square. Where more than one person applies per square for a NSTR License, licenses will be allocated by lottery. </a:t>
          </a:r>
          <a:endParaRPr lang="en-US">
            <a:latin typeface="Century Gothic"/>
          </a:endParaRPr>
        </a:p>
      </dgm:t>
    </dgm:pt>
    <dgm:pt modelId="{ED4AB440-DB18-43E5-B8B6-A7AD4A24E518}" type="parTrans" cxnId="{503BEE37-F0C6-4479-9882-E46DA8528946}">
      <dgm:prSet/>
      <dgm:spPr/>
      <dgm:t>
        <a:bodyPr/>
        <a:lstStyle/>
        <a:p>
          <a:endParaRPr lang="en-US"/>
        </a:p>
      </dgm:t>
    </dgm:pt>
    <dgm:pt modelId="{48E39849-AA7E-431E-BD49-75D19B8FEBBF}" type="sibTrans" cxnId="{503BEE37-F0C6-4479-9882-E46DA8528946}">
      <dgm:prSet/>
      <dgm:spPr/>
      <dgm:t>
        <a:bodyPr/>
        <a:lstStyle/>
        <a:p>
          <a:endParaRPr lang="en-US"/>
        </a:p>
      </dgm:t>
    </dgm:pt>
    <dgm:pt modelId="{276C135E-E085-4447-81A3-2786D7B1F85A}">
      <dgm:prSet/>
      <dgm:spPr/>
      <dgm:t>
        <a:bodyPr/>
        <a:lstStyle/>
        <a:p>
          <a:pPr rtl="0"/>
          <a:r>
            <a:rPr lang="en-US" b="0" i="0" dirty="0">
              <a:latin typeface="Century Gothic"/>
            </a:rPr>
            <a:t>Application period for NSTR Licenses: </a:t>
          </a:r>
          <a:r>
            <a:rPr lang="en-US" b="1" i="0" dirty="0">
              <a:solidFill>
                <a:srgbClr val="FFFF00"/>
              </a:solidFill>
              <a:latin typeface="Century Gothic"/>
            </a:rPr>
            <a:t>July 20 - 27, 2026</a:t>
          </a:r>
          <a:r>
            <a:rPr lang="en-US" b="0" i="0" dirty="0">
              <a:latin typeface="Century Gothic"/>
            </a:rPr>
            <a:t>. The application will open at 8am and be taken down at 8am. </a:t>
          </a:r>
          <a:r>
            <a:rPr lang="en-US" b="1" i="0" dirty="0">
              <a:latin typeface="Century Gothic"/>
            </a:rPr>
            <a:t>Any applications submitted after July 27 will be denied. No Exceptions! </a:t>
          </a:r>
          <a:endParaRPr lang="en-US" b="1" dirty="0">
            <a:latin typeface="Century Gothic"/>
          </a:endParaRPr>
        </a:p>
      </dgm:t>
    </dgm:pt>
    <dgm:pt modelId="{B26391D8-6EE4-498A-8454-B67D86B3AD6F}" type="parTrans" cxnId="{A5DFF52C-ECFF-4AFE-B1EB-F69DA57F591A}">
      <dgm:prSet/>
      <dgm:spPr/>
      <dgm:t>
        <a:bodyPr/>
        <a:lstStyle/>
        <a:p>
          <a:endParaRPr lang="en-US"/>
        </a:p>
      </dgm:t>
    </dgm:pt>
    <dgm:pt modelId="{56FF0315-38F7-49F4-9AEC-E8372003BABB}" type="sibTrans" cxnId="{A5DFF52C-ECFF-4AFE-B1EB-F69DA57F591A}">
      <dgm:prSet/>
      <dgm:spPr/>
      <dgm:t>
        <a:bodyPr/>
        <a:lstStyle/>
        <a:p>
          <a:endParaRPr lang="en-US"/>
        </a:p>
      </dgm:t>
    </dgm:pt>
    <dgm:pt modelId="{9CB6930C-4FE9-4A08-AFFF-2DC4DD920892}">
      <dgm:prSet/>
      <dgm:spPr/>
      <dgm:t>
        <a:bodyPr/>
        <a:lstStyle/>
        <a:p>
          <a:r>
            <a:rPr lang="en-US" b="0" i="0" dirty="0">
              <a:latin typeface="Century Gothic"/>
            </a:rPr>
            <a:t>$50 non-</a:t>
          </a:r>
          <a:r>
            <a:rPr lang="en-US" dirty="0">
              <a:latin typeface="Century Gothic"/>
            </a:rPr>
            <a:t>refundable </a:t>
          </a:r>
          <a:r>
            <a:rPr lang="en-US" b="0" i="0" dirty="0">
              <a:latin typeface="Century Gothic"/>
            </a:rPr>
            <a:t>application fee for ALL STR Owner &amp; Operator Licenses.</a:t>
          </a:r>
          <a:endParaRPr lang="en-US" dirty="0">
            <a:latin typeface="Century Gothic"/>
          </a:endParaRPr>
        </a:p>
      </dgm:t>
    </dgm:pt>
    <dgm:pt modelId="{B138E711-D9C7-4C8B-8D23-205E32366C99}" type="parTrans" cxnId="{B1533359-2BDA-4C1E-868E-D79FF5608AF7}">
      <dgm:prSet/>
      <dgm:spPr/>
      <dgm:t>
        <a:bodyPr/>
        <a:lstStyle/>
        <a:p>
          <a:endParaRPr lang="en-US"/>
        </a:p>
      </dgm:t>
    </dgm:pt>
    <dgm:pt modelId="{A14947CB-FDD8-4DC5-81D7-16E7A2FB57D8}" type="sibTrans" cxnId="{B1533359-2BDA-4C1E-868E-D79FF5608AF7}">
      <dgm:prSet/>
      <dgm:spPr/>
      <dgm:t>
        <a:bodyPr/>
        <a:lstStyle/>
        <a:p>
          <a:endParaRPr lang="en-US"/>
        </a:p>
      </dgm:t>
    </dgm:pt>
    <dgm:pt modelId="{50175538-4E95-44FD-A398-05F566C32ABF}">
      <dgm:prSet/>
      <dgm:spPr/>
      <dgm:t>
        <a:bodyPr/>
        <a:lstStyle/>
        <a:p>
          <a:pPr rtl="0"/>
          <a:r>
            <a:rPr lang="en-US" dirty="0">
              <a:latin typeface="Century Gothic"/>
            </a:rPr>
            <a:t>Lottery will be held </a:t>
          </a:r>
          <a:r>
            <a:rPr lang="en-US" b="1" dirty="0">
              <a:solidFill>
                <a:srgbClr val="FFFF00"/>
              </a:solidFill>
              <a:latin typeface="Century Gothic"/>
            </a:rPr>
            <a:t>July 31, 2026</a:t>
          </a:r>
          <a:r>
            <a:rPr lang="en-US" dirty="0">
              <a:latin typeface="Century Gothic"/>
            </a:rPr>
            <a:t> &amp; live streamed via TEAMS. (If there are no squares with multiple applications, there will be no lottery.)</a:t>
          </a:r>
        </a:p>
      </dgm:t>
    </dgm:pt>
    <dgm:pt modelId="{45ECB860-D151-44D1-A43E-5F5E1B2CF004}" type="parTrans" cxnId="{21B0C84B-324D-4674-A7CA-5393B65C6A3C}">
      <dgm:prSet/>
      <dgm:spPr/>
      <dgm:t>
        <a:bodyPr/>
        <a:lstStyle/>
        <a:p>
          <a:endParaRPr lang="en-US"/>
        </a:p>
      </dgm:t>
    </dgm:pt>
    <dgm:pt modelId="{8FFED7BD-8FDE-4890-A2A4-AC7FA70670B3}" type="sibTrans" cxnId="{21B0C84B-324D-4674-A7CA-5393B65C6A3C}">
      <dgm:prSet/>
      <dgm:spPr/>
      <dgm:t>
        <a:bodyPr/>
        <a:lstStyle/>
        <a:p>
          <a:endParaRPr lang="en-US"/>
        </a:p>
      </dgm:t>
    </dgm:pt>
    <dgm:pt modelId="{8307BB38-9A95-4FAD-A8CC-B0A223A9DFD8}">
      <dgm:prSet/>
      <dgm:spPr/>
      <dgm:t>
        <a:bodyPr/>
        <a:lstStyle/>
        <a:p>
          <a:r>
            <a:rPr lang="en-US" dirty="0">
              <a:latin typeface="Century Gothic"/>
            </a:rPr>
            <a:t>Lottery winners will have FIVE CALENDAR DAYS to pay for their license or they will forfeit their right to the license.</a:t>
          </a:r>
        </a:p>
      </dgm:t>
    </dgm:pt>
    <dgm:pt modelId="{60F52620-83B9-49F0-A655-1BFD77D24AB1}" type="parTrans" cxnId="{4E0D397C-97C2-44F3-B364-5E654D04BF6A}">
      <dgm:prSet/>
      <dgm:spPr/>
      <dgm:t>
        <a:bodyPr/>
        <a:lstStyle/>
        <a:p>
          <a:endParaRPr lang="en-US"/>
        </a:p>
      </dgm:t>
    </dgm:pt>
    <dgm:pt modelId="{7E112D01-0214-47F5-886C-0B4F21EDDFC4}" type="sibTrans" cxnId="{4E0D397C-97C2-44F3-B364-5E654D04BF6A}">
      <dgm:prSet/>
      <dgm:spPr/>
      <dgm:t>
        <a:bodyPr/>
        <a:lstStyle/>
        <a:p>
          <a:endParaRPr lang="en-US"/>
        </a:p>
      </dgm:t>
    </dgm:pt>
    <dgm:pt modelId="{A6A9320A-A4B9-4DE8-8C68-2D8976D93330}">
      <dgm:prSet/>
      <dgm:spPr/>
      <dgm:t>
        <a:bodyPr/>
        <a:lstStyle/>
        <a:p>
          <a:r>
            <a:rPr lang="en-US" b="1" dirty="0">
              <a:latin typeface="Century Gothic"/>
            </a:rPr>
            <a:t>If there is an NSTR License on your square, you are not eligible to apply. </a:t>
          </a:r>
        </a:p>
      </dgm:t>
    </dgm:pt>
    <dgm:pt modelId="{F435E472-A691-410D-9314-CB6385953CB3}" type="parTrans" cxnId="{5A2F0285-8337-4548-8391-E70B6FDCACAB}">
      <dgm:prSet/>
      <dgm:spPr/>
      <dgm:t>
        <a:bodyPr/>
        <a:lstStyle/>
        <a:p>
          <a:endParaRPr lang="en-US"/>
        </a:p>
      </dgm:t>
    </dgm:pt>
    <dgm:pt modelId="{EE93C624-6012-41AA-BAE7-31E2464430DC}" type="sibTrans" cxnId="{5A2F0285-8337-4548-8391-E70B6FDCACAB}">
      <dgm:prSet/>
      <dgm:spPr/>
      <dgm:t>
        <a:bodyPr/>
        <a:lstStyle/>
        <a:p>
          <a:endParaRPr lang="en-US"/>
        </a:p>
      </dgm:t>
    </dgm:pt>
    <dgm:pt modelId="{66356F5E-1F2E-4F69-9297-64C881D28921}" type="pres">
      <dgm:prSet presAssocID="{7CFF3F25-990A-4066-AD95-B2C5028419CE}" presName="linear" presStyleCnt="0">
        <dgm:presLayoutVars>
          <dgm:animLvl val="lvl"/>
          <dgm:resizeHandles val="exact"/>
        </dgm:presLayoutVars>
      </dgm:prSet>
      <dgm:spPr/>
    </dgm:pt>
    <dgm:pt modelId="{06A2288B-0289-4298-B432-0FC6AB11814B}" type="pres">
      <dgm:prSet presAssocID="{7014B3E9-8D3F-496B-ACA7-8CB54CC8B956}" presName="parentText" presStyleLbl="node1" presStyleIdx="0" presStyleCnt="6">
        <dgm:presLayoutVars>
          <dgm:chMax val="0"/>
          <dgm:bulletEnabled val="1"/>
        </dgm:presLayoutVars>
      </dgm:prSet>
      <dgm:spPr/>
    </dgm:pt>
    <dgm:pt modelId="{3CE66F4C-A48C-4026-98D5-A5A8A66FDF7E}" type="pres">
      <dgm:prSet presAssocID="{48E39849-AA7E-431E-BD49-75D19B8FEBBF}" presName="spacer" presStyleCnt="0"/>
      <dgm:spPr/>
    </dgm:pt>
    <dgm:pt modelId="{4476B24E-3D6A-4893-83B6-5E4A2F893F3B}" type="pres">
      <dgm:prSet presAssocID="{276C135E-E085-4447-81A3-2786D7B1F85A}" presName="parentText" presStyleLbl="node1" presStyleIdx="1" presStyleCnt="6" custLinFactY="-101" custLinFactNeighborX="-13008" custLinFactNeighborY="-100000">
        <dgm:presLayoutVars>
          <dgm:chMax val="0"/>
          <dgm:bulletEnabled val="1"/>
        </dgm:presLayoutVars>
      </dgm:prSet>
      <dgm:spPr/>
    </dgm:pt>
    <dgm:pt modelId="{A53AC18A-98E6-4152-BCD6-4CA1FF8BC013}" type="pres">
      <dgm:prSet presAssocID="{56FF0315-38F7-49F4-9AEC-E8372003BABB}" presName="spacer" presStyleCnt="0"/>
      <dgm:spPr/>
    </dgm:pt>
    <dgm:pt modelId="{E20CCFDC-1553-4F9E-BD61-047409D9DD46}" type="pres">
      <dgm:prSet presAssocID="{9CB6930C-4FE9-4A08-AFFF-2DC4DD920892}" presName="parentText" presStyleLbl="node1" presStyleIdx="2" presStyleCnt="6">
        <dgm:presLayoutVars>
          <dgm:chMax val="0"/>
          <dgm:bulletEnabled val="1"/>
        </dgm:presLayoutVars>
      </dgm:prSet>
      <dgm:spPr/>
    </dgm:pt>
    <dgm:pt modelId="{FF756B8D-C2F8-4384-ABC2-DD0915D86DED}" type="pres">
      <dgm:prSet presAssocID="{A14947CB-FDD8-4DC5-81D7-16E7A2FB57D8}" presName="spacer" presStyleCnt="0"/>
      <dgm:spPr/>
    </dgm:pt>
    <dgm:pt modelId="{17CC5ECB-CDB7-42F6-A661-47A3D5638E9A}" type="pres">
      <dgm:prSet presAssocID="{50175538-4E95-44FD-A398-05F566C32ABF}" presName="parentText" presStyleLbl="node1" presStyleIdx="3" presStyleCnt="6">
        <dgm:presLayoutVars>
          <dgm:chMax val="0"/>
          <dgm:bulletEnabled val="1"/>
        </dgm:presLayoutVars>
      </dgm:prSet>
      <dgm:spPr/>
    </dgm:pt>
    <dgm:pt modelId="{C56495D8-2A6A-47C0-9CD1-3F2C4EDAE294}" type="pres">
      <dgm:prSet presAssocID="{8FFED7BD-8FDE-4890-A2A4-AC7FA70670B3}" presName="spacer" presStyleCnt="0"/>
      <dgm:spPr/>
    </dgm:pt>
    <dgm:pt modelId="{F42EB34F-D9C8-46A7-A969-C76C62642776}" type="pres">
      <dgm:prSet presAssocID="{8307BB38-9A95-4FAD-A8CC-B0A223A9DFD8}" presName="parentText" presStyleLbl="node1" presStyleIdx="4" presStyleCnt="6">
        <dgm:presLayoutVars>
          <dgm:chMax val="0"/>
          <dgm:bulletEnabled val="1"/>
        </dgm:presLayoutVars>
      </dgm:prSet>
      <dgm:spPr/>
    </dgm:pt>
    <dgm:pt modelId="{2AD8B919-0F65-4CD0-AAD3-D67307C0A3EF}" type="pres">
      <dgm:prSet presAssocID="{7E112D01-0214-47F5-886C-0B4F21EDDFC4}" presName="spacer" presStyleCnt="0"/>
      <dgm:spPr/>
    </dgm:pt>
    <dgm:pt modelId="{6A668D8B-682E-4F92-A65D-CAE7FFCA3ABD}" type="pres">
      <dgm:prSet presAssocID="{A6A9320A-A4B9-4DE8-8C68-2D8976D93330}" presName="parentText" presStyleLbl="node1" presStyleIdx="5" presStyleCnt="6" custLinFactY="99115" custLinFactNeighborX="2053" custLinFactNeighborY="100000">
        <dgm:presLayoutVars>
          <dgm:chMax val="0"/>
          <dgm:bulletEnabled val="1"/>
        </dgm:presLayoutVars>
      </dgm:prSet>
      <dgm:spPr/>
    </dgm:pt>
  </dgm:ptLst>
  <dgm:cxnLst>
    <dgm:cxn modelId="{0DF22226-4835-4C3D-B9D7-447B6674F73A}" type="presOf" srcId="{A6A9320A-A4B9-4DE8-8C68-2D8976D93330}" destId="{6A668D8B-682E-4F92-A65D-CAE7FFCA3ABD}" srcOrd="0" destOrd="0" presId="urn:microsoft.com/office/officeart/2005/8/layout/vList2"/>
    <dgm:cxn modelId="{B40FC02B-DF25-4ECD-B244-10AFCEEE67D8}" type="presOf" srcId="{276C135E-E085-4447-81A3-2786D7B1F85A}" destId="{4476B24E-3D6A-4893-83B6-5E4A2F893F3B}" srcOrd="0" destOrd="0" presId="urn:microsoft.com/office/officeart/2005/8/layout/vList2"/>
    <dgm:cxn modelId="{A5DFF52C-ECFF-4AFE-B1EB-F69DA57F591A}" srcId="{7CFF3F25-990A-4066-AD95-B2C5028419CE}" destId="{276C135E-E085-4447-81A3-2786D7B1F85A}" srcOrd="1" destOrd="0" parTransId="{B26391D8-6EE4-498A-8454-B67D86B3AD6F}" sibTransId="{56FF0315-38F7-49F4-9AEC-E8372003BABB}"/>
    <dgm:cxn modelId="{503BEE37-F0C6-4479-9882-E46DA8528946}" srcId="{7CFF3F25-990A-4066-AD95-B2C5028419CE}" destId="{7014B3E9-8D3F-496B-ACA7-8CB54CC8B956}" srcOrd="0" destOrd="0" parTransId="{ED4AB440-DB18-43E5-B8B6-A7AD4A24E518}" sibTransId="{48E39849-AA7E-431E-BD49-75D19B8FEBBF}"/>
    <dgm:cxn modelId="{25954067-740B-49C4-A419-A4D39F8FA1EF}" type="presOf" srcId="{9CB6930C-4FE9-4A08-AFFF-2DC4DD920892}" destId="{E20CCFDC-1553-4F9E-BD61-047409D9DD46}" srcOrd="0" destOrd="0" presId="urn:microsoft.com/office/officeart/2005/8/layout/vList2"/>
    <dgm:cxn modelId="{21B0C84B-324D-4674-A7CA-5393B65C6A3C}" srcId="{7CFF3F25-990A-4066-AD95-B2C5028419CE}" destId="{50175538-4E95-44FD-A398-05F566C32ABF}" srcOrd="3" destOrd="0" parTransId="{45ECB860-D151-44D1-A43E-5F5E1B2CF004}" sibTransId="{8FFED7BD-8FDE-4890-A2A4-AC7FA70670B3}"/>
    <dgm:cxn modelId="{37B98250-BA0B-4B04-99B8-D42D9C42BBD4}" type="presOf" srcId="{7014B3E9-8D3F-496B-ACA7-8CB54CC8B956}" destId="{06A2288B-0289-4298-B432-0FC6AB11814B}" srcOrd="0" destOrd="0" presId="urn:microsoft.com/office/officeart/2005/8/layout/vList2"/>
    <dgm:cxn modelId="{84738950-F7DD-4787-9AF1-02E772207621}" type="presOf" srcId="{7CFF3F25-990A-4066-AD95-B2C5028419CE}" destId="{66356F5E-1F2E-4F69-9297-64C881D28921}" srcOrd="0" destOrd="0" presId="urn:microsoft.com/office/officeart/2005/8/layout/vList2"/>
    <dgm:cxn modelId="{B1533359-2BDA-4C1E-868E-D79FF5608AF7}" srcId="{7CFF3F25-990A-4066-AD95-B2C5028419CE}" destId="{9CB6930C-4FE9-4A08-AFFF-2DC4DD920892}" srcOrd="2" destOrd="0" parTransId="{B138E711-D9C7-4C8B-8D23-205E32366C99}" sibTransId="{A14947CB-FDD8-4DC5-81D7-16E7A2FB57D8}"/>
    <dgm:cxn modelId="{4E0D397C-97C2-44F3-B364-5E654D04BF6A}" srcId="{7CFF3F25-990A-4066-AD95-B2C5028419CE}" destId="{8307BB38-9A95-4FAD-A8CC-B0A223A9DFD8}" srcOrd="4" destOrd="0" parTransId="{60F52620-83B9-49F0-A655-1BFD77D24AB1}" sibTransId="{7E112D01-0214-47F5-886C-0B4F21EDDFC4}"/>
    <dgm:cxn modelId="{F2A2847C-C7F8-4DC2-8CBD-E9897F6AD019}" type="presOf" srcId="{8307BB38-9A95-4FAD-A8CC-B0A223A9DFD8}" destId="{F42EB34F-D9C8-46A7-A969-C76C62642776}" srcOrd="0" destOrd="0" presId="urn:microsoft.com/office/officeart/2005/8/layout/vList2"/>
    <dgm:cxn modelId="{5A2F0285-8337-4548-8391-E70B6FDCACAB}" srcId="{7CFF3F25-990A-4066-AD95-B2C5028419CE}" destId="{A6A9320A-A4B9-4DE8-8C68-2D8976D93330}" srcOrd="5" destOrd="0" parTransId="{F435E472-A691-410D-9314-CB6385953CB3}" sibTransId="{EE93C624-6012-41AA-BAE7-31E2464430DC}"/>
    <dgm:cxn modelId="{EBB243FB-9398-4818-BC02-5AC44B90B299}" type="presOf" srcId="{50175538-4E95-44FD-A398-05F566C32ABF}" destId="{17CC5ECB-CDB7-42F6-A661-47A3D5638E9A}" srcOrd="0" destOrd="0" presId="urn:microsoft.com/office/officeart/2005/8/layout/vList2"/>
    <dgm:cxn modelId="{7CC7990A-2FD1-4B6F-A288-49821858FFBA}" type="presParOf" srcId="{66356F5E-1F2E-4F69-9297-64C881D28921}" destId="{06A2288B-0289-4298-B432-0FC6AB11814B}" srcOrd="0" destOrd="0" presId="urn:microsoft.com/office/officeart/2005/8/layout/vList2"/>
    <dgm:cxn modelId="{493A27E1-A8FC-44EC-964B-609318026301}" type="presParOf" srcId="{66356F5E-1F2E-4F69-9297-64C881D28921}" destId="{3CE66F4C-A48C-4026-98D5-A5A8A66FDF7E}" srcOrd="1" destOrd="0" presId="urn:microsoft.com/office/officeart/2005/8/layout/vList2"/>
    <dgm:cxn modelId="{3DDF0F3E-49F4-418D-8806-61C9723FB3F7}" type="presParOf" srcId="{66356F5E-1F2E-4F69-9297-64C881D28921}" destId="{4476B24E-3D6A-4893-83B6-5E4A2F893F3B}" srcOrd="2" destOrd="0" presId="urn:microsoft.com/office/officeart/2005/8/layout/vList2"/>
    <dgm:cxn modelId="{5995FC37-8AE8-4895-879F-CDEC0B69E786}" type="presParOf" srcId="{66356F5E-1F2E-4F69-9297-64C881D28921}" destId="{A53AC18A-98E6-4152-BCD6-4CA1FF8BC013}" srcOrd="3" destOrd="0" presId="urn:microsoft.com/office/officeart/2005/8/layout/vList2"/>
    <dgm:cxn modelId="{04AE247B-E1EE-4393-BEB8-6AE5F05D7A06}" type="presParOf" srcId="{66356F5E-1F2E-4F69-9297-64C881D28921}" destId="{E20CCFDC-1553-4F9E-BD61-047409D9DD46}" srcOrd="4" destOrd="0" presId="urn:microsoft.com/office/officeart/2005/8/layout/vList2"/>
    <dgm:cxn modelId="{EC0FC534-B8C0-49DB-9ED5-D4BA23D8D54D}" type="presParOf" srcId="{66356F5E-1F2E-4F69-9297-64C881D28921}" destId="{FF756B8D-C2F8-4384-ABC2-DD0915D86DED}" srcOrd="5" destOrd="0" presId="urn:microsoft.com/office/officeart/2005/8/layout/vList2"/>
    <dgm:cxn modelId="{7629E9CA-8A1D-4455-83C3-02DE1F054C3A}" type="presParOf" srcId="{66356F5E-1F2E-4F69-9297-64C881D28921}" destId="{17CC5ECB-CDB7-42F6-A661-47A3D5638E9A}" srcOrd="6" destOrd="0" presId="urn:microsoft.com/office/officeart/2005/8/layout/vList2"/>
    <dgm:cxn modelId="{664323F2-C46F-4B57-ACDB-CED0B9D1023C}" type="presParOf" srcId="{66356F5E-1F2E-4F69-9297-64C881D28921}" destId="{C56495D8-2A6A-47C0-9CD1-3F2C4EDAE294}" srcOrd="7" destOrd="0" presId="urn:microsoft.com/office/officeart/2005/8/layout/vList2"/>
    <dgm:cxn modelId="{B9D9E9AB-8476-4876-A4B2-8FDB14BE697C}" type="presParOf" srcId="{66356F5E-1F2E-4F69-9297-64C881D28921}" destId="{F42EB34F-D9C8-46A7-A969-C76C62642776}" srcOrd="8" destOrd="0" presId="urn:microsoft.com/office/officeart/2005/8/layout/vList2"/>
    <dgm:cxn modelId="{B62DDEDC-41DD-4395-9F33-4BAF05297455}" type="presParOf" srcId="{66356F5E-1F2E-4F69-9297-64C881D28921}" destId="{2AD8B919-0F65-4CD0-AAD3-D67307C0A3EF}" srcOrd="9" destOrd="0" presId="urn:microsoft.com/office/officeart/2005/8/layout/vList2"/>
    <dgm:cxn modelId="{D0D72DB1-3077-4D6E-907C-5B7B50753868}" type="presParOf" srcId="{66356F5E-1F2E-4F69-9297-64C881D28921}" destId="{6A668D8B-682E-4F92-A65D-CAE7FFCA3ABD}"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A2288B-0289-4298-B432-0FC6AB11814B}">
      <dsp:nvSpPr>
        <dsp:cNvPr id="0" name=""/>
        <dsp:cNvSpPr/>
      </dsp:nvSpPr>
      <dsp:spPr>
        <a:xfrm>
          <a:off x="0" y="91759"/>
          <a:ext cx="6666833" cy="84240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b="0" i="0" kern="1200">
              <a:latin typeface="Century Gothic"/>
            </a:rPr>
            <a:t>A maximum of 1 NSTR or Bed &amp; Breakfast (B&amp;B) may be permitted per square. Where more than one person applies per square for a NSTR License, licenses will be allocated by lottery. </a:t>
          </a:r>
          <a:endParaRPr lang="en-US" sz="1500" kern="1200">
            <a:latin typeface="Century Gothic"/>
          </a:endParaRPr>
        </a:p>
      </dsp:txBody>
      <dsp:txXfrm>
        <a:off x="41123" y="132882"/>
        <a:ext cx="6584587" cy="760154"/>
      </dsp:txXfrm>
    </dsp:sp>
    <dsp:sp modelId="{4476B24E-3D6A-4893-83B6-5E4A2F893F3B}">
      <dsp:nvSpPr>
        <dsp:cNvPr id="0" name=""/>
        <dsp:cNvSpPr/>
      </dsp:nvSpPr>
      <dsp:spPr>
        <a:xfrm>
          <a:off x="0" y="933309"/>
          <a:ext cx="6666833" cy="842400"/>
        </a:xfrm>
        <a:prstGeom prst="roundRect">
          <a:avLst/>
        </a:prstGeom>
        <a:gradFill rotWithShape="0">
          <a:gsLst>
            <a:gs pos="0">
              <a:schemeClr val="accent5">
                <a:hueOff val="-1351709"/>
                <a:satOff val="-3484"/>
                <a:lumOff val="-2353"/>
                <a:alphaOff val="0"/>
                <a:satMod val="103000"/>
                <a:lumMod val="102000"/>
                <a:tint val="94000"/>
              </a:schemeClr>
            </a:gs>
            <a:gs pos="50000">
              <a:schemeClr val="accent5">
                <a:hueOff val="-1351709"/>
                <a:satOff val="-3484"/>
                <a:lumOff val="-2353"/>
                <a:alphaOff val="0"/>
                <a:satMod val="110000"/>
                <a:lumMod val="100000"/>
                <a:shade val="100000"/>
              </a:schemeClr>
            </a:gs>
            <a:gs pos="100000">
              <a:schemeClr val="accent5">
                <a:hueOff val="-1351709"/>
                <a:satOff val="-3484"/>
                <a:lumOff val="-235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rtl="0">
            <a:lnSpc>
              <a:spcPct val="90000"/>
            </a:lnSpc>
            <a:spcBef>
              <a:spcPct val="0"/>
            </a:spcBef>
            <a:spcAft>
              <a:spcPct val="35000"/>
            </a:spcAft>
            <a:buNone/>
          </a:pPr>
          <a:r>
            <a:rPr lang="en-US" sz="1500" b="0" i="0" kern="1200" dirty="0">
              <a:latin typeface="Century Gothic"/>
            </a:rPr>
            <a:t>Application period for NSTR Licenses: </a:t>
          </a:r>
          <a:r>
            <a:rPr lang="en-US" sz="1500" b="1" i="0" kern="1200" dirty="0">
              <a:solidFill>
                <a:srgbClr val="FFFF00"/>
              </a:solidFill>
              <a:latin typeface="Century Gothic"/>
            </a:rPr>
            <a:t>July 20 - 27, 2026</a:t>
          </a:r>
          <a:r>
            <a:rPr lang="en-US" sz="1500" b="0" i="0" kern="1200" dirty="0">
              <a:latin typeface="Century Gothic"/>
            </a:rPr>
            <a:t>. The application will open at 8am and be taken down at 8am. </a:t>
          </a:r>
          <a:r>
            <a:rPr lang="en-US" sz="1500" b="1" i="0" kern="1200" dirty="0">
              <a:latin typeface="Century Gothic"/>
            </a:rPr>
            <a:t>Any applications submitted after July 27 will be denied. No Exceptions! </a:t>
          </a:r>
          <a:endParaRPr lang="en-US" sz="1500" b="1" kern="1200" dirty="0">
            <a:latin typeface="Century Gothic"/>
          </a:endParaRPr>
        </a:p>
      </dsp:txBody>
      <dsp:txXfrm>
        <a:off x="41123" y="974432"/>
        <a:ext cx="6584587" cy="760154"/>
      </dsp:txXfrm>
    </dsp:sp>
    <dsp:sp modelId="{E20CCFDC-1553-4F9E-BD61-047409D9DD46}">
      <dsp:nvSpPr>
        <dsp:cNvPr id="0" name=""/>
        <dsp:cNvSpPr/>
      </dsp:nvSpPr>
      <dsp:spPr>
        <a:xfrm>
          <a:off x="0" y="1862959"/>
          <a:ext cx="6666833" cy="842400"/>
        </a:xfrm>
        <a:prstGeom prst="roundRect">
          <a:avLst/>
        </a:prstGeom>
        <a:gradFill rotWithShape="0">
          <a:gsLst>
            <a:gs pos="0">
              <a:schemeClr val="accent5">
                <a:hueOff val="-2703417"/>
                <a:satOff val="-6968"/>
                <a:lumOff val="-4706"/>
                <a:alphaOff val="0"/>
                <a:satMod val="103000"/>
                <a:lumMod val="102000"/>
                <a:tint val="94000"/>
              </a:schemeClr>
            </a:gs>
            <a:gs pos="50000">
              <a:schemeClr val="accent5">
                <a:hueOff val="-2703417"/>
                <a:satOff val="-6968"/>
                <a:lumOff val="-4706"/>
                <a:alphaOff val="0"/>
                <a:satMod val="110000"/>
                <a:lumMod val="100000"/>
                <a:shade val="100000"/>
              </a:schemeClr>
            </a:gs>
            <a:gs pos="100000">
              <a:schemeClr val="accent5">
                <a:hueOff val="-2703417"/>
                <a:satOff val="-6968"/>
                <a:lumOff val="-4706"/>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b="0" i="0" kern="1200" dirty="0">
              <a:latin typeface="Century Gothic"/>
            </a:rPr>
            <a:t>$50 non-</a:t>
          </a:r>
          <a:r>
            <a:rPr lang="en-US" sz="1500" kern="1200" dirty="0">
              <a:latin typeface="Century Gothic"/>
            </a:rPr>
            <a:t>refundable </a:t>
          </a:r>
          <a:r>
            <a:rPr lang="en-US" sz="1500" b="0" i="0" kern="1200" dirty="0">
              <a:latin typeface="Century Gothic"/>
            </a:rPr>
            <a:t>application fee for ALL STR Owner &amp; Operator Licenses.</a:t>
          </a:r>
          <a:endParaRPr lang="en-US" sz="1500" kern="1200" dirty="0">
            <a:latin typeface="Century Gothic"/>
          </a:endParaRPr>
        </a:p>
      </dsp:txBody>
      <dsp:txXfrm>
        <a:off x="41123" y="1904082"/>
        <a:ext cx="6584587" cy="760154"/>
      </dsp:txXfrm>
    </dsp:sp>
    <dsp:sp modelId="{17CC5ECB-CDB7-42F6-A661-47A3D5638E9A}">
      <dsp:nvSpPr>
        <dsp:cNvPr id="0" name=""/>
        <dsp:cNvSpPr/>
      </dsp:nvSpPr>
      <dsp:spPr>
        <a:xfrm>
          <a:off x="0" y="2748559"/>
          <a:ext cx="6666833" cy="842400"/>
        </a:xfrm>
        <a:prstGeom prst="roundRect">
          <a:avLst/>
        </a:prstGeom>
        <a:gradFill rotWithShape="0">
          <a:gsLst>
            <a:gs pos="0">
              <a:schemeClr val="accent5">
                <a:hueOff val="-4055126"/>
                <a:satOff val="-10451"/>
                <a:lumOff val="-7059"/>
                <a:alphaOff val="0"/>
                <a:satMod val="103000"/>
                <a:lumMod val="102000"/>
                <a:tint val="94000"/>
              </a:schemeClr>
            </a:gs>
            <a:gs pos="50000">
              <a:schemeClr val="accent5">
                <a:hueOff val="-4055126"/>
                <a:satOff val="-10451"/>
                <a:lumOff val="-7059"/>
                <a:alphaOff val="0"/>
                <a:satMod val="110000"/>
                <a:lumMod val="100000"/>
                <a:shade val="100000"/>
              </a:schemeClr>
            </a:gs>
            <a:gs pos="100000">
              <a:schemeClr val="accent5">
                <a:hueOff val="-4055126"/>
                <a:satOff val="-10451"/>
                <a:lumOff val="-705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rtl="0">
            <a:lnSpc>
              <a:spcPct val="90000"/>
            </a:lnSpc>
            <a:spcBef>
              <a:spcPct val="0"/>
            </a:spcBef>
            <a:spcAft>
              <a:spcPct val="35000"/>
            </a:spcAft>
            <a:buNone/>
          </a:pPr>
          <a:r>
            <a:rPr lang="en-US" sz="1500" kern="1200" dirty="0">
              <a:latin typeface="Century Gothic"/>
            </a:rPr>
            <a:t>Lottery will be held </a:t>
          </a:r>
          <a:r>
            <a:rPr lang="en-US" sz="1500" b="1" kern="1200" dirty="0">
              <a:solidFill>
                <a:srgbClr val="FFFF00"/>
              </a:solidFill>
              <a:latin typeface="Century Gothic"/>
            </a:rPr>
            <a:t>July 31, 2026</a:t>
          </a:r>
          <a:r>
            <a:rPr lang="en-US" sz="1500" kern="1200" dirty="0">
              <a:latin typeface="Century Gothic"/>
            </a:rPr>
            <a:t> &amp; live streamed via TEAMS. (If there are no squares with multiple applications, there will be no lottery.)</a:t>
          </a:r>
        </a:p>
      </dsp:txBody>
      <dsp:txXfrm>
        <a:off x="41123" y="2789682"/>
        <a:ext cx="6584587" cy="760154"/>
      </dsp:txXfrm>
    </dsp:sp>
    <dsp:sp modelId="{F42EB34F-D9C8-46A7-A969-C76C62642776}">
      <dsp:nvSpPr>
        <dsp:cNvPr id="0" name=""/>
        <dsp:cNvSpPr/>
      </dsp:nvSpPr>
      <dsp:spPr>
        <a:xfrm>
          <a:off x="0" y="3634160"/>
          <a:ext cx="6666833" cy="842400"/>
        </a:xfrm>
        <a:prstGeom prst="roundRect">
          <a:avLst/>
        </a:prstGeom>
        <a:gradFill rotWithShape="0">
          <a:gsLst>
            <a:gs pos="0">
              <a:schemeClr val="accent5">
                <a:hueOff val="-5406834"/>
                <a:satOff val="-13935"/>
                <a:lumOff val="-9412"/>
                <a:alphaOff val="0"/>
                <a:satMod val="103000"/>
                <a:lumMod val="102000"/>
                <a:tint val="94000"/>
              </a:schemeClr>
            </a:gs>
            <a:gs pos="50000">
              <a:schemeClr val="accent5">
                <a:hueOff val="-5406834"/>
                <a:satOff val="-13935"/>
                <a:lumOff val="-9412"/>
                <a:alphaOff val="0"/>
                <a:satMod val="110000"/>
                <a:lumMod val="100000"/>
                <a:shade val="100000"/>
              </a:schemeClr>
            </a:gs>
            <a:gs pos="100000">
              <a:schemeClr val="accent5">
                <a:hueOff val="-5406834"/>
                <a:satOff val="-13935"/>
                <a:lumOff val="-941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a:latin typeface="Century Gothic"/>
            </a:rPr>
            <a:t>Lottery winners will have FIVE CALENDAR DAYS to pay for their license or they will forfeit their right to the license.</a:t>
          </a:r>
        </a:p>
      </dsp:txBody>
      <dsp:txXfrm>
        <a:off x="41123" y="3675283"/>
        <a:ext cx="6584587" cy="760154"/>
      </dsp:txXfrm>
    </dsp:sp>
    <dsp:sp modelId="{6A668D8B-682E-4F92-A65D-CAE7FFCA3ABD}">
      <dsp:nvSpPr>
        <dsp:cNvPr id="0" name=""/>
        <dsp:cNvSpPr/>
      </dsp:nvSpPr>
      <dsp:spPr>
        <a:xfrm>
          <a:off x="0" y="4611519"/>
          <a:ext cx="6666833" cy="842400"/>
        </a:xfrm>
        <a:prstGeom prst="round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b="1" kern="1200" dirty="0">
              <a:latin typeface="Century Gothic"/>
            </a:rPr>
            <a:t>If there is an NSTR License on your square, you are not eligible to apply. </a:t>
          </a:r>
        </a:p>
      </dsp:txBody>
      <dsp:txXfrm>
        <a:off x="41123" y="4652642"/>
        <a:ext cx="6584587" cy="76015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2602957"/>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5-25T16:44:56.438"/>
    </inkml:context>
    <inkml:brush xml:id="br0">
      <inkml:brushProperty name="width" value="0.05" units="cm"/>
      <inkml:brushProperty name="height" value="0.05" units="cm"/>
      <inkml:brushProperty name="color" value="#FFFFFF"/>
    </inkml:brush>
  </inkml:definitions>
  <inkml:trace contextRef="#ctx0" brushRef="#br0">0 0 24575,'5'1'0,"0"0"0,0 1 0,0 0 0,-1 0 0,1 0 0,-1 0 0,5 3 0,9 5 0,7-2 0,0-1 0,0-1 0,0-1 0,1-1 0,0-1 0,32-1 0,38 5 0,220 27 0,-101-23 0,-8-1 0,357 8 0,-396-19 0,-159 1-341,-1 0 0,1-1-1,16-3 1,-7-2-6485</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4-02T03:12:43.115"/>
    </inkml:context>
    <inkml:brush xml:id="br0">
      <inkml:brushProperty name="width" value="0.2" units="cm"/>
      <inkml:brushProperty name="height" value="0.4" units="cm"/>
      <inkml:brushProperty name="color" value="#E6E6E6"/>
      <inkml:brushProperty name="tip" value="rectangle"/>
      <inkml:brushProperty name="rasterOp" value="maskPen"/>
      <inkml:brushProperty name="ignorePressure" value="1"/>
    </inkml:brush>
  </inkml:definitions>
  <inkml:trace contextRef="#ctx0" brushRef="#br0">1 1,'0'0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02T03:13:18.453"/>
    </inkml:context>
    <inkml:brush xml:id="br0">
      <inkml:brushProperty name="width" value="0.2" units="cm"/>
      <inkml:brushProperty name="height" value="0.4" units="cm"/>
      <inkml:brushProperty name="color" value="#FFFFFF"/>
      <inkml:brushProperty name="tip" value="rectangle"/>
      <inkml:brushProperty name="rasterOp" value="maskPen"/>
      <inkml:brushProperty name="ignorePressure" value="1"/>
    </inkml:brush>
  </inkml:definitions>
  <inkml:trace contextRef="#ctx0" brushRef="#br0">0 0 0,'3144'51'0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4-02T03:13:19.545"/>
    </inkml:context>
    <inkml:brush xml:id="br0">
      <inkml:brushProperty name="width" value="0.2" units="cm"/>
      <inkml:brushProperty name="height" value="0.4" units="cm"/>
      <inkml:brushProperty name="color" value="#FFFFFF"/>
      <inkml:brushProperty name="tip" value="rectangle"/>
      <inkml:brushProperty name="rasterOp" value="maskPen"/>
      <inkml:brushProperty name="ignorePressure" value="1"/>
    </inkml:brush>
  </inkml:definitions>
  <inkml:trace contextRef="#ctx0" brushRef="#br0">1630 1,'-43'9,"-78"7,29-6,-1183 153,1204-153,70-10,-1 0,1 0,-1 0,1 1,-1-1,1 0,-1 1,1-1,0 1,-1-1,1 1,0 0,-1 0,1-1,0 1,0 0,0 0,-1 0,0 2,4-2,-1 0,0 1,1-1,-1 0,1 0,-1 0,1 0,0 0,-1 0,1 0,0-1,0 1,-1-1,1 1,0-1,0 0,0 0,2 0,63 11,122 3,-165-12,1411 16,-1081-19,935-2,-1329 3,0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4-02T03:13:51.920"/>
    </inkml:context>
    <inkml:brush xml:id="br0">
      <inkml:brushProperty name="width" value="0.2" units="cm"/>
      <inkml:brushProperty name="height" value="0.4" units="cm"/>
      <inkml:brushProperty name="color" value="#FFFFFF"/>
      <inkml:brushProperty name="tip" value="rectangle"/>
      <inkml:brushProperty name="rasterOp" value="maskPen"/>
      <inkml:brushProperty name="ignorePressure" value="1"/>
    </inkml:brush>
  </inkml:definitions>
  <inkml:trace contextRef="#ctx0" brushRef="#br0">0 1,'0'0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5-25T16:44:57.918"/>
    </inkml:context>
    <inkml:brush xml:id="br0">
      <inkml:brushProperty name="width" value="0.05" units="cm"/>
      <inkml:brushProperty name="height" value="0.05" units="cm"/>
      <inkml:brushProperty name="color" value="#FFFFFF"/>
    </inkml:brush>
  </inkml:definitions>
  <inkml:trace contextRef="#ctx0" brushRef="#br0">1 1 24575,'601'16'0,"-282"-5"0,133 7 0,-173-6 0,-178 1 0,18 0 0,275-11 63,-203-3-1491,-167 1-5398</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5-25T16:45:05.719"/>
    </inkml:context>
    <inkml:brush xml:id="br0">
      <inkml:brushProperty name="width" value="0.35" units="cm"/>
      <inkml:brushProperty name="height" value="0.35" units="cm"/>
      <inkml:brushProperty name="color" value="#FFFFFF"/>
    </inkml:brush>
  </inkml:definitions>
  <inkml:trace contextRef="#ctx0" brushRef="#br0">0 2 24575,'389'16'0,"170"-2"0,-352-17 0,1580 3 0,-1747-2 0,60-10 0,-58 5 0,54-1 0,128 10-1365</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5-25T16:45:07.538"/>
    </inkml:context>
    <inkml:brush xml:id="br0">
      <inkml:brushProperty name="width" value="0.35" units="cm"/>
      <inkml:brushProperty name="height" value="0.35" units="cm"/>
      <inkml:brushProperty name="color" value="#FFFFFF"/>
    </inkml:brush>
  </inkml:definitions>
  <inkml:trace contextRef="#ctx0" brushRef="#br0">1 0 24575,'2286'0'-1365</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5-25T16:45:09.732"/>
    </inkml:context>
    <inkml:brush xml:id="br0">
      <inkml:brushProperty name="width" value="0.35" units="cm"/>
      <inkml:brushProperty name="height" value="0.35" units="cm"/>
      <inkml:brushProperty name="color" value="#FFFFFF"/>
    </inkml:brush>
  </inkml:definitions>
  <inkml:trace contextRef="#ctx0" brushRef="#br0">0 0 24575,'2576'0'-1365</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5-25T16:45:10.982"/>
    </inkml:context>
    <inkml:brush xml:id="br0">
      <inkml:brushProperty name="width" value="0.35" units="cm"/>
      <inkml:brushProperty name="height" value="0.35" units="cm"/>
      <inkml:brushProperty name="color" value="#FFFFFF"/>
    </inkml:brush>
  </inkml:definitions>
  <inkml:trace contextRef="#ctx0" brushRef="#br0">1 1 24575,'848'16'0,"571"-2"0,-889-17 0,-473 3-1365</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5-25T16:45:12.684"/>
    </inkml:context>
    <inkml:brush xml:id="br0">
      <inkml:brushProperty name="width" value="0.35" units="cm"/>
      <inkml:brushProperty name="height" value="0.35" units="cm"/>
      <inkml:brushProperty name="color" value="#FFFFFF"/>
    </inkml:brush>
  </inkml:definitions>
  <inkml:trace contextRef="#ctx0" brushRef="#br0">0 1 24575,'763'11'0,"1139"8"-28,-1298-21-1309</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3T18:54:19.037"/>
    </inkml:context>
    <inkml:brush xml:id="br0">
      <inkml:brushProperty name="width" value="0.35" units="cm"/>
      <inkml:brushProperty name="height" value="0.35" units="cm"/>
      <inkml:brushProperty name="color" value="#E71224"/>
    </inkml:brush>
  </inkml:definitions>
  <inkml:trace contextRef="#ctx0" brushRef="#br0">1 0 24575,'0'0'-8191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4-02T03:12:42.527"/>
    </inkml:context>
    <inkml:brush xml:id="br0">
      <inkml:brushProperty name="width" value="0.2" units="cm"/>
      <inkml:brushProperty name="height" value="0.4" units="cm"/>
      <inkml:brushProperty name="color" value="#E6E6E6"/>
      <inkml:brushProperty name="tip" value="rectangle"/>
      <inkml:brushProperty name="rasterOp" value="maskPen"/>
      <inkml:brushProperty name="ignorePressure" value="1"/>
    </inkml:brush>
  </inkml:definitions>
  <inkml:trace contextRef="#ctx0" brushRef="#br0">1 1,'0'0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4028440" cy="351737"/>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5265809" y="2"/>
            <a:ext cx="4028440" cy="351737"/>
          </a:xfrm>
          <a:prstGeom prst="rect">
            <a:avLst/>
          </a:prstGeom>
        </p:spPr>
        <p:txBody>
          <a:bodyPr vert="horz" lIns="93177" tIns="46589" rIns="93177" bIns="46589" rtlCol="0"/>
          <a:lstStyle>
            <a:lvl1pPr algn="r">
              <a:defRPr sz="1200"/>
            </a:lvl1pPr>
          </a:lstStyle>
          <a:p>
            <a:fld id="{BC95E63C-2755-46B6-AAA6-BEECEAEBAF2B}" type="datetimeFigureOut">
              <a:rPr lang="en-US" smtClean="0"/>
              <a:t>7/13/2026</a:t>
            </a:fld>
            <a:endParaRPr lang="en-US"/>
          </a:p>
        </p:txBody>
      </p:sp>
      <p:sp>
        <p:nvSpPr>
          <p:cNvPr id="4" name="Slide Image Placeholder 3"/>
          <p:cNvSpPr>
            <a:spLocks noGrp="1" noRot="1" noChangeAspect="1"/>
          </p:cNvSpPr>
          <p:nvPr>
            <p:ph type="sldImg" idx="2"/>
          </p:nvPr>
        </p:nvSpPr>
        <p:spPr>
          <a:xfrm>
            <a:off x="2546350" y="876300"/>
            <a:ext cx="4203700" cy="2365375"/>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929640" y="3373754"/>
            <a:ext cx="7437120" cy="2760346"/>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58664"/>
            <a:ext cx="4028440" cy="351736"/>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5265809" y="6658664"/>
            <a:ext cx="4028440" cy="351736"/>
          </a:xfrm>
          <a:prstGeom prst="rect">
            <a:avLst/>
          </a:prstGeom>
        </p:spPr>
        <p:txBody>
          <a:bodyPr vert="horz" lIns="93177" tIns="46589" rIns="93177" bIns="46589" rtlCol="0" anchor="b"/>
          <a:lstStyle>
            <a:lvl1pPr algn="r">
              <a:defRPr sz="1200"/>
            </a:lvl1pPr>
          </a:lstStyle>
          <a:p>
            <a:fld id="{88152373-6B4D-4AAE-B80B-46D2A97011A1}" type="slidenum">
              <a:rPr lang="en-US" smtClean="0"/>
              <a:t>‹#›</a:t>
            </a:fld>
            <a:endParaRPr lang="en-US"/>
          </a:p>
        </p:txBody>
      </p:sp>
    </p:spTree>
    <p:extLst>
      <p:ext uri="{BB962C8B-B14F-4D97-AF65-F5344CB8AC3E}">
        <p14:creationId xmlns:p14="http://schemas.microsoft.com/office/powerpoint/2010/main" val="1582476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8152373-6B4D-4AAE-B80B-46D2A97011A1}" type="slidenum">
              <a:rPr lang="en-US" smtClean="0"/>
              <a:t>1</a:t>
            </a:fld>
            <a:endParaRPr lang="en-US"/>
          </a:p>
        </p:txBody>
      </p:sp>
    </p:spTree>
    <p:extLst>
      <p:ext uri="{BB962C8B-B14F-4D97-AF65-F5344CB8AC3E}">
        <p14:creationId xmlns:p14="http://schemas.microsoft.com/office/powerpoint/2010/main" val="3657985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8152373-6B4D-4AAE-B80B-46D2A97011A1}" type="slidenum">
              <a:rPr lang="en-US" smtClean="0"/>
              <a:t>13</a:t>
            </a:fld>
            <a:endParaRPr lang="en-US"/>
          </a:p>
        </p:txBody>
      </p:sp>
    </p:spTree>
    <p:extLst>
      <p:ext uri="{BB962C8B-B14F-4D97-AF65-F5344CB8AC3E}">
        <p14:creationId xmlns:p14="http://schemas.microsoft.com/office/powerpoint/2010/main" val="9164746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8152373-6B4D-4AAE-B80B-46D2A97011A1}" type="slidenum">
              <a:rPr lang="en-US" smtClean="0"/>
              <a:t>14</a:t>
            </a:fld>
            <a:endParaRPr lang="en-US"/>
          </a:p>
        </p:txBody>
      </p:sp>
    </p:spTree>
    <p:extLst>
      <p:ext uri="{BB962C8B-B14F-4D97-AF65-F5344CB8AC3E}">
        <p14:creationId xmlns:p14="http://schemas.microsoft.com/office/powerpoint/2010/main" val="25485219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8152373-6B4D-4AAE-B80B-46D2A97011A1}" type="slidenum">
              <a:rPr lang="en-US" smtClean="0"/>
              <a:t>15</a:t>
            </a:fld>
            <a:endParaRPr lang="en-US"/>
          </a:p>
        </p:txBody>
      </p:sp>
    </p:spTree>
    <p:extLst>
      <p:ext uri="{BB962C8B-B14F-4D97-AF65-F5344CB8AC3E}">
        <p14:creationId xmlns:p14="http://schemas.microsoft.com/office/powerpoint/2010/main" val="35166429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8152373-6B4D-4AAE-B80B-46D2A97011A1}" type="slidenum">
              <a:rPr lang="en-US" smtClean="0"/>
              <a:t>16</a:t>
            </a:fld>
            <a:endParaRPr lang="en-US"/>
          </a:p>
        </p:txBody>
      </p:sp>
    </p:spTree>
    <p:extLst>
      <p:ext uri="{BB962C8B-B14F-4D97-AF65-F5344CB8AC3E}">
        <p14:creationId xmlns:p14="http://schemas.microsoft.com/office/powerpoint/2010/main" val="23305714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8152373-6B4D-4AAE-B80B-46D2A97011A1}" type="slidenum">
              <a:rPr lang="en-US" smtClean="0"/>
              <a:t>17</a:t>
            </a:fld>
            <a:endParaRPr lang="en-US"/>
          </a:p>
        </p:txBody>
      </p:sp>
    </p:spTree>
    <p:extLst>
      <p:ext uri="{BB962C8B-B14F-4D97-AF65-F5344CB8AC3E}">
        <p14:creationId xmlns:p14="http://schemas.microsoft.com/office/powerpoint/2010/main" val="31866057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8152373-6B4D-4AAE-B80B-46D2A97011A1}" type="slidenum">
              <a:rPr lang="en-US" smtClean="0"/>
              <a:t>18</a:t>
            </a:fld>
            <a:endParaRPr lang="en-US"/>
          </a:p>
        </p:txBody>
      </p:sp>
    </p:spTree>
    <p:extLst>
      <p:ext uri="{BB962C8B-B14F-4D97-AF65-F5344CB8AC3E}">
        <p14:creationId xmlns:p14="http://schemas.microsoft.com/office/powerpoint/2010/main" val="20101084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8152373-6B4D-4AAE-B80B-46D2A97011A1}" type="slidenum">
              <a:rPr lang="en-US" smtClean="0"/>
              <a:t>21</a:t>
            </a:fld>
            <a:endParaRPr lang="en-US"/>
          </a:p>
        </p:txBody>
      </p:sp>
    </p:spTree>
    <p:extLst>
      <p:ext uri="{BB962C8B-B14F-4D97-AF65-F5344CB8AC3E}">
        <p14:creationId xmlns:p14="http://schemas.microsoft.com/office/powerpoint/2010/main" val="26482971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558820-CB8D-A585-EA6B-994BCDD48D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D36280-ABE9-29C0-B364-163A5A73E2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072D15-BE44-85B8-0425-83638071AB1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988CCB5-ABAC-A828-61E9-C32ECD29F387}"/>
              </a:ext>
            </a:extLst>
          </p:cNvPr>
          <p:cNvSpPr>
            <a:spLocks noGrp="1"/>
          </p:cNvSpPr>
          <p:nvPr>
            <p:ph type="sldNum" sz="quarter" idx="5"/>
          </p:nvPr>
        </p:nvSpPr>
        <p:spPr/>
        <p:txBody>
          <a:bodyPr/>
          <a:lstStyle/>
          <a:p>
            <a:fld id="{88152373-6B4D-4AAE-B80B-46D2A97011A1}" type="slidenum">
              <a:rPr lang="en-US" smtClean="0"/>
              <a:t>22</a:t>
            </a:fld>
            <a:endParaRPr lang="en-US"/>
          </a:p>
        </p:txBody>
      </p:sp>
    </p:spTree>
    <p:extLst>
      <p:ext uri="{BB962C8B-B14F-4D97-AF65-F5344CB8AC3E}">
        <p14:creationId xmlns:p14="http://schemas.microsoft.com/office/powerpoint/2010/main" val="20715103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8152373-6B4D-4AAE-B80B-46D2A97011A1}" type="slidenum">
              <a:rPr lang="en-US" smtClean="0"/>
              <a:t>23</a:t>
            </a:fld>
            <a:endParaRPr lang="en-US"/>
          </a:p>
        </p:txBody>
      </p:sp>
    </p:spTree>
    <p:extLst>
      <p:ext uri="{BB962C8B-B14F-4D97-AF65-F5344CB8AC3E}">
        <p14:creationId xmlns:p14="http://schemas.microsoft.com/office/powerpoint/2010/main" val="34188031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98348-B2D2-F008-D5A0-F89C98B150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BB8AC1-8D1B-9222-6545-BD6EFB78E7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7827B0-5CF5-C95E-F96B-E68D194376D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0B434DC-221C-97C1-2537-6DF4F3BED482}"/>
              </a:ext>
            </a:extLst>
          </p:cNvPr>
          <p:cNvSpPr>
            <a:spLocks noGrp="1"/>
          </p:cNvSpPr>
          <p:nvPr>
            <p:ph type="sldNum" sz="quarter" idx="5"/>
          </p:nvPr>
        </p:nvSpPr>
        <p:spPr/>
        <p:txBody>
          <a:bodyPr/>
          <a:lstStyle/>
          <a:p>
            <a:fld id="{88152373-6B4D-4AAE-B80B-46D2A97011A1}" type="slidenum">
              <a:rPr lang="en-US" smtClean="0"/>
              <a:t>24</a:t>
            </a:fld>
            <a:endParaRPr lang="en-US"/>
          </a:p>
        </p:txBody>
      </p:sp>
    </p:spTree>
    <p:extLst>
      <p:ext uri="{BB962C8B-B14F-4D97-AF65-F5344CB8AC3E}">
        <p14:creationId xmlns:p14="http://schemas.microsoft.com/office/powerpoint/2010/main" val="8213681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8152373-6B4D-4AAE-B80B-46D2A97011A1}" type="slidenum">
              <a:rPr lang="en-US" smtClean="0"/>
              <a:t>3</a:t>
            </a:fld>
            <a:endParaRPr lang="en-US"/>
          </a:p>
        </p:txBody>
      </p:sp>
    </p:spTree>
    <p:extLst>
      <p:ext uri="{BB962C8B-B14F-4D97-AF65-F5344CB8AC3E}">
        <p14:creationId xmlns:p14="http://schemas.microsoft.com/office/powerpoint/2010/main" val="13462896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FF3033-975F-7865-1CDC-8F7B994232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F68E33-9A28-41CE-54D5-24F3333DC6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1177A4-47A1-C5D5-22AB-48B8999B367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6CC13FC-022B-6E67-95BA-F633CD5CAE8D}"/>
              </a:ext>
            </a:extLst>
          </p:cNvPr>
          <p:cNvSpPr>
            <a:spLocks noGrp="1"/>
          </p:cNvSpPr>
          <p:nvPr>
            <p:ph type="sldNum" sz="quarter" idx="5"/>
          </p:nvPr>
        </p:nvSpPr>
        <p:spPr/>
        <p:txBody>
          <a:bodyPr/>
          <a:lstStyle/>
          <a:p>
            <a:fld id="{88152373-6B4D-4AAE-B80B-46D2A97011A1}" type="slidenum">
              <a:rPr lang="en-US" smtClean="0"/>
              <a:t>25</a:t>
            </a:fld>
            <a:endParaRPr lang="en-US"/>
          </a:p>
        </p:txBody>
      </p:sp>
    </p:spTree>
    <p:extLst>
      <p:ext uri="{BB962C8B-B14F-4D97-AF65-F5344CB8AC3E}">
        <p14:creationId xmlns:p14="http://schemas.microsoft.com/office/powerpoint/2010/main" val="14764960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8152373-6B4D-4AAE-B80B-46D2A97011A1}" type="slidenum">
              <a:rPr lang="en-US" smtClean="0"/>
              <a:t>26</a:t>
            </a:fld>
            <a:endParaRPr lang="en-US"/>
          </a:p>
        </p:txBody>
      </p:sp>
    </p:spTree>
    <p:extLst>
      <p:ext uri="{BB962C8B-B14F-4D97-AF65-F5344CB8AC3E}">
        <p14:creationId xmlns:p14="http://schemas.microsoft.com/office/powerpoint/2010/main" val="34948848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8152373-6B4D-4AAE-B80B-46D2A97011A1}" type="slidenum">
              <a:rPr lang="en-US" smtClean="0"/>
              <a:t>27</a:t>
            </a:fld>
            <a:endParaRPr lang="en-US"/>
          </a:p>
        </p:txBody>
      </p:sp>
    </p:spTree>
    <p:extLst>
      <p:ext uri="{BB962C8B-B14F-4D97-AF65-F5344CB8AC3E}">
        <p14:creationId xmlns:p14="http://schemas.microsoft.com/office/powerpoint/2010/main" val="10856133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C792F-F73F-C29E-06FD-FE50030C8C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798538-75C8-CA43-5274-A2CF8BEAEB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1942D9-ED7F-4A0D-FFBE-51B9E919382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6C21CB9-705D-D5B9-7B7A-44F7B065572F}"/>
              </a:ext>
            </a:extLst>
          </p:cNvPr>
          <p:cNvSpPr>
            <a:spLocks noGrp="1"/>
          </p:cNvSpPr>
          <p:nvPr>
            <p:ph type="sldNum" sz="quarter" idx="5"/>
          </p:nvPr>
        </p:nvSpPr>
        <p:spPr/>
        <p:txBody>
          <a:bodyPr/>
          <a:lstStyle/>
          <a:p>
            <a:fld id="{88152373-6B4D-4AAE-B80B-46D2A97011A1}" type="slidenum">
              <a:rPr lang="en-US" smtClean="0"/>
              <a:t>34</a:t>
            </a:fld>
            <a:endParaRPr lang="en-US"/>
          </a:p>
        </p:txBody>
      </p:sp>
    </p:spTree>
    <p:extLst>
      <p:ext uri="{BB962C8B-B14F-4D97-AF65-F5344CB8AC3E}">
        <p14:creationId xmlns:p14="http://schemas.microsoft.com/office/powerpoint/2010/main" val="7511145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8152373-6B4D-4AAE-B80B-46D2A97011A1}" type="slidenum">
              <a:rPr lang="en-US" smtClean="0"/>
              <a:t>47</a:t>
            </a:fld>
            <a:endParaRPr lang="en-US"/>
          </a:p>
        </p:txBody>
      </p:sp>
    </p:spTree>
    <p:extLst>
      <p:ext uri="{BB962C8B-B14F-4D97-AF65-F5344CB8AC3E}">
        <p14:creationId xmlns:p14="http://schemas.microsoft.com/office/powerpoint/2010/main" val="20901753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8152373-6B4D-4AAE-B80B-46D2A97011A1}" type="slidenum">
              <a:rPr lang="en-US" smtClean="0"/>
              <a:t>48</a:t>
            </a:fld>
            <a:endParaRPr lang="en-US"/>
          </a:p>
        </p:txBody>
      </p:sp>
    </p:spTree>
    <p:extLst>
      <p:ext uri="{BB962C8B-B14F-4D97-AF65-F5344CB8AC3E}">
        <p14:creationId xmlns:p14="http://schemas.microsoft.com/office/powerpoint/2010/main" val="28308950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8152373-6B4D-4AAE-B80B-46D2A97011A1}" type="slidenum">
              <a:rPr lang="en-US" smtClean="0"/>
              <a:t>49</a:t>
            </a:fld>
            <a:endParaRPr lang="en-US"/>
          </a:p>
        </p:txBody>
      </p:sp>
    </p:spTree>
    <p:extLst>
      <p:ext uri="{BB962C8B-B14F-4D97-AF65-F5344CB8AC3E}">
        <p14:creationId xmlns:p14="http://schemas.microsoft.com/office/powerpoint/2010/main" val="34476212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8152373-6B4D-4AAE-B80B-46D2A97011A1}" type="slidenum">
              <a:rPr lang="en-US" smtClean="0"/>
              <a:t>50</a:t>
            </a:fld>
            <a:endParaRPr lang="en-US"/>
          </a:p>
        </p:txBody>
      </p:sp>
    </p:spTree>
    <p:extLst>
      <p:ext uri="{BB962C8B-B14F-4D97-AF65-F5344CB8AC3E}">
        <p14:creationId xmlns:p14="http://schemas.microsoft.com/office/powerpoint/2010/main" val="29681161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8152373-6B4D-4AAE-B80B-46D2A97011A1}" type="slidenum">
              <a:rPr lang="en-US" smtClean="0"/>
              <a:t>51</a:t>
            </a:fld>
            <a:endParaRPr lang="en-US"/>
          </a:p>
        </p:txBody>
      </p:sp>
    </p:spTree>
    <p:extLst>
      <p:ext uri="{BB962C8B-B14F-4D97-AF65-F5344CB8AC3E}">
        <p14:creationId xmlns:p14="http://schemas.microsoft.com/office/powerpoint/2010/main" val="19461422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8152373-6B4D-4AAE-B80B-46D2A97011A1}" type="slidenum">
              <a:rPr lang="en-US" smtClean="0"/>
              <a:t>53</a:t>
            </a:fld>
            <a:endParaRPr lang="en-US"/>
          </a:p>
        </p:txBody>
      </p:sp>
    </p:spTree>
    <p:extLst>
      <p:ext uri="{BB962C8B-B14F-4D97-AF65-F5344CB8AC3E}">
        <p14:creationId xmlns:p14="http://schemas.microsoft.com/office/powerpoint/2010/main" val="13875346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8152373-6B4D-4AAE-B80B-46D2A97011A1}" type="slidenum">
              <a:rPr lang="en-US" smtClean="0"/>
              <a:t>4</a:t>
            </a:fld>
            <a:endParaRPr lang="en-US"/>
          </a:p>
        </p:txBody>
      </p:sp>
    </p:spTree>
    <p:extLst>
      <p:ext uri="{BB962C8B-B14F-4D97-AF65-F5344CB8AC3E}">
        <p14:creationId xmlns:p14="http://schemas.microsoft.com/office/powerpoint/2010/main" val="39861633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8152373-6B4D-4AAE-B80B-46D2A97011A1}" type="slidenum">
              <a:rPr lang="en-US" smtClean="0"/>
              <a:t>56</a:t>
            </a:fld>
            <a:endParaRPr lang="en-US"/>
          </a:p>
        </p:txBody>
      </p:sp>
    </p:spTree>
    <p:extLst>
      <p:ext uri="{BB962C8B-B14F-4D97-AF65-F5344CB8AC3E}">
        <p14:creationId xmlns:p14="http://schemas.microsoft.com/office/powerpoint/2010/main" val="7173041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8152373-6B4D-4AAE-B80B-46D2A97011A1}" type="slidenum">
              <a:rPr lang="en-US" smtClean="0"/>
              <a:t>5</a:t>
            </a:fld>
            <a:endParaRPr lang="en-US"/>
          </a:p>
        </p:txBody>
      </p:sp>
    </p:spTree>
    <p:extLst>
      <p:ext uri="{BB962C8B-B14F-4D97-AF65-F5344CB8AC3E}">
        <p14:creationId xmlns:p14="http://schemas.microsoft.com/office/powerpoint/2010/main" val="24541042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8152373-6B4D-4AAE-B80B-46D2A97011A1}" type="slidenum">
              <a:rPr lang="en-US" smtClean="0"/>
              <a:t>6</a:t>
            </a:fld>
            <a:endParaRPr lang="en-US"/>
          </a:p>
        </p:txBody>
      </p:sp>
    </p:spTree>
    <p:extLst>
      <p:ext uri="{BB962C8B-B14F-4D97-AF65-F5344CB8AC3E}">
        <p14:creationId xmlns:p14="http://schemas.microsoft.com/office/powerpoint/2010/main" val="20588168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8152373-6B4D-4AAE-B80B-46D2A97011A1}" type="slidenum">
              <a:rPr lang="en-US" smtClean="0"/>
              <a:t>7</a:t>
            </a:fld>
            <a:endParaRPr lang="en-US"/>
          </a:p>
        </p:txBody>
      </p:sp>
    </p:spTree>
    <p:extLst>
      <p:ext uri="{BB962C8B-B14F-4D97-AF65-F5344CB8AC3E}">
        <p14:creationId xmlns:p14="http://schemas.microsoft.com/office/powerpoint/2010/main" val="32892493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8152373-6B4D-4AAE-B80B-46D2A97011A1}" type="slidenum">
              <a:rPr lang="en-US" smtClean="0"/>
              <a:t>8</a:t>
            </a:fld>
            <a:endParaRPr lang="en-US"/>
          </a:p>
        </p:txBody>
      </p:sp>
    </p:spTree>
    <p:extLst>
      <p:ext uri="{BB962C8B-B14F-4D97-AF65-F5344CB8AC3E}">
        <p14:creationId xmlns:p14="http://schemas.microsoft.com/office/powerpoint/2010/main" val="32414347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8152373-6B4D-4AAE-B80B-46D2A97011A1}" type="slidenum">
              <a:rPr lang="en-US" smtClean="0"/>
              <a:t>9</a:t>
            </a:fld>
            <a:endParaRPr lang="en-US"/>
          </a:p>
        </p:txBody>
      </p:sp>
    </p:spTree>
    <p:extLst>
      <p:ext uri="{BB962C8B-B14F-4D97-AF65-F5344CB8AC3E}">
        <p14:creationId xmlns:p14="http://schemas.microsoft.com/office/powerpoint/2010/main" val="39892728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8152373-6B4D-4AAE-B80B-46D2A97011A1}" type="slidenum">
              <a:rPr lang="en-US" smtClean="0"/>
              <a:t>12</a:t>
            </a:fld>
            <a:endParaRPr lang="en-US"/>
          </a:p>
        </p:txBody>
      </p:sp>
    </p:spTree>
    <p:extLst>
      <p:ext uri="{BB962C8B-B14F-4D97-AF65-F5344CB8AC3E}">
        <p14:creationId xmlns:p14="http://schemas.microsoft.com/office/powerpoint/2010/main" val="34457477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5DDBF-96C0-291D-1EBF-0878A69C8B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1EF61CF-AE9D-A144-EAB5-42D867F01C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5DBFA35-8AF4-2B59-63A5-D80E067C76ED}"/>
              </a:ext>
            </a:extLst>
          </p:cNvPr>
          <p:cNvSpPr>
            <a:spLocks noGrp="1"/>
          </p:cNvSpPr>
          <p:nvPr>
            <p:ph type="dt" sz="half" idx="10"/>
          </p:nvPr>
        </p:nvSpPr>
        <p:spPr/>
        <p:txBody>
          <a:bodyPr/>
          <a:lstStyle/>
          <a:p>
            <a:fld id="{01C83DD0-AAC8-448D-B956-8742A6CB09D8}" type="datetimeFigureOut">
              <a:rPr lang="en-US" smtClean="0"/>
              <a:t>7/13/2026</a:t>
            </a:fld>
            <a:endParaRPr lang="en-US"/>
          </a:p>
        </p:txBody>
      </p:sp>
      <p:sp>
        <p:nvSpPr>
          <p:cNvPr id="5" name="Footer Placeholder 4">
            <a:extLst>
              <a:ext uri="{FF2B5EF4-FFF2-40B4-BE49-F238E27FC236}">
                <a16:creationId xmlns:a16="http://schemas.microsoft.com/office/drawing/2014/main" id="{9F7761D1-6501-C270-7D22-322E118E9C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B26434-71C5-1E1C-4FA9-014E2C142F06}"/>
              </a:ext>
            </a:extLst>
          </p:cNvPr>
          <p:cNvSpPr>
            <a:spLocks noGrp="1"/>
          </p:cNvSpPr>
          <p:nvPr>
            <p:ph type="sldNum" sz="quarter" idx="12"/>
          </p:nvPr>
        </p:nvSpPr>
        <p:spPr/>
        <p:txBody>
          <a:bodyPr/>
          <a:lstStyle/>
          <a:p>
            <a:fld id="{0C1F332F-D202-4ED8-B147-6B964A23FA1A}" type="slidenum">
              <a:rPr lang="en-US" smtClean="0"/>
              <a:t>‹#›</a:t>
            </a:fld>
            <a:endParaRPr lang="en-US"/>
          </a:p>
        </p:txBody>
      </p:sp>
    </p:spTree>
    <p:extLst>
      <p:ext uri="{BB962C8B-B14F-4D97-AF65-F5344CB8AC3E}">
        <p14:creationId xmlns:p14="http://schemas.microsoft.com/office/powerpoint/2010/main" val="19972117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948BC-4FED-F0F7-EF10-8E628EC7AC6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C729421-F24F-E7D4-F9BB-E40C1732626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5A6E7F-AD15-B7A8-07CC-E2226E2DBE5C}"/>
              </a:ext>
            </a:extLst>
          </p:cNvPr>
          <p:cNvSpPr>
            <a:spLocks noGrp="1"/>
          </p:cNvSpPr>
          <p:nvPr>
            <p:ph type="dt" sz="half" idx="10"/>
          </p:nvPr>
        </p:nvSpPr>
        <p:spPr/>
        <p:txBody>
          <a:bodyPr/>
          <a:lstStyle/>
          <a:p>
            <a:fld id="{01C83DD0-AAC8-448D-B956-8742A6CB09D8}" type="datetimeFigureOut">
              <a:rPr lang="en-US" smtClean="0"/>
              <a:t>7/13/2026</a:t>
            </a:fld>
            <a:endParaRPr lang="en-US"/>
          </a:p>
        </p:txBody>
      </p:sp>
      <p:sp>
        <p:nvSpPr>
          <p:cNvPr id="5" name="Footer Placeholder 4">
            <a:extLst>
              <a:ext uri="{FF2B5EF4-FFF2-40B4-BE49-F238E27FC236}">
                <a16:creationId xmlns:a16="http://schemas.microsoft.com/office/drawing/2014/main" id="{9522A74A-50B0-38D2-DE38-AE6DD39916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CD2EA1-648D-E2E3-8B16-88A025E63B53}"/>
              </a:ext>
            </a:extLst>
          </p:cNvPr>
          <p:cNvSpPr>
            <a:spLocks noGrp="1"/>
          </p:cNvSpPr>
          <p:nvPr>
            <p:ph type="sldNum" sz="quarter" idx="12"/>
          </p:nvPr>
        </p:nvSpPr>
        <p:spPr/>
        <p:txBody>
          <a:bodyPr/>
          <a:lstStyle/>
          <a:p>
            <a:fld id="{0C1F332F-D202-4ED8-B147-6B964A23FA1A}" type="slidenum">
              <a:rPr lang="en-US" smtClean="0"/>
              <a:t>‹#›</a:t>
            </a:fld>
            <a:endParaRPr lang="en-US"/>
          </a:p>
        </p:txBody>
      </p:sp>
    </p:spTree>
    <p:extLst>
      <p:ext uri="{BB962C8B-B14F-4D97-AF65-F5344CB8AC3E}">
        <p14:creationId xmlns:p14="http://schemas.microsoft.com/office/powerpoint/2010/main" val="12963020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8978971-8E2E-D8DE-229E-060544817CF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3760E8A-1346-FCDF-90BF-DA6CE9799A8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FE784D-742B-E877-A3F2-B8B4A6BAC9C2}"/>
              </a:ext>
            </a:extLst>
          </p:cNvPr>
          <p:cNvSpPr>
            <a:spLocks noGrp="1"/>
          </p:cNvSpPr>
          <p:nvPr>
            <p:ph type="dt" sz="half" idx="10"/>
          </p:nvPr>
        </p:nvSpPr>
        <p:spPr/>
        <p:txBody>
          <a:bodyPr/>
          <a:lstStyle/>
          <a:p>
            <a:fld id="{01C83DD0-AAC8-448D-B956-8742A6CB09D8}" type="datetimeFigureOut">
              <a:rPr lang="en-US" smtClean="0"/>
              <a:t>7/13/2026</a:t>
            </a:fld>
            <a:endParaRPr lang="en-US"/>
          </a:p>
        </p:txBody>
      </p:sp>
      <p:sp>
        <p:nvSpPr>
          <p:cNvPr id="5" name="Footer Placeholder 4">
            <a:extLst>
              <a:ext uri="{FF2B5EF4-FFF2-40B4-BE49-F238E27FC236}">
                <a16:creationId xmlns:a16="http://schemas.microsoft.com/office/drawing/2014/main" id="{49D4F3C6-20E5-1CBA-9986-3C69FD70D7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609C17-507A-F97D-C0F5-363BE0C1EF14}"/>
              </a:ext>
            </a:extLst>
          </p:cNvPr>
          <p:cNvSpPr>
            <a:spLocks noGrp="1"/>
          </p:cNvSpPr>
          <p:nvPr>
            <p:ph type="sldNum" sz="quarter" idx="12"/>
          </p:nvPr>
        </p:nvSpPr>
        <p:spPr/>
        <p:txBody>
          <a:bodyPr/>
          <a:lstStyle/>
          <a:p>
            <a:fld id="{0C1F332F-D202-4ED8-B147-6B964A23FA1A}" type="slidenum">
              <a:rPr lang="en-US" smtClean="0"/>
              <a:t>‹#›</a:t>
            </a:fld>
            <a:endParaRPr lang="en-US"/>
          </a:p>
        </p:txBody>
      </p:sp>
    </p:spTree>
    <p:extLst>
      <p:ext uri="{BB962C8B-B14F-4D97-AF65-F5344CB8AC3E}">
        <p14:creationId xmlns:p14="http://schemas.microsoft.com/office/powerpoint/2010/main" val="40175386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824F7-EF8F-404D-0D7C-2EB90536D1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8ED41C8-2BF4-60B2-99D5-E253119B213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C9FA8E-0F4E-6CF8-DAF7-62D970BC8FC5}"/>
              </a:ext>
            </a:extLst>
          </p:cNvPr>
          <p:cNvSpPr>
            <a:spLocks noGrp="1"/>
          </p:cNvSpPr>
          <p:nvPr>
            <p:ph type="dt" sz="half" idx="10"/>
          </p:nvPr>
        </p:nvSpPr>
        <p:spPr/>
        <p:txBody>
          <a:bodyPr/>
          <a:lstStyle/>
          <a:p>
            <a:fld id="{01C83DD0-AAC8-448D-B956-8742A6CB09D8}" type="datetimeFigureOut">
              <a:rPr lang="en-US" smtClean="0"/>
              <a:t>7/13/2026</a:t>
            </a:fld>
            <a:endParaRPr lang="en-US"/>
          </a:p>
        </p:txBody>
      </p:sp>
      <p:sp>
        <p:nvSpPr>
          <p:cNvPr id="5" name="Footer Placeholder 4">
            <a:extLst>
              <a:ext uri="{FF2B5EF4-FFF2-40B4-BE49-F238E27FC236}">
                <a16:creationId xmlns:a16="http://schemas.microsoft.com/office/drawing/2014/main" id="{7C01E793-DB3F-CA70-199A-5AF6B7CA3A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5CB26F-4028-5EDA-98DE-A51AE17055C7}"/>
              </a:ext>
            </a:extLst>
          </p:cNvPr>
          <p:cNvSpPr>
            <a:spLocks noGrp="1"/>
          </p:cNvSpPr>
          <p:nvPr>
            <p:ph type="sldNum" sz="quarter" idx="12"/>
          </p:nvPr>
        </p:nvSpPr>
        <p:spPr/>
        <p:txBody>
          <a:bodyPr/>
          <a:lstStyle/>
          <a:p>
            <a:fld id="{0C1F332F-D202-4ED8-B147-6B964A23FA1A}" type="slidenum">
              <a:rPr lang="en-US" smtClean="0"/>
              <a:t>‹#›</a:t>
            </a:fld>
            <a:endParaRPr lang="en-US"/>
          </a:p>
        </p:txBody>
      </p:sp>
    </p:spTree>
    <p:extLst>
      <p:ext uri="{BB962C8B-B14F-4D97-AF65-F5344CB8AC3E}">
        <p14:creationId xmlns:p14="http://schemas.microsoft.com/office/powerpoint/2010/main" val="36431328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107526-95B4-2BC5-5EAD-1973FC09807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8F7EB34-0503-8383-570E-538EE65D7DA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BB602D1-780A-EC0B-326E-6D320BB0104E}"/>
              </a:ext>
            </a:extLst>
          </p:cNvPr>
          <p:cNvSpPr>
            <a:spLocks noGrp="1"/>
          </p:cNvSpPr>
          <p:nvPr>
            <p:ph type="dt" sz="half" idx="10"/>
          </p:nvPr>
        </p:nvSpPr>
        <p:spPr/>
        <p:txBody>
          <a:bodyPr/>
          <a:lstStyle/>
          <a:p>
            <a:fld id="{01C83DD0-AAC8-448D-B956-8742A6CB09D8}" type="datetimeFigureOut">
              <a:rPr lang="en-US" smtClean="0"/>
              <a:t>7/13/2026</a:t>
            </a:fld>
            <a:endParaRPr lang="en-US"/>
          </a:p>
        </p:txBody>
      </p:sp>
      <p:sp>
        <p:nvSpPr>
          <p:cNvPr id="5" name="Footer Placeholder 4">
            <a:extLst>
              <a:ext uri="{FF2B5EF4-FFF2-40B4-BE49-F238E27FC236}">
                <a16:creationId xmlns:a16="http://schemas.microsoft.com/office/drawing/2014/main" id="{81604737-C516-9A03-C581-E8BD62E5CD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D2E8E8-F1F4-DB22-4275-E35E8743E95C}"/>
              </a:ext>
            </a:extLst>
          </p:cNvPr>
          <p:cNvSpPr>
            <a:spLocks noGrp="1"/>
          </p:cNvSpPr>
          <p:nvPr>
            <p:ph type="sldNum" sz="quarter" idx="12"/>
          </p:nvPr>
        </p:nvSpPr>
        <p:spPr/>
        <p:txBody>
          <a:bodyPr/>
          <a:lstStyle/>
          <a:p>
            <a:fld id="{0C1F332F-D202-4ED8-B147-6B964A23FA1A}" type="slidenum">
              <a:rPr lang="en-US" smtClean="0"/>
              <a:t>‹#›</a:t>
            </a:fld>
            <a:endParaRPr lang="en-US"/>
          </a:p>
        </p:txBody>
      </p:sp>
    </p:spTree>
    <p:extLst>
      <p:ext uri="{BB962C8B-B14F-4D97-AF65-F5344CB8AC3E}">
        <p14:creationId xmlns:p14="http://schemas.microsoft.com/office/powerpoint/2010/main" val="21719058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76A24-C8CB-02D6-EABF-8E5DE6710DE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83D8987-9164-253E-E29F-91BE60EB5DF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D955F22-3022-B585-50EF-5E4AFC6214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A413A60-4AE1-757A-4902-B0483051F03E}"/>
              </a:ext>
            </a:extLst>
          </p:cNvPr>
          <p:cNvSpPr>
            <a:spLocks noGrp="1"/>
          </p:cNvSpPr>
          <p:nvPr>
            <p:ph type="dt" sz="half" idx="10"/>
          </p:nvPr>
        </p:nvSpPr>
        <p:spPr/>
        <p:txBody>
          <a:bodyPr/>
          <a:lstStyle/>
          <a:p>
            <a:fld id="{01C83DD0-AAC8-448D-B956-8742A6CB09D8}" type="datetimeFigureOut">
              <a:rPr lang="en-US" smtClean="0"/>
              <a:t>7/13/2026</a:t>
            </a:fld>
            <a:endParaRPr lang="en-US"/>
          </a:p>
        </p:txBody>
      </p:sp>
      <p:sp>
        <p:nvSpPr>
          <p:cNvPr id="6" name="Footer Placeholder 5">
            <a:extLst>
              <a:ext uri="{FF2B5EF4-FFF2-40B4-BE49-F238E27FC236}">
                <a16:creationId xmlns:a16="http://schemas.microsoft.com/office/drawing/2014/main" id="{F7F54565-485B-41CB-1E93-2E1B38AB2F7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A7A581-5FD2-08A3-3892-A3BE9D941530}"/>
              </a:ext>
            </a:extLst>
          </p:cNvPr>
          <p:cNvSpPr>
            <a:spLocks noGrp="1"/>
          </p:cNvSpPr>
          <p:nvPr>
            <p:ph type="sldNum" sz="quarter" idx="12"/>
          </p:nvPr>
        </p:nvSpPr>
        <p:spPr/>
        <p:txBody>
          <a:bodyPr/>
          <a:lstStyle/>
          <a:p>
            <a:fld id="{0C1F332F-D202-4ED8-B147-6B964A23FA1A}" type="slidenum">
              <a:rPr lang="en-US" smtClean="0"/>
              <a:t>‹#›</a:t>
            </a:fld>
            <a:endParaRPr lang="en-US"/>
          </a:p>
        </p:txBody>
      </p:sp>
    </p:spTree>
    <p:extLst>
      <p:ext uri="{BB962C8B-B14F-4D97-AF65-F5344CB8AC3E}">
        <p14:creationId xmlns:p14="http://schemas.microsoft.com/office/powerpoint/2010/main" val="33336563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0A058-36E3-65AE-3908-AF69EF3DC09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C2C47BC-7923-933F-5E13-2335967667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3C1A26F-495B-735A-AE24-12383DFA937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8AE67B3-88CB-F3FA-CA49-0E08763002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14F2546-6A42-9E48-9CAA-659944D4CBE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777A852-89C1-8EF7-AF5F-11D7A6FAB22C}"/>
              </a:ext>
            </a:extLst>
          </p:cNvPr>
          <p:cNvSpPr>
            <a:spLocks noGrp="1"/>
          </p:cNvSpPr>
          <p:nvPr>
            <p:ph type="dt" sz="half" idx="10"/>
          </p:nvPr>
        </p:nvSpPr>
        <p:spPr/>
        <p:txBody>
          <a:bodyPr/>
          <a:lstStyle/>
          <a:p>
            <a:fld id="{01C83DD0-AAC8-448D-B956-8742A6CB09D8}" type="datetimeFigureOut">
              <a:rPr lang="en-US" smtClean="0"/>
              <a:t>7/13/2026</a:t>
            </a:fld>
            <a:endParaRPr lang="en-US"/>
          </a:p>
        </p:txBody>
      </p:sp>
      <p:sp>
        <p:nvSpPr>
          <p:cNvPr id="8" name="Footer Placeholder 7">
            <a:extLst>
              <a:ext uri="{FF2B5EF4-FFF2-40B4-BE49-F238E27FC236}">
                <a16:creationId xmlns:a16="http://schemas.microsoft.com/office/drawing/2014/main" id="{80342905-CE82-BE1E-F94C-0E86563C1B8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8950832-B531-CB58-BA87-34BBD3978416}"/>
              </a:ext>
            </a:extLst>
          </p:cNvPr>
          <p:cNvSpPr>
            <a:spLocks noGrp="1"/>
          </p:cNvSpPr>
          <p:nvPr>
            <p:ph type="sldNum" sz="quarter" idx="12"/>
          </p:nvPr>
        </p:nvSpPr>
        <p:spPr/>
        <p:txBody>
          <a:bodyPr/>
          <a:lstStyle/>
          <a:p>
            <a:fld id="{0C1F332F-D202-4ED8-B147-6B964A23FA1A}" type="slidenum">
              <a:rPr lang="en-US" smtClean="0"/>
              <a:t>‹#›</a:t>
            </a:fld>
            <a:endParaRPr lang="en-US"/>
          </a:p>
        </p:txBody>
      </p:sp>
    </p:spTree>
    <p:extLst>
      <p:ext uri="{BB962C8B-B14F-4D97-AF65-F5344CB8AC3E}">
        <p14:creationId xmlns:p14="http://schemas.microsoft.com/office/powerpoint/2010/main" val="870223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517B4-CCE0-012D-6AF2-2420CB21280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896C23C-0D15-71B4-09B8-B6136DC7464B}"/>
              </a:ext>
            </a:extLst>
          </p:cNvPr>
          <p:cNvSpPr>
            <a:spLocks noGrp="1"/>
          </p:cNvSpPr>
          <p:nvPr>
            <p:ph type="dt" sz="half" idx="10"/>
          </p:nvPr>
        </p:nvSpPr>
        <p:spPr/>
        <p:txBody>
          <a:bodyPr/>
          <a:lstStyle/>
          <a:p>
            <a:fld id="{01C83DD0-AAC8-448D-B956-8742A6CB09D8}" type="datetimeFigureOut">
              <a:rPr lang="en-US" smtClean="0"/>
              <a:t>7/13/2026</a:t>
            </a:fld>
            <a:endParaRPr lang="en-US"/>
          </a:p>
        </p:txBody>
      </p:sp>
      <p:sp>
        <p:nvSpPr>
          <p:cNvPr id="4" name="Footer Placeholder 3">
            <a:extLst>
              <a:ext uri="{FF2B5EF4-FFF2-40B4-BE49-F238E27FC236}">
                <a16:creationId xmlns:a16="http://schemas.microsoft.com/office/drawing/2014/main" id="{3E52BC71-74AB-965D-03A1-1C2F41F4BB2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E3E234D-8F9F-AB64-2F48-96F67758CE13}"/>
              </a:ext>
            </a:extLst>
          </p:cNvPr>
          <p:cNvSpPr>
            <a:spLocks noGrp="1"/>
          </p:cNvSpPr>
          <p:nvPr>
            <p:ph type="sldNum" sz="quarter" idx="12"/>
          </p:nvPr>
        </p:nvSpPr>
        <p:spPr/>
        <p:txBody>
          <a:bodyPr/>
          <a:lstStyle/>
          <a:p>
            <a:fld id="{0C1F332F-D202-4ED8-B147-6B964A23FA1A}" type="slidenum">
              <a:rPr lang="en-US" smtClean="0"/>
              <a:t>‹#›</a:t>
            </a:fld>
            <a:endParaRPr lang="en-US"/>
          </a:p>
        </p:txBody>
      </p:sp>
    </p:spTree>
    <p:extLst>
      <p:ext uri="{BB962C8B-B14F-4D97-AF65-F5344CB8AC3E}">
        <p14:creationId xmlns:p14="http://schemas.microsoft.com/office/powerpoint/2010/main" val="908726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4063B25-200B-BA3D-9EDD-639FFEB959B9}"/>
              </a:ext>
            </a:extLst>
          </p:cNvPr>
          <p:cNvSpPr>
            <a:spLocks noGrp="1"/>
          </p:cNvSpPr>
          <p:nvPr>
            <p:ph type="dt" sz="half" idx="10"/>
          </p:nvPr>
        </p:nvSpPr>
        <p:spPr/>
        <p:txBody>
          <a:bodyPr/>
          <a:lstStyle/>
          <a:p>
            <a:fld id="{01C83DD0-AAC8-448D-B956-8742A6CB09D8}" type="datetimeFigureOut">
              <a:rPr lang="en-US" smtClean="0"/>
              <a:t>7/13/2026</a:t>
            </a:fld>
            <a:endParaRPr lang="en-US"/>
          </a:p>
        </p:txBody>
      </p:sp>
      <p:sp>
        <p:nvSpPr>
          <p:cNvPr id="3" name="Footer Placeholder 2">
            <a:extLst>
              <a:ext uri="{FF2B5EF4-FFF2-40B4-BE49-F238E27FC236}">
                <a16:creationId xmlns:a16="http://schemas.microsoft.com/office/drawing/2014/main" id="{47C16A9A-7771-9DFA-7EC9-BCE7CF516EE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855A298-868F-C9E5-4FD3-107B738E62B7}"/>
              </a:ext>
            </a:extLst>
          </p:cNvPr>
          <p:cNvSpPr>
            <a:spLocks noGrp="1"/>
          </p:cNvSpPr>
          <p:nvPr>
            <p:ph type="sldNum" sz="quarter" idx="12"/>
          </p:nvPr>
        </p:nvSpPr>
        <p:spPr/>
        <p:txBody>
          <a:bodyPr/>
          <a:lstStyle/>
          <a:p>
            <a:fld id="{0C1F332F-D202-4ED8-B147-6B964A23FA1A}" type="slidenum">
              <a:rPr lang="en-US" smtClean="0"/>
              <a:t>‹#›</a:t>
            </a:fld>
            <a:endParaRPr lang="en-US"/>
          </a:p>
        </p:txBody>
      </p:sp>
    </p:spTree>
    <p:extLst>
      <p:ext uri="{BB962C8B-B14F-4D97-AF65-F5344CB8AC3E}">
        <p14:creationId xmlns:p14="http://schemas.microsoft.com/office/powerpoint/2010/main" val="1618303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A9985-36C7-700D-18E7-93E84E8FB7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A125ED4-C02B-C105-F2CB-9D38103D9E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76F2483-3F24-424A-D376-3F90C73261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03F15C-178C-63F4-0753-540AC008BB30}"/>
              </a:ext>
            </a:extLst>
          </p:cNvPr>
          <p:cNvSpPr>
            <a:spLocks noGrp="1"/>
          </p:cNvSpPr>
          <p:nvPr>
            <p:ph type="dt" sz="half" idx="10"/>
          </p:nvPr>
        </p:nvSpPr>
        <p:spPr/>
        <p:txBody>
          <a:bodyPr/>
          <a:lstStyle/>
          <a:p>
            <a:fld id="{01C83DD0-AAC8-448D-B956-8742A6CB09D8}" type="datetimeFigureOut">
              <a:rPr lang="en-US" smtClean="0"/>
              <a:t>7/13/2026</a:t>
            </a:fld>
            <a:endParaRPr lang="en-US"/>
          </a:p>
        </p:txBody>
      </p:sp>
      <p:sp>
        <p:nvSpPr>
          <p:cNvPr id="6" name="Footer Placeholder 5">
            <a:extLst>
              <a:ext uri="{FF2B5EF4-FFF2-40B4-BE49-F238E27FC236}">
                <a16:creationId xmlns:a16="http://schemas.microsoft.com/office/drawing/2014/main" id="{27DB97F4-D04D-29F5-4D74-76145F18DF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8E19277-079E-0924-63AC-1DA10BD66B49}"/>
              </a:ext>
            </a:extLst>
          </p:cNvPr>
          <p:cNvSpPr>
            <a:spLocks noGrp="1"/>
          </p:cNvSpPr>
          <p:nvPr>
            <p:ph type="sldNum" sz="quarter" idx="12"/>
          </p:nvPr>
        </p:nvSpPr>
        <p:spPr/>
        <p:txBody>
          <a:bodyPr/>
          <a:lstStyle/>
          <a:p>
            <a:fld id="{0C1F332F-D202-4ED8-B147-6B964A23FA1A}" type="slidenum">
              <a:rPr lang="en-US" smtClean="0"/>
              <a:t>‹#›</a:t>
            </a:fld>
            <a:endParaRPr lang="en-US"/>
          </a:p>
        </p:txBody>
      </p:sp>
    </p:spTree>
    <p:extLst>
      <p:ext uri="{BB962C8B-B14F-4D97-AF65-F5344CB8AC3E}">
        <p14:creationId xmlns:p14="http://schemas.microsoft.com/office/powerpoint/2010/main" val="41344284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CA63C-0685-C9FF-36B3-47B61FCB12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697D7BF-DCD6-49BE-5DDD-2F10A8C38DB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56377AA-E58B-461A-2C77-9875A6E230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12BC60-5A53-14A1-10FA-EC5B29345DBC}"/>
              </a:ext>
            </a:extLst>
          </p:cNvPr>
          <p:cNvSpPr>
            <a:spLocks noGrp="1"/>
          </p:cNvSpPr>
          <p:nvPr>
            <p:ph type="dt" sz="half" idx="10"/>
          </p:nvPr>
        </p:nvSpPr>
        <p:spPr/>
        <p:txBody>
          <a:bodyPr/>
          <a:lstStyle/>
          <a:p>
            <a:fld id="{01C83DD0-AAC8-448D-B956-8742A6CB09D8}" type="datetimeFigureOut">
              <a:rPr lang="en-US" smtClean="0"/>
              <a:t>7/13/2026</a:t>
            </a:fld>
            <a:endParaRPr lang="en-US"/>
          </a:p>
        </p:txBody>
      </p:sp>
      <p:sp>
        <p:nvSpPr>
          <p:cNvPr id="6" name="Footer Placeholder 5">
            <a:extLst>
              <a:ext uri="{FF2B5EF4-FFF2-40B4-BE49-F238E27FC236}">
                <a16:creationId xmlns:a16="http://schemas.microsoft.com/office/drawing/2014/main" id="{7E738F13-E17B-1610-54A6-68DE99AF2B9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7D5464-9010-30EE-A662-671BE8C2D58D}"/>
              </a:ext>
            </a:extLst>
          </p:cNvPr>
          <p:cNvSpPr>
            <a:spLocks noGrp="1"/>
          </p:cNvSpPr>
          <p:nvPr>
            <p:ph type="sldNum" sz="quarter" idx="12"/>
          </p:nvPr>
        </p:nvSpPr>
        <p:spPr/>
        <p:txBody>
          <a:bodyPr/>
          <a:lstStyle/>
          <a:p>
            <a:fld id="{0C1F332F-D202-4ED8-B147-6B964A23FA1A}" type="slidenum">
              <a:rPr lang="en-US" smtClean="0"/>
              <a:t>‹#›</a:t>
            </a:fld>
            <a:endParaRPr lang="en-US"/>
          </a:p>
        </p:txBody>
      </p:sp>
    </p:spTree>
    <p:extLst>
      <p:ext uri="{BB962C8B-B14F-4D97-AF65-F5344CB8AC3E}">
        <p14:creationId xmlns:p14="http://schemas.microsoft.com/office/powerpoint/2010/main" val="12203287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B73F6C8-02B9-4F50-DB76-A9ABEAEDD4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2981DC5-1913-016D-D8A1-F4AE8C54773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2AA735-B98E-26D6-1D2F-899653748CD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C83DD0-AAC8-448D-B956-8742A6CB09D8}" type="datetimeFigureOut">
              <a:rPr lang="en-US" smtClean="0"/>
              <a:t>7/13/2026</a:t>
            </a:fld>
            <a:endParaRPr lang="en-US"/>
          </a:p>
        </p:txBody>
      </p:sp>
      <p:sp>
        <p:nvSpPr>
          <p:cNvPr id="5" name="Footer Placeholder 4">
            <a:extLst>
              <a:ext uri="{FF2B5EF4-FFF2-40B4-BE49-F238E27FC236}">
                <a16:creationId xmlns:a16="http://schemas.microsoft.com/office/drawing/2014/main" id="{F89870AD-38AD-F03C-FBEE-F30F52AA63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565B0CC-4215-541A-A52E-A1CBD07A8C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1F332F-D202-4ED8-B147-6B964A23FA1A}" type="slidenum">
              <a:rPr lang="en-US" smtClean="0"/>
              <a:t>‹#›</a:t>
            </a:fld>
            <a:endParaRPr lang="en-US"/>
          </a:p>
        </p:txBody>
      </p:sp>
    </p:spTree>
    <p:extLst>
      <p:ext uri="{BB962C8B-B14F-4D97-AF65-F5344CB8AC3E}">
        <p14:creationId xmlns:p14="http://schemas.microsoft.com/office/powerpoint/2010/main" val="31610389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customXml" Target="../ink/ink3.xml"/><Relationship Id="rId13" Type="http://schemas.openxmlformats.org/officeDocument/2006/relationships/image" Target="../media/image19.png"/><Relationship Id="rId18" Type="http://schemas.openxmlformats.org/officeDocument/2006/relationships/image" Target="../media/image22.png"/><Relationship Id="rId3" Type="http://schemas.openxmlformats.org/officeDocument/2006/relationships/hyperlink" Target="https://nola.gov/next/safety-and-permits/contact/" TargetMode="External"/><Relationship Id="rId7" Type="http://schemas.openxmlformats.org/officeDocument/2006/relationships/image" Target="../media/image160.png"/><Relationship Id="rId12" Type="http://schemas.openxmlformats.org/officeDocument/2006/relationships/customXml" Target="../ink/ink5.xml"/><Relationship Id="rId17" Type="http://schemas.openxmlformats.org/officeDocument/2006/relationships/image" Target="../media/image21.png"/><Relationship Id="rId2" Type="http://schemas.openxmlformats.org/officeDocument/2006/relationships/notesSlide" Target="../notesSlides/notesSlide13.xml"/><Relationship Id="rId16" Type="http://schemas.openxmlformats.org/officeDocument/2006/relationships/customXml" Target="../ink/ink7.xml"/><Relationship Id="rId1" Type="http://schemas.openxmlformats.org/officeDocument/2006/relationships/slideLayout" Target="../slideLayouts/slideLayout2.xml"/><Relationship Id="rId6" Type="http://schemas.openxmlformats.org/officeDocument/2006/relationships/customXml" Target="../ink/ink2.xml"/><Relationship Id="rId11" Type="http://schemas.openxmlformats.org/officeDocument/2006/relationships/image" Target="../media/image18.png"/><Relationship Id="rId5" Type="http://schemas.openxmlformats.org/officeDocument/2006/relationships/image" Target="../media/image150.png"/><Relationship Id="rId15" Type="http://schemas.openxmlformats.org/officeDocument/2006/relationships/image" Target="../media/image20.png"/><Relationship Id="rId10" Type="http://schemas.openxmlformats.org/officeDocument/2006/relationships/customXml" Target="../ink/ink4.xml"/><Relationship Id="rId19" Type="http://schemas.openxmlformats.org/officeDocument/2006/relationships/image" Target="../media/image23.png"/><Relationship Id="rId4" Type="http://schemas.openxmlformats.org/officeDocument/2006/relationships/customXml" Target="../ink/ink1.xml"/><Relationship Id="rId9" Type="http://schemas.openxmlformats.org/officeDocument/2006/relationships/image" Target="../media/image17.png"/><Relationship Id="rId14" Type="http://schemas.openxmlformats.org/officeDocument/2006/relationships/customXml" Target="../ink/ink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4.xml"/><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4.xml"/><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4.xml"/><Relationship Id="rId5" Type="http://schemas.openxmlformats.org/officeDocument/2006/relationships/image" Target="../media/image50.png"/><Relationship Id="rId4" Type="http://schemas.openxmlformats.org/officeDocument/2006/relationships/customXml" Target="../ink/ink8.xml"/></Relationships>
</file>

<file path=ppt/slides/_rels/slide3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4.xml"/><Relationship Id="rId4" Type="http://schemas.openxmlformats.org/officeDocument/2006/relationships/image" Target="../media/image53.png"/></Relationships>
</file>

<file path=ppt/slides/_rels/slide3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hyperlink" Target="mailto:ONESTOPAPP@NOLA.GOV"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hyperlink" Target="mailto:noreply@nola.gov" TargetMode="Externa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customXml" Target="../ink/ink12.xml"/><Relationship Id="rId3" Type="http://schemas.openxmlformats.org/officeDocument/2006/relationships/customXml" Target="../ink/ink9.xml"/><Relationship Id="rId7" Type="http://schemas.openxmlformats.org/officeDocument/2006/relationships/image" Target="../media/image560.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customXml" Target="../ink/ink11.xml"/><Relationship Id="rId11" Type="http://schemas.openxmlformats.org/officeDocument/2006/relationships/image" Target="../media/image580.png"/><Relationship Id="rId5" Type="http://schemas.openxmlformats.org/officeDocument/2006/relationships/customXml" Target="../ink/ink10.xml"/><Relationship Id="rId10" Type="http://schemas.openxmlformats.org/officeDocument/2006/relationships/customXml" Target="../ink/ink13.xml"/><Relationship Id="rId4" Type="http://schemas.openxmlformats.org/officeDocument/2006/relationships/image" Target="../media/image550.png"/><Relationship Id="rId9" Type="http://schemas.openxmlformats.org/officeDocument/2006/relationships/image" Target="../media/image570.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5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9" name="Rectangle 86">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88">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66402"/>
            <a:ext cx="12191998" cy="1590742"/>
          </a:xfrm>
          <a:prstGeom prst="rect">
            <a:avLst/>
          </a:prstGeom>
          <a:gradFill>
            <a:gsLst>
              <a:gs pos="0">
                <a:srgbClr val="000000"/>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90">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70175"/>
            <a:ext cx="12185331" cy="1590742"/>
          </a:xfrm>
          <a:prstGeom prst="rect">
            <a:avLst/>
          </a:prstGeom>
          <a:gradFill>
            <a:gsLst>
              <a:gs pos="0">
                <a:schemeClr val="accent1">
                  <a:alpha val="0"/>
                </a:schemeClr>
              </a:gs>
              <a:gs pos="100000">
                <a:schemeClr val="accent1">
                  <a:lumMod val="50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92">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5265546"/>
            <a:ext cx="4076698" cy="1590742"/>
          </a:xfrm>
          <a:prstGeom prst="rect">
            <a:avLst/>
          </a:prstGeom>
          <a:gradFill>
            <a:gsLst>
              <a:gs pos="0">
                <a:schemeClr val="accent1">
                  <a:lumMod val="50000"/>
                </a:schemeClr>
              </a:gs>
              <a:gs pos="100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94">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3335" y="5263483"/>
            <a:ext cx="12192000" cy="1597433"/>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938102-0491-5CB0-2061-BA3B65B9C0A1}"/>
              </a:ext>
            </a:extLst>
          </p:cNvPr>
          <p:cNvSpPr>
            <a:spLocks noGrp="1"/>
          </p:cNvSpPr>
          <p:nvPr>
            <p:ph type="title"/>
          </p:nvPr>
        </p:nvSpPr>
        <p:spPr>
          <a:xfrm>
            <a:off x="365761" y="5510253"/>
            <a:ext cx="11839570" cy="1033669"/>
          </a:xfrm>
        </p:spPr>
        <p:txBody>
          <a:bodyPr vert="horz" lIns="91440" tIns="45720" rIns="91440" bIns="45720" rtlCol="0">
            <a:normAutofit/>
          </a:bodyPr>
          <a:lstStyle/>
          <a:p>
            <a:pPr algn="ctr"/>
            <a:r>
              <a:rPr lang="en-US" sz="3400" b="1" dirty="0">
                <a:solidFill>
                  <a:srgbClr val="FFFFFF"/>
                </a:solidFill>
                <a:latin typeface="Century Gothic" panose="020B0502020202020204" pitchFamily="34" charset="0"/>
              </a:rPr>
              <a:t>Non-Commercial Short-Term Rental </a:t>
            </a:r>
            <a:br>
              <a:rPr lang="en-US" sz="3400" b="1" dirty="0">
                <a:solidFill>
                  <a:srgbClr val="FFFFFF"/>
                </a:solidFill>
                <a:latin typeface="Century Gothic" panose="020B0502020202020204" pitchFamily="34" charset="0"/>
              </a:rPr>
            </a:br>
            <a:r>
              <a:rPr lang="en-US" sz="3400" b="1" dirty="0">
                <a:solidFill>
                  <a:srgbClr val="FFFFFF"/>
                </a:solidFill>
                <a:latin typeface="Century Gothic" panose="020B0502020202020204" pitchFamily="34" charset="0"/>
              </a:rPr>
              <a:t>Application Training</a:t>
            </a:r>
          </a:p>
        </p:txBody>
      </p:sp>
      <p:pic>
        <p:nvPicPr>
          <p:cNvPr id="5" name="Content Placeholder 4" descr="A picture containing text, font, logo, line&#10;&#10;Description automatically generated">
            <a:extLst>
              <a:ext uri="{FF2B5EF4-FFF2-40B4-BE49-F238E27FC236}">
                <a16:creationId xmlns:a16="http://schemas.microsoft.com/office/drawing/2014/main" id="{2BEF05FB-9D47-5ABC-2454-96E4FD83BEB7}"/>
              </a:ext>
            </a:extLst>
          </p:cNvPr>
          <p:cNvPicPr>
            <a:picLocks noChangeAspect="1"/>
          </p:cNvPicPr>
          <p:nvPr/>
        </p:nvPicPr>
        <p:blipFill rotWithShape="1">
          <a:blip r:embed="rId3">
            <a:extLst>
              <a:ext uri="{28A0092B-C50C-407E-A947-70E740481C1C}">
                <a14:useLocalDpi xmlns:a14="http://schemas.microsoft.com/office/drawing/2010/main" val="0"/>
              </a:ext>
            </a:extLst>
          </a:blip>
          <a:srcRect l="16717" r="16719" b="3"/>
          <a:stretch/>
        </p:blipFill>
        <p:spPr>
          <a:xfrm>
            <a:off x="3116424" y="171448"/>
            <a:ext cx="6167535" cy="5025583"/>
          </a:xfrm>
          <a:prstGeom prst="rect">
            <a:avLst/>
          </a:prstGeom>
        </p:spPr>
      </p:pic>
    </p:spTree>
    <p:extLst>
      <p:ext uri="{BB962C8B-B14F-4D97-AF65-F5344CB8AC3E}">
        <p14:creationId xmlns:p14="http://schemas.microsoft.com/office/powerpoint/2010/main" val="3224141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NSTR License Map">
            <a:extLst>
              <a:ext uri="{FF2B5EF4-FFF2-40B4-BE49-F238E27FC236}">
                <a16:creationId xmlns:a16="http://schemas.microsoft.com/office/drawing/2014/main" id="{A2F7110C-2DB9-7381-0F72-3717279CEBD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962025"/>
            <a:ext cx="11277600" cy="4933950"/>
          </a:xfrm>
          <a:prstGeom prst="rect">
            <a:avLst/>
          </a:prstGeom>
        </p:spPr>
      </p:pic>
    </p:spTree>
    <p:extLst>
      <p:ext uri="{BB962C8B-B14F-4D97-AF65-F5344CB8AC3E}">
        <p14:creationId xmlns:p14="http://schemas.microsoft.com/office/powerpoint/2010/main" val="21605363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descr="A screenshot of a map&#10;&#10;Description automatically generated">
            <a:extLst>
              <a:ext uri="{FF2B5EF4-FFF2-40B4-BE49-F238E27FC236}">
                <a16:creationId xmlns:a16="http://schemas.microsoft.com/office/drawing/2014/main" id="{A196257F-AC0F-8F4A-9731-5B32D9D1E28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82639" y="836518"/>
            <a:ext cx="10296465" cy="4994881"/>
          </a:xfrm>
        </p:spPr>
      </p:pic>
      <p:sp>
        <p:nvSpPr>
          <p:cNvPr id="8" name="TextBox 7">
            <a:extLst>
              <a:ext uri="{FF2B5EF4-FFF2-40B4-BE49-F238E27FC236}">
                <a16:creationId xmlns:a16="http://schemas.microsoft.com/office/drawing/2014/main" id="{32F9FF10-A6C7-2B51-2BA4-9B93C0516044}"/>
              </a:ext>
            </a:extLst>
          </p:cNvPr>
          <p:cNvSpPr txBox="1"/>
          <p:nvPr/>
        </p:nvSpPr>
        <p:spPr>
          <a:xfrm>
            <a:off x="4959627" y="2469690"/>
            <a:ext cx="2981740" cy="707886"/>
          </a:xfrm>
          <a:prstGeom prst="rect">
            <a:avLst/>
          </a:prstGeom>
          <a:noFill/>
        </p:spPr>
        <p:txBody>
          <a:bodyPr wrap="square" rtlCol="0">
            <a:spAutoFit/>
          </a:bodyPr>
          <a:lstStyle/>
          <a:p>
            <a:r>
              <a:rPr lang="en-US" sz="2000" b="1">
                <a:solidFill>
                  <a:srgbClr val="FF0000"/>
                </a:solidFill>
              </a:rPr>
              <a:t>Example of available square</a:t>
            </a:r>
          </a:p>
        </p:txBody>
      </p:sp>
      <p:sp>
        <p:nvSpPr>
          <p:cNvPr id="2" name="TextBox 1">
            <a:extLst>
              <a:ext uri="{FF2B5EF4-FFF2-40B4-BE49-F238E27FC236}">
                <a16:creationId xmlns:a16="http://schemas.microsoft.com/office/drawing/2014/main" id="{E46A9888-B9D3-1D7F-A24B-CEBFA6DA7597}"/>
              </a:ext>
            </a:extLst>
          </p:cNvPr>
          <p:cNvSpPr txBox="1"/>
          <p:nvPr/>
        </p:nvSpPr>
        <p:spPr>
          <a:xfrm>
            <a:off x="1096884" y="5980518"/>
            <a:ext cx="9982220" cy="584775"/>
          </a:xfrm>
          <a:prstGeom prst="rect">
            <a:avLst/>
          </a:prstGeom>
          <a:noFill/>
        </p:spPr>
        <p:txBody>
          <a:bodyPr wrap="none" rtlCol="0">
            <a:spAutoFit/>
          </a:bodyPr>
          <a:lstStyle/>
          <a:p>
            <a:r>
              <a:rPr lang="en-US" sz="3200" b="1">
                <a:solidFill>
                  <a:srgbClr val="FF33CC"/>
                </a:solidFill>
                <a:latin typeface="Century Gothic" panose="020B0502020202020204" pitchFamily="34" charset="0"/>
              </a:rPr>
              <a:t>PINK SQUARES NOT ELIGIBLE FOR AN NSTR LICENSE</a:t>
            </a:r>
          </a:p>
        </p:txBody>
      </p:sp>
    </p:spTree>
    <p:extLst>
      <p:ext uri="{BB962C8B-B14F-4D97-AF65-F5344CB8AC3E}">
        <p14:creationId xmlns:p14="http://schemas.microsoft.com/office/powerpoint/2010/main" val="15808314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8AA4836-94BE-114E-D936-793388023077}"/>
              </a:ext>
            </a:extLst>
          </p:cNvPr>
          <p:cNvSpPr>
            <a:spLocks noGrp="1"/>
          </p:cNvSpPr>
          <p:nvPr>
            <p:ph type="title"/>
          </p:nvPr>
        </p:nvSpPr>
        <p:spPr>
          <a:xfrm>
            <a:off x="466722" y="586855"/>
            <a:ext cx="3201366" cy="3387497"/>
          </a:xfrm>
        </p:spPr>
        <p:txBody>
          <a:bodyPr anchor="b">
            <a:normAutofit/>
          </a:bodyPr>
          <a:lstStyle/>
          <a:p>
            <a:pPr algn="r"/>
            <a:r>
              <a:rPr lang="en-US" sz="3400" b="1">
                <a:solidFill>
                  <a:srgbClr val="FFFFFF"/>
                </a:solidFill>
                <a:latin typeface="Century Gothic" panose="020B0502020202020204" pitchFamily="34" charset="0"/>
              </a:rPr>
              <a:t>NON-COMMERCIAL STR LOTTERY </a:t>
            </a:r>
          </a:p>
        </p:txBody>
      </p:sp>
      <p:sp>
        <p:nvSpPr>
          <p:cNvPr id="3" name="Content Placeholder 2">
            <a:extLst>
              <a:ext uri="{FF2B5EF4-FFF2-40B4-BE49-F238E27FC236}">
                <a16:creationId xmlns:a16="http://schemas.microsoft.com/office/drawing/2014/main" id="{630D8581-82E6-E61C-ADDA-1562F7836681}"/>
              </a:ext>
            </a:extLst>
          </p:cNvPr>
          <p:cNvSpPr>
            <a:spLocks noGrp="1"/>
          </p:cNvSpPr>
          <p:nvPr>
            <p:ph idx="1"/>
          </p:nvPr>
        </p:nvSpPr>
        <p:spPr>
          <a:xfrm>
            <a:off x="4810259" y="402336"/>
            <a:ext cx="6555347" cy="5916168"/>
          </a:xfrm>
        </p:spPr>
        <p:txBody>
          <a:bodyPr anchor="ctr">
            <a:normAutofit/>
          </a:bodyPr>
          <a:lstStyle/>
          <a:p>
            <a:r>
              <a:rPr lang="en-US" sz="2000" dirty="0">
                <a:latin typeface="Century Gothic"/>
              </a:rPr>
              <a:t>Application period 8am July 20 – 8am July 27, 2026.</a:t>
            </a:r>
          </a:p>
          <a:p>
            <a:r>
              <a:rPr lang="en-US" sz="2000" dirty="0">
                <a:latin typeface="Century Gothic"/>
              </a:rPr>
              <a:t>Office hours during this time to assist with completing application (July 20-24, 2026, 9:00am – 4:00pm).</a:t>
            </a:r>
          </a:p>
          <a:p>
            <a:r>
              <a:rPr lang="en-US" sz="2000" i="0" dirty="0">
                <a:effectLst/>
                <a:latin typeface="Century Gothic"/>
                <a:cs typeface="Calibri Light"/>
              </a:rPr>
              <a:t>A complete application will also require that the property has no outstanding electrical or mechanical violations, violations for work without permits, open permits, or unresolved zoning or addressing issues. </a:t>
            </a:r>
            <a:r>
              <a:rPr lang="en-US" sz="2000" b="1" i="0" dirty="0">
                <a:effectLst/>
                <a:latin typeface="Century Gothic"/>
                <a:cs typeface="Calibri Light"/>
              </a:rPr>
              <a:t>Applicants are advised to begin working on these issues and verifying their zoning and addressing status with the Department immediately. </a:t>
            </a:r>
          </a:p>
          <a:p>
            <a:r>
              <a:rPr lang="en-US" sz="2000" b="1" dirty="0">
                <a:highlight>
                  <a:srgbClr val="00FF00"/>
                </a:highlight>
                <a:latin typeface="Century Gothic"/>
                <a:cs typeface="Calibri Light"/>
              </a:rPr>
              <a:t>NSTR Owner Permit Fee: $500</a:t>
            </a:r>
            <a:endParaRPr lang="en-US" sz="2000" b="1" dirty="0">
              <a:highlight>
                <a:srgbClr val="00FF00"/>
              </a:highlight>
              <a:latin typeface="Century Gothic" panose="020B0502020202020204" pitchFamily="34" charset="0"/>
              <a:cs typeface="Calibri Light" panose="020F0302020204030204" pitchFamily="34" charset="0"/>
            </a:endParaRPr>
          </a:p>
          <a:p>
            <a:r>
              <a:rPr lang="en-US" sz="2000" dirty="0">
                <a:latin typeface="Century Gothic"/>
                <a:cs typeface="Calibri Light"/>
              </a:rPr>
              <a:t>NSTR Operator Permit Fee: $150</a:t>
            </a:r>
          </a:p>
          <a:p>
            <a:r>
              <a:rPr lang="en-US" sz="2000" dirty="0">
                <a:latin typeface="Century Gothic"/>
                <a:cs typeface="Calibri Light"/>
              </a:rPr>
              <a:t>CSTR Operator Permit Fee: $1000</a:t>
            </a:r>
          </a:p>
          <a:p>
            <a:r>
              <a:rPr lang="en-US" sz="2000" dirty="0">
                <a:latin typeface="Century Gothic"/>
                <a:cs typeface="Calibri Light"/>
              </a:rPr>
              <a:t>CSTR &amp; NSTR Operator Permit Fee: $1000</a:t>
            </a:r>
          </a:p>
          <a:p>
            <a:endParaRPr lang="en-US" sz="2000" dirty="0">
              <a:latin typeface="Century Gothic" panose="020B0502020202020204" pitchFamily="34" charset="0"/>
              <a:cs typeface="Calibri Light" panose="020F0302020204030204" pitchFamily="34" charset="0"/>
            </a:endParaRPr>
          </a:p>
        </p:txBody>
      </p:sp>
    </p:spTree>
    <p:extLst>
      <p:ext uri="{BB962C8B-B14F-4D97-AF65-F5344CB8AC3E}">
        <p14:creationId xmlns:p14="http://schemas.microsoft.com/office/powerpoint/2010/main" val="40035368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3D8FC8-0E5C-7085-C1F4-A25CF1728ECF}"/>
              </a:ext>
            </a:extLst>
          </p:cNvPr>
          <p:cNvPicPr>
            <a:picLocks noChangeAspect="1"/>
          </p:cNvPicPr>
          <p:nvPr/>
        </p:nvPicPr>
        <p:blipFill>
          <a:blip r:embed="rId3"/>
          <a:stretch>
            <a:fillRect/>
          </a:stretch>
        </p:blipFill>
        <p:spPr>
          <a:xfrm>
            <a:off x="3054145" y="0"/>
            <a:ext cx="6083709" cy="68580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QR code for this page">
            <a:extLst>
              <a:ext uri="{FF2B5EF4-FFF2-40B4-BE49-F238E27FC236}">
                <a16:creationId xmlns:a16="http://schemas.microsoft.com/office/drawing/2014/main" id="{80BF261E-25AB-4C29-B0B3-7D36FD34A9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87489" y="5879592"/>
            <a:ext cx="978408" cy="97840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6AABE39F-636C-D5DD-352E-EE089A03EF42}"/>
              </a:ext>
            </a:extLst>
          </p:cNvPr>
          <p:cNvPicPr>
            <a:picLocks noChangeAspect="1"/>
          </p:cNvPicPr>
          <p:nvPr/>
        </p:nvPicPr>
        <p:blipFill>
          <a:blip r:embed="rId4"/>
          <a:stretch>
            <a:fillRect/>
          </a:stretch>
        </p:blipFill>
        <p:spPr>
          <a:xfrm>
            <a:off x="1653556" y="0"/>
            <a:ext cx="8884888" cy="6858000"/>
          </a:xfrm>
          <a:prstGeom prst="rect">
            <a:avLst/>
          </a:prstGeom>
        </p:spPr>
      </p:pic>
      <p:pic>
        <p:nvPicPr>
          <p:cNvPr id="3" name="Picture 2">
            <a:extLst>
              <a:ext uri="{FF2B5EF4-FFF2-40B4-BE49-F238E27FC236}">
                <a16:creationId xmlns:a16="http://schemas.microsoft.com/office/drawing/2014/main" id="{7AADBB3C-23B7-C59A-6780-9FAA818B2807}"/>
              </a:ext>
            </a:extLst>
          </p:cNvPr>
          <p:cNvPicPr>
            <a:picLocks noChangeAspect="1"/>
          </p:cNvPicPr>
          <p:nvPr/>
        </p:nvPicPr>
        <p:blipFill>
          <a:blip r:embed="rId5"/>
          <a:stretch>
            <a:fillRect/>
          </a:stretch>
        </p:blipFill>
        <p:spPr>
          <a:xfrm>
            <a:off x="5175422" y="1627632"/>
            <a:ext cx="6990475" cy="3801618"/>
          </a:xfrm>
          <a:prstGeom prst="rect">
            <a:avLst/>
          </a:prstGeom>
        </p:spPr>
      </p:pic>
      <p:sp>
        <p:nvSpPr>
          <p:cNvPr id="5" name="Arrow: Right 4">
            <a:extLst>
              <a:ext uri="{FF2B5EF4-FFF2-40B4-BE49-F238E27FC236}">
                <a16:creationId xmlns:a16="http://schemas.microsoft.com/office/drawing/2014/main" id="{EB3AB921-5876-8736-68BA-4A7AB597DD57}"/>
              </a:ext>
            </a:extLst>
          </p:cNvPr>
          <p:cNvSpPr/>
          <p:nvPr/>
        </p:nvSpPr>
        <p:spPr>
          <a:xfrm flipH="1">
            <a:off x="7927848" y="5122926"/>
            <a:ext cx="868680" cy="397764"/>
          </a:xfrm>
          <a:prstGeom prst="rightArrow">
            <a:avLst/>
          </a:prstGeom>
          <a:solidFill>
            <a:srgbClr val="FF0000"/>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text, screenshot, font, web page&#10;&#10;Description automatically generated">
            <a:extLst>
              <a:ext uri="{FF2B5EF4-FFF2-40B4-BE49-F238E27FC236}">
                <a16:creationId xmlns:a16="http://schemas.microsoft.com/office/drawing/2014/main" id="{E76E2D37-236E-F4B1-1F91-34F7DC86DB6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29628" y="2665197"/>
            <a:ext cx="11277600" cy="2650235"/>
          </a:xfrm>
          <a:prstGeom prst="rect">
            <a:avLst/>
          </a:prstGeom>
        </p:spPr>
      </p:pic>
      <p:sp>
        <p:nvSpPr>
          <p:cNvPr id="2" name="TextBox 1">
            <a:extLst>
              <a:ext uri="{FF2B5EF4-FFF2-40B4-BE49-F238E27FC236}">
                <a16:creationId xmlns:a16="http://schemas.microsoft.com/office/drawing/2014/main" id="{F7F64BDB-7C92-939A-A3C8-655043B1A199}"/>
              </a:ext>
            </a:extLst>
          </p:cNvPr>
          <p:cNvSpPr txBox="1"/>
          <p:nvPr/>
        </p:nvSpPr>
        <p:spPr>
          <a:xfrm>
            <a:off x="457200" y="104662"/>
            <a:ext cx="10479386" cy="1754326"/>
          </a:xfrm>
          <a:prstGeom prst="rect">
            <a:avLst/>
          </a:prstGeom>
          <a:noFill/>
        </p:spPr>
        <p:txBody>
          <a:bodyPr wrap="square" rtlCol="0">
            <a:spAutoFit/>
          </a:bodyPr>
          <a:lstStyle/>
          <a:p>
            <a:r>
              <a:rPr lang="en-US" sz="5400" b="1">
                <a:solidFill>
                  <a:srgbClr val="92D050"/>
                </a:solidFill>
                <a:latin typeface="Century Gothic" panose="020B0502020202020204" pitchFamily="34" charset="0"/>
              </a:rPr>
              <a:t>Check your property for any open permits &amp; violations</a:t>
            </a:r>
          </a:p>
        </p:txBody>
      </p:sp>
    </p:spTree>
    <p:extLst>
      <p:ext uri="{BB962C8B-B14F-4D97-AF65-F5344CB8AC3E}">
        <p14:creationId xmlns:p14="http://schemas.microsoft.com/office/powerpoint/2010/main" val="9682621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35AE9-0AE2-A118-8E06-98C41723DA78}"/>
              </a:ext>
            </a:extLst>
          </p:cNvPr>
          <p:cNvSpPr>
            <a:spLocks noGrp="1"/>
          </p:cNvSpPr>
          <p:nvPr>
            <p:ph type="title"/>
          </p:nvPr>
        </p:nvSpPr>
        <p:spPr>
          <a:xfrm>
            <a:off x="0" y="-232433"/>
            <a:ext cx="10515600" cy="1325563"/>
          </a:xfrm>
        </p:spPr>
        <p:txBody>
          <a:bodyPr>
            <a:noAutofit/>
          </a:bodyPr>
          <a:lstStyle/>
          <a:p>
            <a:r>
              <a:rPr lang="en-US" sz="2800" b="1" dirty="0">
                <a:latin typeface="Century Gothic" panose="020B0502020202020204" pitchFamily="34" charset="0"/>
                <a:hlinkClick r:id="rId3"/>
              </a:rPr>
              <a:t>Safety &amp; Permits Contacts</a:t>
            </a:r>
            <a:r>
              <a:rPr lang="en-US" sz="2800" b="1" dirty="0">
                <a:latin typeface="Century Gothic" panose="020B0502020202020204" pitchFamily="34" charset="0"/>
              </a:rPr>
              <a:t> </a:t>
            </a:r>
            <a:r>
              <a:rPr lang="en-US" sz="2800" b="1" dirty="0">
                <a:solidFill>
                  <a:srgbClr val="FF0000"/>
                </a:solidFill>
                <a:latin typeface="Century Gothic" panose="020B0502020202020204" pitchFamily="34" charset="0"/>
              </a:rPr>
              <a:t>Contact the respective division to close out permits &amp; violations</a:t>
            </a:r>
            <a:endParaRPr lang="en-US" sz="2800" b="1" dirty="0">
              <a:latin typeface="Century Gothic" panose="020B0502020202020204" pitchFamily="34" charset="0"/>
            </a:endParaRPr>
          </a:p>
        </p:txBody>
      </p:sp>
      <p:grpSp>
        <p:nvGrpSpPr>
          <p:cNvPr id="11" name="Group 10">
            <a:extLst>
              <a:ext uri="{FF2B5EF4-FFF2-40B4-BE49-F238E27FC236}">
                <a16:creationId xmlns:a16="http://schemas.microsoft.com/office/drawing/2014/main" id="{542FF6CF-3051-01B1-937B-94B0F94D7B2B}"/>
              </a:ext>
            </a:extLst>
          </p:cNvPr>
          <p:cNvGrpSpPr/>
          <p:nvPr/>
        </p:nvGrpSpPr>
        <p:grpSpPr>
          <a:xfrm>
            <a:off x="4744480" y="2854320"/>
            <a:ext cx="1413000" cy="183600"/>
            <a:chOff x="4744480" y="2854320"/>
            <a:chExt cx="1413000" cy="183600"/>
          </a:xfrm>
        </p:grpSpPr>
        <mc:AlternateContent xmlns:mc="http://schemas.openxmlformats.org/markup-compatibility/2006" xmlns:p14="http://schemas.microsoft.com/office/powerpoint/2010/main">
          <mc:Choice Requires="p14">
            <p:contentPart p14:bwMode="auto" r:id="rId4">
              <p14:nvContentPartPr>
                <p14:cNvPr id="6" name="Ink 5">
                  <a:extLst>
                    <a:ext uri="{FF2B5EF4-FFF2-40B4-BE49-F238E27FC236}">
                      <a16:creationId xmlns:a16="http://schemas.microsoft.com/office/drawing/2014/main" id="{0657B11B-1F3E-8F6F-A903-901332C76A73}"/>
                    </a:ext>
                  </a:extLst>
                </p14:cNvPr>
                <p14:cNvContentPartPr/>
                <p14:nvPr/>
              </p14:nvContentPartPr>
              <p14:xfrm>
                <a:off x="4744480" y="2966640"/>
                <a:ext cx="686160" cy="51480"/>
              </p14:xfrm>
            </p:contentPart>
          </mc:Choice>
          <mc:Fallback xmlns="">
            <p:pic>
              <p:nvPicPr>
                <p:cNvPr id="6" name="Ink 5">
                  <a:extLst>
                    <a:ext uri="{FF2B5EF4-FFF2-40B4-BE49-F238E27FC236}">
                      <a16:creationId xmlns:a16="http://schemas.microsoft.com/office/drawing/2014/main" id="{0657B11B-1F3E-8F6F-A903-901332C76A73}"/>
                    </a:ext>
                  </a:extLst>
                </p:cNvPr>
                <p:cNvPicPr/>
                <p:nvPr/>
              </p:nvPicPr>
              <p:blipFill>
                <a:blip r:embed="rId5"/>
                <a:stretch>
                  <a:fillRect/>
                </a:stretch>
              </p:blipFill>
              <p:spPr>
                <a:xfrm>
                  <a:off x="4735480" y="2957640"/>
                  <a:ext cx="703800" cy="691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EF1A6F20-EEC6-BB36-B516-7FF5238A6C87}"/>
                    </a:ext>
                  </a:extLst>
                </p14:cNvPr>
                <p14:cNvContentPartPr/>
                <p14:nvPr/>
              </p14:nvContentPartPr>
              <p14:xfrm>
                <a:off x="4937440" y="2895360"/>
                <a:ext cx="893160" cy="31320"/>
              </p14:xfrm>
            </p:contentPart>
          </mc:Choice>
          <mc:Fallback xmlns="">
            <p:pic>
              <p:nvPicPr>
                <p:cNvPr id="7" name="Ink 6">
                  <a:extLst>
                    <a:ext uri="{FF2B5EF4-FFF2-40B4-BE49-F238E27FC236}">
                      <a16:creationId xmlns:a16="http://schemas.microsoft.com/office/drawing/2014/main" id="{EF1A6F20-EEC6-BB36-B516-7FF5238A6C87}"/>
                    </a:ext>
                  </a:extLst>
                </p:cNvPr>
                <p:cNvPicPr/>
                <p:nvPr/>
              </p:nvPicPr>
              <p:blipFill>
                <a:blip r:embed="rId7"/>
                <a:stretch>
                  <a:fillRect/>
                </a:stretch>
              </p:blipFill>
              <p:spPr>
                <a:xfrm>
                  <a:off x="4928440" y="2886255"/>
                  <a:ext cx="910800" cy="49165"/>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9" name="Ink 8">
                  <a:extLst>
                    <a:ext uri="{FF2B5EF4-FFF2-40B4-BE49-F238E27FC236}">
                      <a16:creationId xmlns:a16="http://schemas.microsoft.com/office/drawing/2014/main" id="{9F0DA1BC-98D8-6820-B064-562CBD00BA64}"/>
                    </a:ext>
                  </a:extLst>
                </p14:cNvPr>
                <p14:cNvContentPartPr/>
                <p14:nvPr/>
              </p14:nvContentPartPr>
              <p14:xfrm>
                <a:off x="4917280" y="2854320"/>
                <a:ext cx="1240200" cy="11520"/>
              </p14:xfrm>
            </p:contentPart>
          </mc:Choice>
          <mc:Fallback xmlns="">
            <p:pic>
              <p:nvPicPr>
                <p:cNvPr id="9" name="Ink 8">
                  <a:extLst>
                    <a:ext uri="{FF2B5EF4-FFF2-40B4-BE49-F238E27FC236}">
                      <a16:creationId xmlns:a16="http://schemas.microsoft.com/office/drawing/2014/main" id="{9F0DA1BC-98D8-6820-B064-562CBD00BA64}"/>
                    </a:ext>
                  </a:extLst>
                </p:cNvPr>
                <p:cNvPicPr/>
                <p:nvPr/>
              </p:nvPicPr>
              <p:blipFill>
                <a:blip r:embed="rId9"/>
                <a:stretch>
                  <a:fillRect/>
                </a:stretch>
              </p:blipFill>
              <p:spPr>
                <a:xfrm>
                  <a:off x="4854280" y="2793229"/>
                  <a:ext cx="1365840" cy="133353"/>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0" name="Ink 9">
                  <a:extLst>
                    <a:ext uri="{FF2B5EF4-FFF2-40B4-BE49-F238E27FC236}">
                      <a16:creationId xmlns:a16="http://schemas.microsoft.com/office/drawing/2014/main" id="{FECEB5E2-4A03-D352-7B1D-A0A7A82ACAAB}"/>
                    </a:ext>
                  </a:extLst>
                </p14:cNvPr>
                <p14:cNvContentPartPr/>
                <p14:nvPr/>
              </p14:nvContentPartPr>
              <p14:xfrm>
                <a:off x="4988200" y="3037560"/>
                <a:ext cx="823680" cy="360"/>
              </p14:xfrm>
            </p:contentPart>
          </mc:Choice>
          <mc:Fallback xmlns="">
            <p:pic>
              <p:nvPicPr>
                <p:cNvPr id="10" name="Ink 9">
                  <a:extLst>
                    <a:ext uri="{FF2B5EF4-FFF2-40B4-BE49-F238E27FC236}">
                      <a16:creationId xmlns:a16="http://schemas.microsoft.com/office/drawing/2014/main" id="{FECEB5E2-4A03-D352-7B1D-A0A7A82ACAAB}"/>
                    </a:ext>
                  </a:extLst>
                </p:cNvPr>
                <p:cNvPicPr/>
                <p:nvPr/>
              </p:nvPicPr>
              <p:blipFill>
                <a:blip r:embed="rId11"/>
                <a:stretch>
                  <a:fillRect/>
                </a:stretch>
              </p:blipFill>
              <p:spPr>
                <a:xfrm>
                  <a:off x="4925172" y="2974560"/>
                  <a:ext cx="949375" cy="126000"/>
                </a:xfrm>
                <a:prstGeom prst="rect">
                  <a:avLst/>
                </a:prstGeom>
              </p:spPr>
            </p:pic>
          </mc:Fallback>
        </mc:AlternateContent>
      </p:grpSp>
      <p:grpSp>
        <p:nvGrpSpPr>
          <p:cNvPr id="16" name="Group 15">
            <a:extLst>
              <a:ext uri="{FF2B5EF4-FFF2-40B4-BE49-F238E27FC236}">
                <a16:creationId xmlns:a16="http://schemas.microsoft.com/office/drawing/2014/main" id="{F95D4F4C-774B-58CC-4A36-E6E5D2BCAA2C}"/>
              </a:ext>
            </a:extLst>
          </p:cNvPr>
          <p:cNvGrpSpPr/>
          <p:nvPr/>
        </p:nvGrpSpPr>
        <p:grpSpPr>
          <a:xfrm>
            <a:off x="4947520" y="3210360"/>
            <a:ext cx="1241280" cy="173520"/>
            <a:chOff x="4947520" y="3210360"/>
            <a:chExt cx="1241280" cy="173520"/>
          </a:xfrm>
        </p:grpSpPr>
        <mc:AlternateContent xmlns:mc="http://schemas.openxmlformats.org/markup-compatibility/2006" xmlns:p14="http://schemas.microsoft.com/office/powerpoint/2010/main">
          <mc:Choice Requires="p14">
            <p:contentPart p14:bwMode="auto" r:id="rId12">
              <p14:nvContentPartPr>
                <p14:cNvPr id="12" name="Ink 11">
                  <a:extLst>
                    <a:ext uri="{FF2B5EF4-FFF2-40B4-BE49-F238E27FC236}">
                      <a16:creationId xmlns:a16="http://schemas.microsoft.com/office/drawing/2014/main" id="{F0CE9F4F-C44E-0813-B527-C7FA0C1A9994}"/>
                    </a:ext>
                  </a:extLst>
                </p14:cNvPr>
                <p14:cNvContentPartPr/>
                <p14:nvPr/>
              </p14:nvContentPartPr>
              <p14:xfrm>
                <a:off x="4947520" y="3210360"/>
                <a:ext cx="927720" cy="360"/>
              </p14:xfrm>
            </p:contentPart>
          </mc:Choice>
          <mc:Fallback xmlns="">
            <p:pic>
              <p:nvPicPr>
                <p:cNvPr id="12" name="Ink 11">
                  <a:extLst>
                    <a:ext uri="{FF2B5EF4-FFF2-40B4-BE49-F238E27FC236}">
                      <a16:creationId xmlns:a16="http://schemas.microsoft.com/office/drawing/2014/main" id="{F0CE9F4F-C44E-0813-B527-C7FA0C1A9994}"/>
                    </a:ext>
                  </a:extLst>
                </p:cNvPr>
                <p:cNvPicPr/>
                <p:nvPr/>
              </p:nvPicPr>
              <p:blipFill>
                <a:blip r:embed="rId13"/>
                <a:stretch>
                  <a:fillRect/>
                </a:stretch>
              </p:blipFill>
              <p:spPr>
                <a:xfrm>
                  <a:off x="4884520" y="3147360"/>
                  <a:ext cx="105336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3" name="Ink 12">
                  <a:extLst>
                    <a:ext uri="{FF2B5EF4-FFF2-40B4-BE49-F238E27FC236}">
                      <a16:creationId xmlns:a16="http://schemas.microsoft.com/office/drawing/2014/main" id="{848535F3-6237-32D4-F79B-FC5C27A57E0F}"/>
                    </a:ext>
                  </a:extLst>
                </p14:cNvPr>
                <p14:cNvContentPartPr/>
                <p14:nvPr/>
              </p14:nvContentPartPr>
              <p14:xfrm>
                <a:off x="5161000" y="3281280"/>
                <a:ext cx="1027800" cy="11160"/>
              </p14:xfrm>
            </p:contentPart>
          </mc:Choice>
          <mc:Fallback xmlns="">
            <p:pic>
              <p:nvPicPr>
                <p:cNvPr id="13" name="Ink 12">
                  <a:extLst>
                    <a:ext uri="{FF2B5EF4-FFF2-40B4-BE49-F238E27FC236}">
                      <a16:creationId xmlns:a16="http://schemas.microsoft.com/office/drawing/2014/main" id="{848535F3-6237-32D4-F79B-FC5C27A57E0F}"/>
                    </a:ext>
                  </a:extLst>
                </p:cNvPr>
                <p:cNvPicPr/>
                <p:nvPr/>
              </p:nvPicPr>
              <p:blipFill>
                <a:blip r:embed="rId15"/>
                <a:stretch>
                  <a:fillRect/>
                </a:stretch>
              </p:blipFill>
              <p:spPr>
                <a:xfrm>
                  <a:off x="5098000" y="3218280"/>
                  <a:ext cx="1153440" cy="1368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5" name="Ink 14">
                  <a:extLst>
                    <a:ext uri="{FF2B5EF4-FFF2-40B4-BE49-F238E27FC236}">
                      <a16:creationId xmlns:a16="http://schemas.microsoft.com/office/drawing/2014/main" id="{58F70C1F-E580-B1BE-5B61-098870D420BD}"/>
                    </a:ext>
                  </a:extLst>
                </p14:cNvPr>
                <p14:cNvContentPartPr/>
                <p14:nvPr/>
              </p14:nvContentPartPr>
              <p14:xfrm>
                <a:off x="4998640" y="3372720"/>
                <a:ext cx="1176840" cy="11160"/>
              </p14:xfrm>
            </p:contentPart>
          </mc:Choice>
          <mc:Fallback xmlns="">
            <p:pic>
              <p:nvPicPr>
                <p:cNvPr id="15" name="Ink 14">
                  <a:extLst>
                    <a:ext uri="{FF2B5EF4-FFF2-40B4-BE49-F238E27FC236}">
                      <a16:creationId xmlns:a16="http://schemas.microsoft.com/office/drawing/2014/main" id="{58F70C1F-E580-B1BE-5B61-098870D420BD}"/>
                    </a:ext>
                  </a:extLst>
                </p:cNvPr>
                <p:cNvPicPr/>
                <p:nvPr/>
              </p:nvPicPr>
              <p:blipFill>
                <a:blip r:embed="rId17"/>
                <a:stretch>
                  <a:fillRect/>
                </a:stretch>
              </p:blipFill>
              <p:spPr>
                <a:xfrm>
                  <a:off x="4935659" y="3309720"/>
                  <a:ext cx="1302442" cy="136800"/>
                </a:xfrm>
                <a:prstGeom prst="rect">
                  <a:avLst/>
                </a:prstGeom>
              </p:spPr>
            </p:pic>
          </mc:Fallback>
        </mc:AlternateContent>
      </p:grpSp>
      <p:pic>
        <p:nvPicPr>
          <p:cNvPr id="4" name="Picture 3">
            <a:extLst>
              <a:ext uri="{FF2B5EF4-FFF2-40B4-BE49-F238E27FC236}">
                <a16:creationId xmlns:a16="http://schemas.microsoft.com/office/drawing/2014/main" id="{CD73CA5E-5F77-50C9-0FBB-D597F2F48CDA}"/>
              </a:ext>
            </a:extLst>
          </p:cNvPr>
          <p:cNvPicPr>
            <a:picLocks noChangeAspect="1"/>
          </p:cNvPicPr>
          <p:nvPr/>
        </p:nvPicPr>
        <p:blipFill>
          <a:blip r:embed="rId18"/>
          <a:stretch>
            <a:fillRect/>
          </a:stretch>
        </p:blipFill>
        <p:spPr>
          <a:xfrm>
            <a:off x="11149827" y="5784806"/>
            <a:ext cx="1028844" cy="1038370"/>
          </a:xfrm>
          <a:prstGeom prst="rect">
            <a:avLst/>
          </a:prstGeom>
        </p:spPr>
      </p:pic>
      <p:pic>
        <p:nvPicPr>
          <p:cNvPr id="5" name="Picture 4">
            <a:extLst>
              <a:ext uri="{FF2B5EF4-FFF2-40B4-BE49-F238E27FC236}">
                <a16:creationId xmlns:a16="http://schemas.microsoft.com/office/drawing/2014/main" id="{4EC7DC63-F6D0-8DCA-584F-262D1A233927}"/>
              </a:ext>
            </a:extLst>
          </p:cNvPr>
          <p:cNvPicPr>
            <a:picLocks noChangeAspect="1"/>
          </p:cNvPicPr>
          <p:nvPr/>
        </p:nvPicPr>
        <p:blipFill>
          <a:blip r:embed="rId19"/>
          <a:srcRect l="22687" t="1199" r="1"/>
          <a:stretch/>
        </p:blipFill>
        <p:spPr>
          <a:xfrm>
            <a:off x="5087560" y="458280"/>
            <a:ext cx="6050178" cy="6364896"/>
          </a:xfrm>
          <a:prstGeom prst="rect">
            <a:avLst/>
          </a:prstGeom>
        </p:spPr>
      </p:pic>
    </p:spTree>
    <p:extLst>
      <p:ext uri="{BB962C8B-B14F-4D97-AF65-F5344CB8AC3E}">
        <p14:creationId xmlns:p14="http://schemas.microsoft.com/office/powerpoint/2010/main" val="20423406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390DE3C-EDE3-81AA-EAFE-6D8738E6AA09}"/>
              </a:ext>
            </a:extLst>
          </p:cNvPr>
          <p:cNvSpPr>
            <a:spLocks noGrp="1"/>
          </p:cNvSpPr>
          <p:nvPr>
            <p:ph type="title"/>
          </p:nvPr>
        </p:nvSpPr>
        <p:spPr>
          <a:xfrm>
            <a:off x="1371599" y="294538"/>
            <a:ext cx="9895951" cy="1033669"/>
          </a:xfrm>
        </p:spPr>
        <p:txBody>
          <a:bodyPr>
            <a:normAutofit/>
          </a:bodyPr>
          <a:lstStyle/>
          <a:p>
            <a:r>
              <a:rPr lang="en-US" sz="4000" b="1">
                <a:solidFill>
                  <a:srgbClr val="FFFFFF"/>
                </a:solidFill>
                <a:latin typeface="Century Gothic" panose="020B0502020202020204" pitchFamily="34" charset="0"/>
              </a:rPr>
              <a:t>PERMIT APP &amp; ELIGIBILITY</a:t>
            </a:r>
          </a:p>
        </p:txBody>
      </p:sp>
      <p:sp>
        <p:nvSpPr>
          <p:cNvPr id="3" name="Content Placeholder 2">
            <a:extLst>
              <a:ext uri="{FF2B5EF4-FFF2-40B4-BE49-F238E27FC236}">
                <a16:creationId xmlns:a16="http://schemas.microsoft.com/office/drawing/2014/main" id="{C3DF0EEC-4B91-DECB-C622-DFC9FF03D227}"/>
              </a:ext>
            </a:extLst>
          </p:cNvPr>
          <p:cNvSpPr>
            <a:spLocks noGrp="1"/>
          </p:cNvSpPr>
          <p:nvPr>
            <p:ph idx="1"/>
          </p:nvPr>
        </p:nvSpPr>
        <p:spPr>
          <a:xfrm>
            <a:off x="1371599" y="2318197"/>
            <a:ext cx="9724031" cy="3683358"/>
          </a:xfrm>
        </p:spPr>
        <p:txBody>
          <a:bodyPr anchor="ctr">
            <a:normAutofit/>
          </a:bodyPr>
          <a:lstStyle/>
          <a:p>
            <a:r>
              <a:rPr lang="en-US" sz="2000" dirty="0">
                <a:effectLst/>
                <a:latin typeface="Century Gothic"/>
                <a:ea typeface="Times New Roman" panose="02020603050405020304" pitchFamily="18" charset="0"/>
              </a:rPr>
              <a:t>No dwelling unit may be used as a short-term rental unit unless an owner possesses a short­ term rental owner</a:t>
            </a:r>
            <a:r>
              <a:rPr lang="en-US" sz="2000" spc="-5" dirty="0">
                <a:effectLst/>
                <a:latin typeface="Century Gothic"/>
                <a:ea typeface="Times New Roman" panose="02020603050405020304" pitchFamily="18" charset="0"/>
              </a:rPr>
              <a:t> </a:t>
            </a:r>
            <a:r>
              <a:rPr lang="en-US" sz="2000" dirty="0">
                <a:effectLst/>
                <a:latin typeface="Century Gothic"/>
                <a:ea typeface="Times New Roman" panose="02020603050405020304" pitchFamily="18" charset="0"/>
              </a:rPr>
              <a:t>permit. Issuance of</a:t>
            </a:r>
            <a:r>
              <a:rPr lang="en-US" sz="2000" spc="-5" dirty="0">
                <a:effectLst/>
                <a:latin typeface="Century Gothic"/>
                <a:ea typeface="Times New Roman" panose="02020603050405020304" pitchFamily="18" charset="0"/>
              </a:rPr>
              <a:t> </a:t>
            </a:r>
            <a:r>
              <a:rPr lang="en-US" sz="2000" dirty="0">
                <a:effectLst/>
                <a:latin typeface="Century Gothic"/>
                <a:ea typeface="Times New Roman" panose="02020603050405020304" pitchFamily="18" charset="0"/>
              </a:rPr>
              <a:t>a</a:t>
            </a:r>
            <a:r>
              <a:rPr lang="en-US" sz="2000" spc="-10" dirty="0">
                <a:effectLst/>
                <a:latin typeface="Century Gothic"/>
                <a:ea typeface="Times New Roman" panose="02020603050405020304" pitchFamily="18" charset="0"/>
              </a:rPr>
              <a:t> </a:t>
            </a:r>
            <a:r>
              <a:rPr lang="en-US" sz="2000" dirty="0">
                <a:effectLst/>
                <a:latin typeface="Century Gothic"/>
                <a:ea typeface="Times New Roman" panose="02020603050405020304" pitchFamily="18" charset="0"/>
              </a:rPr>
              <a:t>short-term rental owner permit shall</a:t>
            </a:r>
            <a:r>
              <a:rPr lang="en-US" sz="2000" spc="200" dirty="0">
                <a:effectLst/>
                <a:latin typeface="Century Gothic"/>
                <a:ea typeface="Times New Roman" panose="02020603050405020304" pitchFamily="18" charset="0"/>
              </a:rPr>
              <a:t> </a:t>
            </a:r>
            <a:r>
              <a:rPr lang="en-US" sz="2000" dirty="0">
                <a:effectLst/>
                <a:latin typeface="Century Gothic"/>
                <a:ea typeface="Times New Roman" panose="02020603050405020304" pitchFamily="18" charset="0"/>
              </a:rPr>
              <a:t>be subject</a:t>
            </a:r>
            <a:r>
              <a:rPr lang="en-US" sz="2000" spc="200" dirty="0">
                <a:effectLst/>
                <a:latin typeface="Century Gothic"/>
                <a:ea typeface="Times New Roman" panose="02020603050405020304" pitchFamily="18" charset="0"/>
              </a:rPr>
              <a:t> </a:t>
            </a:r>
            <a:r>
              <a:rPr lang="en-US" sz="2000" dirty="0">
                <a:effectLst/>
                <a:latin typeface="Century Gothic"/>
                <a:ea typeface="Times New Roman" panose="02020603050405020304" pitchFamily="18" charset="0"/>
              </a:rPr>
              <a:t>to the following</a:t>
            </a:r>
            <a:r>
              <a:rPr lang="en-US" sz="2000" spc="195" dirty="0">
                <a:effectLst/>
                <a:latin typeface="Century Gothic"/>
                <a:ea typeface="Times New Roman" panose="02020603050405020304" pitchFamily="18" charset="0"/>
              </a:rPr>
              <a:t> </a:t>
            </a:r>
            <a:r>
              <a:rPr lang="en-US" sz="2000" dirty="0">
                <a:effectLst/>
                <a:latin typeface="Century Gothic"/>
                <a:ea typeface="Times New Roman" panose="02020603050405020304" pitchFamily="18" charset="0"/>
              </a:rPr>
              <a:t>rules and criteria:</a:t>
            </a:r>
          </a:p>
          <a:p>
            <a:pPr lvl="1"/>
            <a:r>
              <a:rPr lang="en-US" sz="2000" b="1" dirty="0">
                <a:effectLst/>
                <a:latin typeface="Century Gothic"/>
                <a:ea typeface="Times New Roman" panose="02020603050405020304" pitchFamily="18" charset="0"/>
              </a:rPr>
              <a:t>No person</a:t>
            </a:r>
            <a:r>
              <a:rPr lang="en-US" sz="2000" b="1" dirty="0">
                <a:latin typeface="Century Gothic"/>
                <a:ea typeface="Times New Roman" panose="02020603050405020304" pitchFamily="18" charset="0"/>
              </a:rPr>
              <a:t> or entity</a:t>
            </a:r>
            <a:r>
              <a:rPr lang="en-US" sz="2000" b="1" spc="105" dirty="0">
                <a:effectLst/>
                <a:latin typeface="Century Gothic"/>
                <a:ea typeface="Times New Roman" panose="02020603050405020304" pitchFamily="18" charset="0"/>
              </a:rPr>
              <a:t> </a:t>
            </a:r>
            <a:r>
              <a:rPr lang="en-US" sz="2000" b="1" dirty="0">
                <a:effectLst/>
                <a:latin typeface="Century Gothic"/>
                <a:ea typeface="Times New Roman" panose="02020603050405020304" pitchFamily="18" charset="0"/>
              </a:rPr>
              <a:t>may possess more than one short-term</a:t>
            </a:r>
            <a:r>
              <a:rPr lang="en-US" sz="2000" b="1" spc="130" dirty="0">
                <a:effectLst/>
                <a:latin typeface="Century Gothic"/>
                <a:ea typeface="Times New Roman" panose="02020603050405020304" pitchFamily="18" charset="0"/>
              </a:rPr>
              <a:t> </a:t>
            </a:r>
            <a:r>
              <a:rPr lang="en-US" sz="2000" b="1" dirty="0">
                <a:effectLst/>
                <a:latin typeface="Century Gothic"/>
                <a:ea typeface="Times New Roman" panose="02020603050405020304" pitchFamily="18" charset="0"/>
              </a:rPr>
              <a:t>rental owner permit or own, in whole or in part,</a:t>
            </a:r>
            <a:r>
              <a:rPr lang="en-US" sz="2000" b="1" spc="175" dirty="0">
                <a:effectLst/>
                <a:latin typeface="Century Gothic"/>
                <a:ea typeface="Times New Roman" panose="02020603050405020304" pitchFamily="18" charset="0"/>
              </a:rPr>
              <a:t> </a:t>
            </a:r>
            <a:r>
              <a:rPr lang="en-US" sz="2000" b="1" dirty="0">
                <a:effectLst/>
                <a:latin typeface="Century Gothic"/>
                <a:ea typeface="Times New Roman" panose="02020603050405020304" pitchFamily="18" charset="0"/>
              </a:rPr>
              <a:t>more</a:t>
            </a:r>
            <a:r>
              <a:rPr lang="en-US" sz="2000" b="1" spc="160" dirty="0">
                <a:effectLst/>
                <a:latin typeface="Century Gothic"/>
                <a:ea typeface="Times New Roman" panose="02020603050405020304" pitchFamily="18" charset="0"/>
              </a:rPr>
              <a:t> </a:t>
            </a:r>
            <a:r>
              <a:rPr lang="en-US" sz="2000" b="1" dirty="0">
                <a:effectLst/>
                <a:latin typeface="Century Gothic"/>
                <a:ea typeface="Times New Roman" panose="02020603050405020304" pitchFamily="18" charset="0"/>
              </a:rPr>
              <a:t>than one property</a:t>
            </a:r>
            <a:r>
              <a:rPr lang="en-US" sz="2000" b="1" spc="200" dirty="0">
                <a:effectLst/>
                <a:latin typeface="Century Gothic"/>
                <a:ea typeface="Times New Roman" panose="02020603050405020304" pitchFamily="18" charset="0"/>
              </a:rPr>
              <a:t> </a:t>
            </a:r>
            <a:r>
              <a:rPr lang="en-US" sz="2000" b="1" dirty="0">
                <a:effectLst/>
                <a:latin typeface="Century Gothic"/>
                <a:ea typeface="Times New Roman" panose="02020603050405020304" pitchFamily="18" charset="0"/>
              </a:rPr>
              <a:t>used</a:t>
            </a:r>
            <a:r>
              <a:rPr lang="en-US" sz="2000" b="1" spc="155" dirty="0">
                <a:effectLst/>
                <a:latin typeface="Century Gothic"/>
                <a:ea typeface="Times New Roman" panose="02020603050405020304" pitchFamily="18" charset="0"/>
              </a:rPr>
              <a:t> </a:t>
            </a:r>
            <a:r>
              <a:rPr lang="en-US" sz="2000" b="1" dirty="0">
                <a:effectLst/>
                <a:latin typeface="Century Gothic"/>
                <a:ea typeface="Times New Roman" panose="02020603050405020304" pitchFamily="18" charset="0"/>
              </a:rPr>
              <a:t>as</a:t>
            </a:r>
            <a:r>
              <a:rPr lang="en-US" sz="2000" b="1" spc="160" dirty="0">
                <a:effectLst/>
                <a:latin typeface="Century Gothic"/>
                <a:ea typeface="Times New Roman" panose="02020603050405020304" pitchFamily="18" charset="0"/>
              </a:rPr>
              <a:t> </a:t>
            </a:r>
            <a:r>
              <a:rPr lang="en-US" sz="2000" b="1" dirty="0">
                <a:effectLst/>
                <a:latin typeface="Century Gothic"/>
                <a:ea typeface="Times New Roman" panose="02020603050405020304" pitchFamily="18" charset="0"/>
              </a:rPr>
              <a:t>a</a:t>
            </a:r>
            <a:r>
              <a:rPr lang="en-US" sz="2000" b="1" spc="160" dirty="0">
                <a:effectLst/>
                <a:latin typeface="Century Gothic"/>
                <a:ea typeface="Times New Roman" panose="02020603050405020304" pitchFamily="18" charset="0"/>
              </a:rPr>
              <a:t> </a:t>
            </a:r>
            <a:r>
              <a:rPr lang="en-US" sz="2000" b="1" dirty="0">
                <a:effectLst/>
                <a:latin typeface="Century Gothic"/>
                <a:ea typeface="Times New Roman" panose="02020603050405020304" pitchFamily="18" charset="0"/>
              </a:rPr>
              <a:t>non-commercial short-term</a:t>
            </a:r>
            <a:r>
              <a:rPr lang="en-US" sz="2000" b="1" spc="200" dirty="0">
                <a:effectLst/>
                <a:latin typeface="Century Gothic"/>
                <a:ea typeface="Times New Roman" panose="02020603050405020304" pitchFamily="18" charset="0"/>
              </a:rPr>
              <a:t> </a:t>
            </a:r>
            <a:r>
              <a:rPr lang="en-US" sz="2000" b="1" dirty="0">
                <a:effectLst/>
                <a:latin typeface="Century Gothic"/>
                <a:ea typeface="Times New Roman" panose="02020603050405020304" pitchFamily="18" charset="0"/>
              </a:rPr>
              <a:t>rental</a:t>
            </a:r>
            <a:r>
              <a:rPr lang="en-US" sz="2000" dirty="0">
                <a:effectLst/>
                <a:latin typeface="Century Gothic"/>
                <a:ea typeface="Times New Roman" panose="02020603050405020304" pitchFamily="18" charset="0"/>
              </a:rPr>
              <a:t>; - </a:t>
            </a:r>
            <a:r>
              <a:rPr lang="en-US" sz="2000" b="1" dirty="0">
                <a:solidFill>
                  <a:srgbClr val="FF0000"/>
                </a:solidFill>
                <a:effectLst/>
                <a:latin typeface="Century Gothic"/>
                <a:ea typeface="Times New Roman" panose="02020603050405020304" pitchFamily="18" charset="0"/>
              </a:rPr>
              <a:t>One NSTR application per applicant. You cannot own a CSTR &amp; apply for an NSTR License with the same name. </a:t>
            </a:r>
          </a:p>
          <a:p>
            <a:pPr lvl="1"/>
            <a:r>
              <a:rPr lang="en-US" sz="2000" dirty="0">
                <a:effectLst/>
                <a:latin typeface="Century Gothic"/>
                <a:ea typeface="Times New Roman" panose="02020603050405020304" pitchFamily="18" charset="0"/>
              </a:rPr>
              <a:t>The Non-Commercial STR </a:t>
            </a:r>
            <a:r>
              <a:rPr lang="en-US" sz="2000" dirty="0">
                <a:latin typeface="Century Gothic"/>
                <a:ea typeface="Times New Roman" panose="02020603050405020304" pitchFamily="18" charset="0"/>
              </a:rPr>
              <a:t>License will expire on June 30, 2027, and shall be renewed during the designated renewal period (</a:t>
            </a:r>
            <a:r>
              <a:rPr lang="en-US" sz="2000" b="1" dirty="0">
                <a:latin typeface="Century Gothic"/>
                <a:ea typeface="Times New Roman" panose="02020603050405020304" pitchFamily="18" charset="0"/>
              </a:rPr>
              <a:t>April/May 2027</a:t>
            </a:r>
            <a:r>
              <a:rPr lang="en-US" sz="2000" dirty="0">
                <a:latin typeface="Century Gothic"/>
                <a:ea typeface="Times New Roman" panose="02020603050405020304" pitchFamily="18" charset="0"/>
              </a:rPr>
              <a:t>).</a:t>
            </a:r>
            <a:endParaRPr lang="en-US" sz="2000" dirty="0">
              <a:latin typeface="Century Gothic"/>
            </a:endParaRPr>
          </a:p>
        </p:txBody>
      </p:sp>
    </p:spTree>
    <p:extLst>
      <p:ext uri="{BB962C8B-B14F-4D97-AF65-F5344CB8AC3E}">
        <p14:creationId xmlns:p14="http://schemas.microsoft.com/office/powerpoint/2010/main" val="15941532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CA39E22-4168-0BF1-FB16-C41AFDFF6A31}"/>
              </a:ext>
            </a:extLst>
          </p:cNvPr>
          <p:cNvSpPr>
            <a:spLocks noGrp="1"/>
          </p:cNvSpPr>
          <p:nvPr>
            <p:ph type="title"/>
          </p:nvPr>
        </p:nvSpPr>
        <p:spPr>
          <a:xfrm>
            <a:off x="1371599" y="294538"/>
            <a:ext cx="9895951" cy="1033669"/>
          </a:xfrm>
        </p:spPr>
        <p:txBody>
          <a:bodyPr>
            <a:normAutofit/>
          </a:bodyPr>
          <a:lstStyle/>
          <a:p>
            <a:r>
              <a:rPr lang="en-US" sz="4000" b="1">
                <a:solidFill>
                  <a:srgbClr val="FFFFFF"/>
                </a:solidFill>
                <a:latin typeface="Century Gothic" panose="020B0502020202020204" pitchFamily="34" charset="0"/>
              </a:rPr>
              <a:t>COMPLETE NSTR APPLICATION</a:t>
            </a:r>
          </a:p>
        </p:txBody>
      </p:sp>
      <p:sp>
        <p:nvSpPr>
          <p:cNvPr id="3" name="Content Placeholder 2">
            <a:extLst>
              <a:ext uri="{FF2B5EF4-FFF2-40B4-BE49-F238E27FC236}">
                <a16:creationId xmlns:a16="http://schemas.microsoft.com/office/drawing/2014/main" id="{A66BB05A-1CBD-5A27-83CF-B6331165505F}"/>
              </a:ext>
            </a:extLst>
          </p:cNvPr>
          <p:cNvSpPr>
            <a:spLocks noGrp="1"/>
          </p:cNvSpPr>
          <p:nvPr>
            <p:ph idx="1"/>
          </p:nvPr>
        </p:nvSpPr>
        <p:spPr>
          <a:xfrm>
            <a:off x="1371599" y="2318197"/>
            <a:ext cx="9724031" cy="3683358"/>
          </a:xfrm>
        </p:spPr>
        <p:txBody>
          <a:bodyPr anchor="ctr">
            <a:normAutofit fontScale="85000" lnSpcReduction="20000"/>
          </a:bodyPr>
          <a:lstStyle/>
          <a:p>
            <a:pPr>
              <a:buFont typeface="Arial" panose="020B0604020202020204" pitchFamily="34" charset="0"/>
              <a:buChar char="•"/>
            </a:pPr>
            <a:r>
              <a:rPr lang="en-US" sz="2000" b="0" i="0" dirty="0">
                <a:effectLst/>
                <a:latin typeface="Century Gothic"/>
                <a:cs typeface="Calibri Light"/>
              </a:rPr>
              <a:t>Operator permit, either issued or a completed application</a:t>
            </a:r>
            <a:r>
              <a:rPr lang="en-US" sz="2000" dirty="0">
                <a:latin typeface="Century Gothic"/>
                <a:cs typeface="Calibri Light"/>
              </a:rPr>
              <a:t> </a:t>
            </a:r>
            <a:r>
              <a:rPr lang="en-US" sz="2000" b="1" dirty="0">
                <a:latin typeface="Century Gothic"/>
                <a:cs typeface="Calibri Light"/>
              </a:rPr>
              <a:t>(+app fee)</a:t>
            </a:r>
            <a:r>
              <a:rPr lang="en-US" sz="2000" b="0" i="0" dirty="0">
                <a:effectLst/>
                <a:latin typeface="Century Gothic"/>
                <a:cs typeface="Calibri Light"/>
              </a:rPr>
              <a:t>; if you have not already, please complete this application </a:t>
            </a:r>
            <a:r>
              <a:rPr lang="en-US" sz="2000" b="1" i="0" dirty="0">
                <a:solidFill>
                  <a:srgbClr val="FF0000"/>
                </a:solidFill>
                <a:effectLst/>
                <a:latin typeface="Century Gothic"/>
                <a:cs typeface="Calibri Light"/>
              </a:rPr>
              <a:t>FIRST</a:t>
            </a:r>
            <a:r>
              <a:rPr lang="en-US" sz="2000" b="0" i="0" dirty="0">
                <a:effectLst/>
                <a:latin typeface="Century Gothic"/>
                <a:cs typeface="Calibri Light"/>
              </a:rPr>
              <a:t>.</a:t>
            </a:r>
          </a:p>
          <a:p>
            <a:pPr>
              <a:buFont typeface="Arial" panose="020B0604020202020204" pitchFamily="34" charset="0"/>
              <a:buChar char="•"/>
            </a:pPr>
            <a:r>
              <a:rPr lang="en-US" sz="2000" b="0" i="0" dirty="0">
                <a:effectLst/>
                <a:latin typeface="Century Gothic"/>
                <a:cs typeface="Calibri Light"/>
              </a:rPr>
              <a:t>Proof of completion of the STR Owner training class as provided by the Department; (provide the training code word)</a:t>
            </a:r>
          </a:p>
          <a:p>
            <a:pPr>
              <a:buFont typeface="Arial" panose="020B0604020202020204" pitchFamily="34" charset="0"/>
              <a:buChar char="•"/>
            </a:pPr>
            <a:r>
              <a:rPr lang="en-US" sz="2000" b="0" i="0" dirty="0">
                <a:effectLst/>
                <a:latin typeface="Century Gothic"/>
                <a:cs typeface="Calibri Light"/>
              </a:rPr>
              <a:t>A floor plan </a:t>
            </a:r>
            <a:r>
              <a:rPr lang="en-US" sz="2000" b="1" i="0" dirty="0">
                <a:effectLst/>
                <a:latin typeface="Century Gothic"/>
                <a:cs typeface="Calibri Light"/>
              </a:rPr>
              <a:t>(max 3 bedrooms for 6 guests); </a:t>
            </a:r>
            <a:r>
              <a:rPr lang="en-US" sz="2000" b="1" i="0" dirty="0">
                <a:solidFill>
                  <a:srgbClr val="FF0000"/>
                </a:solidFill>
                <a:effectLst/>
                <a:latin typeface="Century Gothic"/>
                <a:cs typeface="Calibri Light"/>
              </a:rPr>
              <a:t>LEGIBLE</a:t>
            </a:r>
          </a:p>
          <a:p>
            <a:r>
              <a:rPr lang="en-US" sz="2000" b="0" i="0" dirty="0">
                <a:effectLst/>
                <a:latin typeface="Century Gothic"/>
                <a:cs typeface="Calibri Light"/>
              </a:rPr>
              <a:t>An evacuation plan; identifying all emergency </a:t>
            </a:r>
            <a:r>
              <a:rPr lang="en-US" sz="2000" dirty="0">
                <a:latin typeface="Century Gothic"/>
                <a:cs typeface="Calibri Light"/>
              </a:rPr>
              <a:t>exits, required smoke detectors, carbon monoxide detectors and fire extinguishers; </a:t>
            </a:r>
            <a:r>
              <a:rPr lang="en-US" sz="2000" b="1" i="0" dirty="0">
                <a:solidFill>
                  <a:srgbClr val="FF0000"/>
                </a:solidFill>
                <a:effectLst/>
                <a:latin typeface="Century Gothic"/>
                <a:cs typeface="Calibri Light"/>
              </a:rPr>
              <a:t>LEGIBLE</a:t>
            </a:r>
          </a:p>
          <a:p>
            <a:pPr>
              <a:buFont typeface="Arial" panose="020B0604020202020204" pitchFamily="34" charset="0"/>
              <a:buChar char="•"/>
            </a:pPr>
            <a:r>
              <a:rPr lang="en-US" sz="2000" dirty="0">
                <a:latin typeface="Century Gothic"/>
                <a:cs typeface="Calibri Light"/>
              </a:rPr>
              <a:t>A site plan showing parking</a:t>
            </a:r>
            <a:endParaRPr lang="en-US" sz="2000" b="0" i="0" dirty="0">
              <a:effectLst/>
              <a:latin typeface="Century Gothic"/>
              <a:cs typeface="Calibri Light"/>
            </a:endParaRPr>
          </a:p>
          <a:p>
            <a:pPr>
              <a:buFont typeface="Arial" panose="020B0604020202020204" pitchFamily="34" charset="0"/>
              <a:buChar char="•"/>
            </a:pPr>
            <a:r>
              <a:rPr lang="en-US" sz="2000" b="0" i="0" dirty="0">
                <a:effectLst/>
                <a:latin typeface="Century Gothic"/>
                <a:cs typeface="Calibri Light"/>
              </a:rPr>
              <a:t>A noise abatement plan. </a:t>
            </a:r>
          </a:p>
          <a:p>
            <a:pPr>
              <a:buFont typeface="Arial" panose="020B0604020202020204" pitchFamily="34" charset="0"/>
              <a:buChar char="•"/>
            </a:pPr>
            <a:r>
              <a:rPr lang="en-US" sz="2000" b="0" i="0" dirty="0">
                <a:effectLst/>
                <a:latin typeface="Century Gothic"/>
                <a:cs typeface="Calibri Light"/>
              </a:rPr>
              <a:t>A sanitation plan that includes at least daily visual inspections</a:t>
            </a:r>
          </a:p>
          <a:p>
            <a:pPr>
              <a:buFont typeface="Arial" panose="020B0604020202020204" pitchFamily="34" charset="0"/>
              <a:buChar char="•"/>
            </a:pPr>
            <a:r>
              <a:rPr lang="en-US" sz="2000" dirty="0">
                <a:latin typeface="Century Gothic"/>
                <a:cs typeface="Calibri Light"/>
              </a:rPr>
              <a:t>Picture ID</a:t>
            </a:r>
          </a:p>
          <a:p>
            <a:pPr>
              <a:buFont typeface="Arial" panose="020B0604020202020204" pitchFamily="34" charset="0"/>
              <a:buChar char="•"/>
            </a:pPr>
            <a:r>
              <a:rPr lang="en-US" sz="2000" b="0" i="0" dirty="0">
                <a:effectLst/>
                <a:latin typeface="Century Gothic"/>
                <a:cs typeface="Calibri Light"/>
              </a:rPr>
              <a:t>Consent letter authorizing designated operator (if not owner).</a:t>
            </a:r>
          </a:p>
          <a:p>
            <a:r>
              <a:rPr lang="en-US" sz="2000" b="0" i="0" dirty="0">
                <a:effectLst/>
                <a:latin typeface="Century Gothic" panose="020B0502020202020204" pitchFamily="34" charset="0"/>
                <a:cs typeface="Calibri Light" panose="020F0302020204030204" pitchFamily="34" charset="0"/>
              </a:rPr>
              <a:t>Attestation document </a:t>
            </a:r>
            <a:r>
              <a:rPr lang="en-US" sz="2000" b="1" i="0" u="sng" dirty="0">
                <a:effectLst/>
                <a:latin typeface="Century Gothic" panose="020B0502020202020204" pitchFamily="34" charset="0"/>
                <a:cs typeface="Calibri Light" panose="020F0302020204030204" pitchFamily="34" charset="0"/>
              </a:rPr>
              <a:t>and</a:t>
            </a:r>
            <a:r>
              <a:rPr lang="en-US" sz="2000" b="0" i="0" dirty="0">
                <a:effectLst/>
                <a:latin typeface="Century Gothic" panose="020B0502020202020204" pitchFamily="34" charset="0"/>
                <a:cs typeface="Calibri Light" panose="020F0302020204030204" pitchFamily="34" charset="0"/>
              </a:rPr>
              <a:t> picture ID for </a:t>
            </a:r>
            <a:r>
              <a:rPr lang="en-US" sz="2000" b="1" i="0" u="sng" dirty="0">
                <a:effectLst/>
                <a:latin typeface="Century Gothic" panose="020B0502020202020204" pitchFamily="34" charset="0"/>
                <a:cs typeface="Calibri Light" panose="020F0302020204030204" pitchFamily="34" charset="0"/>
              </a:rPr>
              <a:t>each</a:t>
            </a:r>
            <a:r>
              <a:rPr lang="en-US" sz="2000" b="0" i="0" dirty="0">
                <a:effectLst/>
                <a:latin typeface="Century Gothic" panose="020B0502020202020204" pitchFamily="34" charset="0"/>
                <a:cs typeface="Calibri Light" panose="020F0302020204030204" pitchFamily="34" charset="0"/>
              </a:rPr>
              <a:t> owner</a:t>
            </a:r>
          </a:p>
          <a:p>
            <a:pPr>
              <a:buFont typeface="Arial" panose="020B0604020202020204" pitchFamily="34" charset="0"/>
              <a:buChar char="•"/>
            </a:pPr>
            <a:endParaRPr lang="en-US" sz="2000" b="0" i="0" dirty="0">
              <a:effectLst/>
              <a:latin typeface="Century Gothic"/>
              <a:cs typeface="Calibri Light"/>
            </a:endParaRPr>
          </a:p>
          <a:p>
            <a:endParaRPr lang="en-US" sz="2000" dirty="0"/>
          </a:p>
        </p:txBody>
      </p:sp>
    </p:spTree>
    <p:extLst>
      <p:ext uri="{BB962C8B-B14F-4D97-AF65-F5344CB8AC3E}">
        <p14:creationId xmlns:p14="http://schemas.microsoft.com/office/powerpoint/2010/main" val="8680882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QR code for this page">
            <a:extLst>
              <a:ext uri="{FF2B5EF4-FFF2-40B4-BE49-F238E27FC236}">
                <a16:creationId xmlns:a16="http://schemas.microsoft.com/office/drawing/2014/main" id="{198C1D15-D524-255E-F12C-6CF6864077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0217" y="5828990"/>
            <a:ext cx="1001783" cy="100178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BB10078A-6F06-C375-450B-9244790CA3D4}"/>
              </a:ext>
            </a:extLst>
          </p:cNvPr>
          <p:cNvPicPr>
            <a:picLocks noChangeAspect="1"/>
          </p:cNvPicPr>
          <p:nvPr/>
        </p:nvPicPr>
        <p:blipFill>
          <a:blip r:embed="rId3"/>
          <a:stretch>
            <a:fillRect/>
          </a:stretch>
        </p:blipFill>
        <p:spPr>
          <a:xfrm>
            <a:off x="0" y="0"/>
            <a:ext cx="5254478" cy="6858000"/>
          </a:xfrm>
          <a:prstGeom prst="rect">
            <a:avLst/>
          </a:prstGeom>
        </p:spPr>
      </p:pic>
      <p:pic>
        <p:nvPicPr>
          <p:cNvPr id="5" name="Picture 4">
            <a:extLst>
              <a:ext uri="{FF2B5EF4-FFF2-40B4-BE49-F238E27FC236}">
                <a16:creationId xmlns:a16="http://schemas.microsoft.com/office/drawing/2014/main" id="{6960445A-05A3-E795-1EA7-76F8712A363D}"/>
              </a:ext>
            </a:extLst>
          </p:cNvPr>
          <p:cNvPicPr>
            <a:picLocks noChangeAspect="1"/>
          </p:cNvPicPr>
          <p:nvPr/>
        </p:nvPicPr>
        <p:blipFill>
          <a:blip r:embed="rId4"/>
          <a:stretch>
            <a:fillRect/>
          </a:stretch>
        </p:blipFill>
        <p:spPr>
          <a:xfrm>
            <a:off x="4726286" y="423512"/>
            <a:ext cx="7465714" cy="4350618"/>
          </a:xfrm>
          <a:prstGeom prst="rect">
            <a:avLst/>
          </a:prstGeom>
        </p:spPr>
      </p:pic>
      <p:sp>
        <p:nvSpPr>
          <p:cNvPr id="6" name="Arrow: Right 5">
            <a:extLst>
              <a:ext uri="{FF2B5EF4-FFF2-40B4-BE49-F238E27FC236}">
                <a16:creationId xmlns:a16="http://schemas.microsoft.com/office/drawing/2014/main" id="{3DD6F983-241D-D3D5-B5F5-8F69859B275E}"/>
              </a:ext>
            </a:extLst>
          </p:cNvPr>
          <p:cNvSpPr/>
          <p:nvPr/>
        </p:nvSpPr>
        <p:spPr>
          <a:xfrm flipH="1">
            <a:off x="7964422" y="4443021"/>
            <a:ext cx="813817" cy="331109"/>
          </a:xfrm>
          <a:prstGeom prst="rightArrow">
            <a:avLst/>
          </a:prstGeom>
          <a:solidFill>
            <a:srgbClr val="FF0000"/>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7" name="Arrow: Right 6">
            <a:extLst>
              <a:ext uri="{FF2B5EF4-FFF2-40B4-BE49-F238E27FC236}">
                <a16:creationId xmlns:a16="http://schemas.microsoft.com/office/drawing/2014/main" id="{1E6DFBDE-F53E-29F6-0B0A-06F5FCC63968}"/>
              </a:ext>
            </a:extLst>
          </p:cNvPr>
          <p:cNvSpPr/>
          <p:nvPr/>
        </p:nvSpPr>
        <p:spPr>
          <a:xfrm flipH="1">
            <a:off x="2430639" y="5340096"/>
            <a:ext cx="577736" cy="265176"/>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6AB7EE01-B472-C077-063F-5584FFCD3522}"/>
              </a:ext>
            </a:extLst>
          </p:cNvPr>
          <p:cNvSpPr txBox="1"/>
          <p:nvPr/>
        </p:nvSpPr>
        <p:spPr>
          <a:xfrm>
            <a:off x="3163824" y="5311359"/>
            <a:ext cx="1419556" cy="307777"/>
          </a:xfrm>
          <a:prstGeom prst="rect">
            <a:avLst/>
          </a:prstGeom>
          <a:noFill/>
        </p:spPr>
        <p:txBody>
          <a:bodyPr wrap="none" rtlCol="0">
            <a:spAutoFit/>
          </a:bodyPr>
          <a:lstStyle/>
          <a:p>
            <a:r>
              <a:rPr lang="en-US" sz="1400" b="1" dirty="0">
                <a:solidFill>
                  <a:srgbClr val="FF0000"/>
                </a:solidFill>
              </a:rPr>
              <a:t>New attestation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Rectangle 2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C8680341-00DE-CEA2-3571-E5908C4DC03D}"/>
              </a:ext>
            </a:extLst>
          </p:cNvPr>
          <p:cNvSpPr>
            <a:spLocks noGrp="1"/>
          </p:cNvSpPr>
          <p:nvPr>
            <p:ph type="title"/>
          </p:nvPr>
        </p:nvSpPr>
        <p:spPr>
          <a:xfrm>
            <a:off x="466722" y="586855"/>
            <a:ext cx="3201366" cy="3387497"/>
          </a:xfrm>
        </p:spPr>
        <p:txBody>
          <a:bodyPr anchor="b">
            <a:normAutofit/>
          </a:bodyPr>
          <a:lstStyle/>
          <a:p>
            <a:pPr algn="r"/>
            <a:r>
              <a:rPr lang="en-US" sz="4000" b="1" dirty="0">
                <a:solidFill>
                  <a:srgbClr val="FFFFFF"/>
                </a:solidFill>
                <a:latin typeface="Century Gothic" panose="020B0502020202020204" pitchFamily="34" charset="0"/>
              </a:rPr>
              <a:t>WHAT IS A SHORT-TERM RENTAL?</a:t>
            </a:r>
          </a:p>
        </p:txBody>
      </p:sp>
      <p:sp>
        <p:nvSpPr>
          <p:cNvPr id="2" name="Content Placeholder 1">
            <a:extLst>
              <a:ext uri="{FF2B5EF4-FFF2-40B4-BE49-F238E27FC236}">
                <a16:creationId xmlns:a16="http://schemas.microsoft.com/office/drawing/2014/main" id="{6E8BB5EB-8A6E-69CD-79BB-216467796B47}"/>
              </a:ext>
            </a:extLst>
          </p:cNvPr>
          <p:cNvSpPr>
            <a:spLocks noGrp="1"/>
          </p:cNvSpPr>
          <p:nvPr>
            <p:ph idx="1"/>
          </p:nvPr>
        </p:nvSpPr>
        <p:spPr>
          <a:xfrm>
            <a:off x="4810259" y="649480"/>
            <a:ext cx="6555347" cy="5546047"/>
          </a:xfrm>
        </p:spPr>
        <p:txBody>
          <a:bodyPr anchor="ctr">
            <a:normAutofit/>
          </a:bodyPr>
          <a:lstStyle/>
          <a:p>
            <a:r>
              <a:rPr lang="en-US" sz="2000" dirty="0">
                <a:latin typeface="Century Gothic" panose="020B0502020202020204" pitchFamily="34" charset="0"/>
              </a:rPr>
              <a:t>Rental of all or any portion thereof of a residential dwelling unit for dwelling, lodging or sleeping purposes to one party with duration of occupancy of less than thirty (30) consecutive days. Common bathroom facilities may be provided rather than private baths for each room.  </a:t>
            </a:r>
          </a:p>
          <a:p>
            <a:r>
              <a:rPr lang="en-US" sz="2000" dirty="0">
                <a:latin typeface="Century Gothic" panose="020B0502020202020204" pitchFamily="34" charset="0"/>
              </a:rPr>
              <a:t>Hotels, motels, bed &amp; breakfasts are not considered to be short term rentals.  </a:t>
            </a:r>
          </a:p>
        </p:txBody>
      </p:sp>
    </p:spTree>
    <p:extLst>
      <p:ext uri="{BB962C8B-B14F-4D97-AF65-F5344CB8AC3E}">
        <p14:creationId xmlns:p14="http://schemas.microsoft.com/office/powerpoint/2010/main" val="17056307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35E3ED7-C47E-5CC0-1785-3BBEE7BAD5F9}"/>
              </a:ext>
            </a:extLst>
          </p:cNvPr>
          <p:cNvSpPr txBox="1"/>
          <p:nvPr/>
        </p:nvSpPr>
        <p:spPr>
          <a:xfrm>
            <a:off x="-101600" y="2315999"/>
            <a:ext cx="7489371" cy="4669996"/>
          </a:xfrm>
          <a:prstGeom prst="rect">
            <a:avLst/>
          </a:prstGeom>
          <a:noFill/>
        </p:spPr>
        <p:txBody>
          <a:bodyPr wrap="square" lIns="91440" tIns="45720" rIns="91440" bIns="45720" anchor="t">
            <a:spAutoFit/>
          </a:bodyPr>
          <a:lstStyle/>
          <a:p>
            <a:pPr marL="800100" lvl="1" indent="-342900">
              <a:lnSpc>
                <a:spcPct val="90000"/>
              </a:lnSpc>
              <a:spcBef>
                <a:spcPts val="500"/>
              </a:spcBef>
              <a:buFont typeface="Arial" panose="020B0604020202020204" pitchFamily="34" charset="0"/>
              <a:buChar char="•"/>
              <a:defRPr/>
            </a:pPr>
            <a:r>
              <a:rPr kumimoji="0" lang="en-US" sz="2400" b="1" i="0" u="none" strike="noStrike" kern="1200" cap="none" spc="0" normalizeH="0" baseline="0" noProof="0" dirty="0">
                <a:ln>
                  <a:noFill/>
                </a:ln>
                <a:effectLst/>
                <a:uLnTx/>
                <a:uFillTx/>
                <a:latin typeface="Arial"/>
                <a:ea typeface="+mn-ea"/>
                <a:cs typeface="+mn-cs"/>
              </a:rPr>
              <a:t>The Healthy Homes ordinance requires that all rental dwelling units must be registered, </a:t>
            </a:r>
            <a:r>
              <a:rPr kumimoji="0" lang="en-US" sz="2400" b="1" i="1" u="sng" strike="noStrike" kern="1200" cap="none" spc="0" normalizeH="0" baseline="0" noProof="0" dirty="0">
                <a:ln>
                  <a:noFill/>
                </a:ln>
                <a:effectLst/>
                <a:uLnTx/>
                <a:uFillTx/>
                <a:latin typeface="Arial"/>
                <a:ea typeface="+mn-ea"/>
                <a:cs typeface="+mn-cs"/>
              </a:rPr>
              <a:t>including Short-Term Rentals.</a:t>
            </a:r>
            <a:endParaRPr lang="en-US" sz="2400" b="1" i="1" u="sng" strike="noStrike" kern="1200" cap="none" spc="0" normalizeH="0" baseline="0" noProof="0" dirty="0">
              <a:ln>
                <a:noFill/>
              </a:ln>
              <a:effectLst/>
              <a:uLnTx/>
              <a:uFillTx/>
              <a:latin typeface="Arial"/>
              <a:cs typeface="Arial"/>
            </a:endParaRPr>
          </a:p>
          <a:p>
            <a:pPr marL="800100" marR="0" lvl="1" indent="-3429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effectLst/>
                <a:uLnTx/>
                <a:uFillTx/>
                <a:latin typeface="Arial"/>
                <a:ea typeface="+mn-ea"/>
                <a:cs typeface="+mn-cs"/>
              </a:rPr>
              <a:t>You must register to obtain a </a:t>
            </a:r>
            <a:r>
              <a:rPr kumimoji="0" lang="en-US" sz="2400" b="1" i="0" u="none" strike="noStrike" kern="1200" cap="none" spc="0" normalizeH="0" baseline="0" noProof="0" dirty="0">
                <a:ln>
                  <a:noFill/>
                </a:ln>
                <a:effectLst/>
                <a:uLnTx/>
                <a:uFillTx/>
                <a:latin typeface="Arial"/>
                <a:ea typeface="+mn-ea"/>
                <a:cs typeface="+mn-cs"/>
              </a:rPr>
              <a:t>Certificate of Compliance </a:t>
            </a:r>
            <a:r>
              <a:rPr kumimoji="0" lang="en-US" sz="2400" b="0" i="0" u="none" strike="noStrike" kern="1200" cap="none" spc="0" normalizeH="0" baseline="0" noProof="0" dirty="0">
                <a:ln>
                  <a:noFill/>
                </a:ln>
                <a:effectLst/>
                <a:uLnTx/>
                <a:uFillTx/>
                <a:latin typeface="Arial"/>
                <a:ea typeface="+mn-ea"/>
                <a:cs typeface="+mn-cs"/>
              </a:rPr>
              <a:t>to rent long-term  and short-term. A Certificate of Compliance is NOT an STR license.</a:t>
            </a:r>
          </a:p>
          <a:p>
            <a:pPr marL="800100" marR="0" lvl="1" indent="-3429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effectLst/>
                <a:uLnTx/>
                <a:uFillTx/>
                <a:latin typeface="Arial"/>
                <a:ea typeface="+mn-ea"/>
                <a:cs typeface="+mn-cs"/>
              </a:rPr>
              <a:t>Registration is available online via the OneStopApp or in-person at 1340 Poydras St, Suite 800.</a:t>
            </a:r>
          </a:p>
          <a:p>
            <a:pPr marL="800100" marR="0" lvl="1" indent="-3429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sz="2400" dirty="0">
                <a:latin typeface="Arial"/>
              </a:rPr>
              <a:t>All information about the program is available on the city’s website:</a:t>
            </a:r>
            <a:r>
              <a:rPr kumimoji="0" lang="en-US" sz="2400" b="1" i="0" u="none" strike="noStrike" kern="1200" cap="none" spc="0" normalizeH="0" baseline="0" noProof="0" dirty="0">
                <a:ln>
                  <a:noFill/>
                </a:ln>
                <a:effectLst/>
                <a:uLnTx/>
                <a:uFillTx/>
                <a:latin typeface="Arial"/>
                <a:ea typeface="+mn-ea"/>
                <a:cs typeface="+mn-cs"/>
              </a:rPr>
              <a:t>nola.gov/</a:t>
            </a:r>
            <a:r>
              <a:rPr kumimoji="0" lang="en-US" sz="2400" b="1" i="0" u="none" strike="noStrike" kern="1200" cap="none" spc="0" normalizeH="0" baseline="0" noProof="0" dirty="0" err="1">
                <a:ln>
                  <a:noFill/>
                </a:ln>
                <a:effectLst/>
                <a:uLnTx/>
                <a:uFillTx/>
                <a:latin typeface="Arial"/>
                <a:ea typeface="+mn-ea"/>
                <a:cs typeface="+mn-cs"/>
              </a:rPr>
              <a:t>healthyhomes</a:t>
            </a:r>
            <a:endParaRPr kumimoji="0" lang="en-US" sz="2400" b="1" i="0" u="none" strike="noStrike" kern="1200" cap="none" spc="0" normalizeH="0" baseline="0" noProof="0" dirty="0">
              <a:ln>
                <a:noFill/>
              </a:ln>
              <a:effectLst/>
              <a:uLnTx/>
              <a:uFillTx/>
              <a:latin typeface="Arial"/>
              <a:ea typeface="+mn-ea"/>
              <a:cs typeface="+mn-cs"/>
            </a:endParaRPr>
          </a:p>
          <a:p>
            <a:pPr marL="800100" marR="0" lvl="1" indent="-3429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effectLst/>
              <a:uLnTx/>
              <a:uFillTx/>
              <a:latin typeface="Arial"/>
              <a:ea typeface="+mn-ea"/>
              <a:cs typeface="+mn-cs"/>
            </a:endParaRPr>
          </a:p>
        </p:txBody>
      </p:sp>
      <p:pic>
        <p:nvPicPr>
          <p:cNvPr id="10" name="Picture 9">
            <a:extLst>
              <a:ext uri="{FF2B5EF4-FFF2-40B4-BE49-F238E27FC236}">
                <a16:creationId xmlns:a16="http://schemas.microsoft.com/office/drawing/2014/main" id="{B1387469-81FE-88D9-26DF-62ABB826AAF0}"/>
              </a:ext>
            </a:extLst>
          </p:cNvPr>
          <p:cNvPicPr>
            <a:picLocks noChangeAspect="1"/>
          </p:cNvPicPr>
          <p:nvPr/>
        </p:nvPicPr>
        <p:blipFill>
          <a:blip r:embed="rId2"/>
          <a:stretch>
            <a:fillRect/>
          </a:stretch>
        </p:blipFill>
        <p:spPr>
          <a:xfrm>
            <a:off x="730358" y="375715"/>
            <a:ext cx="4191002" cy="1664074"/>
          </a:xfrm>
          <a:prstGeom prst="rect">
            <a:avLst/>
          </a:prstGeom>
        </p:spPr>
      </p:pic>
      <p:pic>
        <p:nvPicPr>
          <p:cNvPr id="12" name="Picture 11" descr="Logo&#10;&#10;AI-generated content may be incorrect.">
            <a:extLst>
              <a:ext uri="{FF2B5EF4-FFF2-40B4-BE49-F238E27FC236}">
                <a16:creationId xmlns:a16="http://schemas.microsoft.com/office/drawing/2014/main" id="{12117DAD-CB9B-ACA8-4AA0-05239119A3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70456" y="662159"/>
            <a:ext cx="1091186" cy="1091186"/>
          </a:xfrm>
          <a:prstGeom prst="rect">
            <a:avLst/>
          </a:prstGeom>
        </p:spPr>
      </p:pic>
      <p:sp>
        <p:nvSpPr>
          <p:cNvPr id="14" name="TextBox 13">
            <a:extLst>
              <a:ext uri="{FF2B5EF4-FFF2-40B4-BE49-F238E27FC236}">
                <a16:creationId xmlns:a16="http://schemas.microsoft.com/office/drawing/2014/main" id="{EA2AA5FE-86DF-49B3-1325-599BFB7D2B0F}"/>
              </a:ext>
            </a:extLst>
          </p:cNvPr>
          <p:cNvSpPr txBox="1"/>
          <p:nvPr/>
        </p:nvSpPr>
        <p:spPr>
          <a:xfrm>
            <a:off x="7213600" y="2315999"/>
            <a:ext cx="4359222" cy="3960058"/>
          </a:xfrm>
          <a:prstGeom prst="rect">
            <a:avLst/>
          </a:prstGeom>
          <a:noFill/>
        </p:spPr>
        <p:txBody>
          <a:bodyPr wrap="square">
            <a:spAutoFit/>
          </a:bodyPr>
          <a:lstStyle/>
          <a:p>
            <a:pPr marL="800100" marR="0" lvl="1" indent="-3429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effectLst/>
                <a:uLnTx/>
                <a:uFillTx/>
                <a:latin typeface="Arial"/>
                <a:ea typeface="+mn-ea"/>
                <a:cs typeface="+mn-cs"/>
              </a:rPr>
              <a:t>Owners of properties with four or more dwelling units were required to have applied by </a:t>
            </a:r>
            <a:r>
              <a:rPr kumimoji="0" lang="en-US" sz="1800" b="1" i="0" u="none" strike="noStrike" kern="1200" cap="none" spc="0" normalizeH="0" baseline="0" noProof="0" dirty="0">
                <a:ln>
                  <a:noFill/>
                </a:ln>
                <a:effectLst/>
                <a:uLnTx/>
                <a:uFillTx/>
                <a:latin typeface="Arial"/>
                <a:ea typeface="+mn-ea"/>
                <a:cs typeface="+mn-cs"/>
              </a:rPr>
              <a:t>August 15, 2024. </a:t>
            </a:r>
          </a:p>
          <a:p>
            <a:pPr marL="800100" lvl="1" indent="-342900">
              <a:lnSpc>
                <a:spcPct val="90000"/>
              </a:lnSpc>
              <a:spcBef>
                <a:spcPts val="500"/>
              </a:spcBef>
              <a:buFont typeface="Arial" panose="020B0604020202020204" pitchFamily="34" charset="0"/>
              <a:buChar char="•"/>
              <a:defRPr/>
            </a:pPr>
            <a:r>
              <a:rPr kumimoji="0" lang="en-US" sz="1800" b="0" i="0" u="none" strike="noStrike" kern="1200" cap="none" spc="0" normalizeH="0" baseline="0" noProof="0" dirty="0">
                <a:ln>
                  <a:noFill/>
                </a:ln>
                <a:effectLst/>
                <a:uLnTx/>
                <a:uFillTx/>
                <a:latin typeface="Arial"/>
                <a:ea typeface="+mn-ea"/>
                <a:cs typeface="+mn-cs"/>
              </a:rPr>
              <a:t>Owners of properties with 1-3 dwelling units were required to have applied by </a:t>
            </a:r>
            <a:r>
              <a:rPr kumimoji="0" lang="en-US" sz="1800" b="1" i="0" u="none" strike="noStrike" kern="1200" cap="none" spc="0" normalizeH="0" baseline="0" noProof="0" dirty="0">
                <a:ln>
                  <a:noFill/>
                </a:ln>
                <a:effectLst/>
                <a:uLnTx/>
                <a:uFillTx/>
                <a:latin typeface="Arial"/>
                <a:ea typeface="+mn-ea"/>
                <a:cs typeface="+mn-cs"/>
              </a:rPr>
              <a:t>June 15, 2025. Late applications are still being accepted for a $50 late fee.</a:t>
            </a:r>
          </a:p>
          <a:p>
            <a:pPr marL="800100" marR="0" lvl="1" indent="-3429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dirty="0">
                <a:latin typeface="Arial"/>
              </a:rPr>
              <a:t>Allowing occupancy of a rental dwelling without </a:t>
            </a:r>
            <a:r>
              <a:rPr kumimoji="0" lang="en-US" b="0" i="0" u="none" strike="noStrike" kern="1200" cap="none" spc="0" normalizeH="0" baseline="0" noProof="0" dirty="0">
                <a:ln>
                  <a:noFill/>
                </a:ln>
                <a:effectLst/>
                <a:uLnTx/>
                <a:uFillTx/>
                <a:latin typeface="Arial"/>
                <a:ea typeface="+mn-ea"/>
                <a:cs typeface="+mn-cs"/>
              </a:rPr>
              <a:t>a certificate of compliance is a violation of city code and subject to enforcement.</a:t>
            </a:r>
            <a:endParaRPr kumimoji="0" lang="en-US" sz="1800" b="0" i="0" u="none" strike="noStrike" kern="1200" cap="none" spc="0" normalizeH="0" baseline="0" noProof="0" dirty="0">
              <a:ln>
                <a:noFill/>
              </a:ln>
              <a:effectLst/>
              <a:uLnTx/>
              <a:uFillTx/>
              <a:latin typeface="Arial"/>
              <a:ea typeface="+mn-ea"/>
              <a:cs typeface="+mn-cs"/>
            </a:endParaRPr>
          </a:p>
        </p:txBody>
      </p:sp>
    </p:spTree>
    <p:extLst>
      <p:ext uri="{BB962C8B-B14F-4D97-AF65-F5344CB8AC3E}">
        <p14:creationId xmlns:p14="http://schemas.microsoft.com/office/powerpoint/2010/main" val="19649050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3">
            <a:extLst>
              <a:ext uri="{FF2B5EF4-FFF2-40B4-BE49-F238E27FC236}">
                <a16:creationId xmlns:a16="http://schemas.microsoft.com/office/drawing/2014/main" id="{1D6A691F-CC83-BC0C-88D3-8063C1E17616}"/>
              </a:ext>
            </a:extLst>
          </p:cNvPr>
          <p:cNvSpPr>
            <a:spLocks noGrp="1"/>
          </p:cNvSpPr>
          <p:nvPr>
            <p:ph type="title"/>
          </p:nvPr>
        </p:nvSpPr>
        <p:spPr>
          <a:xfrm>
            <a:off x="595295" y="207554"/>
            <a:ext cx="11251495" cy="1159200"/>
          </a:xfrm>
        </p:spPr>
        <p:txBody>
          <a:bodyPr vert="horz" lIns="91440" tIns="45720" rIns="91440" bIns="45720" rtlCol="0" anchor="ctr">
            <a:noAutofit/>
          </a:bodyPr>
          <a:lstStyle/>
          <a:p>
            <a:r>
              <a:rPr lang="en-US" sz="3200" b="1" kern="1200" dirty="0">
                <a:solidFill>
                  <a:srgbClr val="FFFFFF"/>
                </a:solidFill>
                <a:latin typeface="Century Gothic" panose="020B0502020202020204" pitchFamily="34" charset="0"/>
              </a:rPr>
              <a:t>Sample Floor Plan - </a:t>
            </a:r>
            <a:r>
              <a:rPr lang="en-US" sz="3200" b="1" kern="1200" dirty="0">
                <a:solidFill>
                  <a:srgbClr val="FF0000"/>
                </a:solidFill>
                <a:latin typeface="Century Gothic" panose="020B0502020202020204" pitchFamily="34" charset="0"/>
              </a:rPr>
              <a:t>You MUST label your floor plan. If </a:t>
            </a:r>
            <a:r>
              <a:rPr lang="en-US" sz="3200" b="1" dirty="0">
                <a:solidFill>
                  <a:srgbClr val="FF0000"/>
                </a:solidFill>
                <a:latin typeface="Century Gothic" panose="020B0502020202020204" pitchFamily="34" charset="0"/>
              </a:rPr>
              <a:t>property is </a:t>
            </a:r>
            <a:r>
              <a:rPr lang="en-US" sz="3200" b="1" kern="1200" dirty="0">
                <a:solidFill>
                  <a:srgbClr val="FF0000"/>
                </a:solidFill>
                <a:latin typeface="Century Gothic" panose="020B0502020202020204" pitchFamily="34" charset="0"/>
              </a:rPr>
              <a:t>single-family, g</a:t>
            </a:r>
            <a:r>
              <a:rPr lang="en-US" sz="3200" b="1" dirty="0">
                <a:solidFill>
                  <a:srgbClr val="FF0000"/>
                </a:solidFill>
                <a:latin typeface="Century Gothic" panose="020B0502020202020204" pitchFamily="34" charset="0"/>
              </a:rPr>
              <a:t>uests MUST have access to the kitchen.</a:t>
            </a:r>
            <a:endParaRPr lang="en-US" sz="3200" b="1" kern="1200" dirty="0">
              <a:solidFill>
                <a:srgbClr val="FFFFFF"/>
              </a:solidFill>
              <a:latin typeface="Century Gothic" panose="020B0502020202020204" pitchFamily="34" charset="0"/>
            </a:endParaRPr>
          </a:p>
        </p:txBody>
      </p:sp>
      <p:pic>
        <p:nvPicPr>
          <p:cNvPr id="7" name="Content Placeholder 6" descr="A diagram of a house&#10;&#10;Description automatically generated with low confidence">
            <a:extLst>
              <a:ext uri="{FF2B5EF4-FFF2-40B4-BE49-F238E27FC236}">
                <a16:creationId xmlns:a16="http://schemas.microsoft.com/office/drawing/2014/main" id="{C733F332-556A-9CF6-B8FF-BE459ED88E9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17939" y="1705560"/>
            <a:ext cx="7206209" cy="5152439"/>
          </a:xfrm>
          <a:prstGeom prst="rect">
            <a:avLst/>
          </a:prstGeom>
        </p:spPr>
      </p:pic>
      <p:sp>
        <p:nvSpPr>
          <p:cNvPr id="2" name="TextBox 1">
            <a:extLst>
              <a:ext uri="{FF2B5EF4-FFF2-40B4-BE49-F238E27FC236}">
                <a16:creationId xmlns:a16="http://schemas.microsoft.com/office/drawing/2014/main" id="{8B0A66F5-AA9A-5EDE-AA34-547C917F4CBB}"/>
              </a:ext>
            </a:extLst>
          </p:cNvPr>
          <p:cNvSpPr txBox="1"/>
          <p:nvPr/>
        </p:nvSpPr>
        <p:spPr>
          <a:xfrm>
            <a:off x="3806545" y="4967774"/>
            <a:ext cx="1220014" cy="369332"/>
          </a:xfrm>
          <a:prstGeom prst="rect">
            <a:avLst/>
          </a:prstGeom>
          <a:noFill/>
        </p:spPr>
        <p:txBody>
          <a:bodyPr wrap="none" rtlCol="0">
            <a:spAutoFit/>
          </a:bodyPr>
          <a:lstStyle/>
          <a:p>
            <a:r>
              <a:rPr lang="en-US" b="1" dirty="0">
                <a:solidFill>
                  <a:srgbClr val="FF0000"/>
                </a:solidFill>
              </a:rPr>
              <a:t>OPERATOR</a:t>
            </a:r>
          </a:p>
        </p:txBody>
      </p:sp>
      <p:sp>
        <p:nvSpPr>
          <p:cNvPr id="3" name="TextBox 2">
            <a:extLst>
              <a:ext uri="{FF2B5EF4-FFF2-40B4-BE49-F238E27FC236}">
                <a16:creationId xmlns:a16="http://schemas.microsoft.com/office/drawing/2014/main" id="{6026EC3D-F28E-9B41-C26D-E8ECFE716467}"/>
              </a:ext>
            </a:extLst>
          </p:cNvPr>
          <p:cNvSpPr txBox="1"/>
          <p:nvPr/>
        </p:nvSpPr>
        <p:spPr>
          <a:xfrm>
            <a:off x="502920" y="4901184"/>
            <a:ext cx="2441694" cy="646331"/>
          </a:xfrm>
          <a:prstGeom prst="rect">
            <a:avLst/>
          </a:prstGeom>
          <a:noFill/>
        </p:spPr>
        <p:txBody>
          <a:bodyPr wrap="none" rtlCol="0">
            <a:spAutoFit/>
          </a:bodyPr>
          <a:lstStyle/>
          <a:p>
            <a:r>
              <a:rPr lang="en-US" b="1" dirty="0">
                <a:solidFill>
                  <a:srgbClr val="FF0000"/>
                </a:solidFill>
              </a:rPr>
              <a:t>*Please be sure to label</a:t>
            </a:r>
          </a:p>
          <a:p>
            <a:r>
              <a:rPr lang="en-US" b="1" dirty="0">
                <a:solidFill>
                  <a:srgbClr val="FF0000"/>
                </a:solidFill>
              </a:rPr>
              <a:t>the operator bedroom</a:t>
            </a:r>
          </a:p>
        </p:txBody>
      </p:sp>
    </p:spTree>
    <p:extLst>
      <p:ext uri="{BB962C8B-B14F-4D97-AF65-F5344CB8AC3E}">
        <p14:creationId xmlns:p14="http://schemas.microsoft.com/office/powerpoint/2010/main" val="25898072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69F76BA-2D98-259D-5936-6E6E4703F878}"/>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C17C7D07-993F-AD19-A94D-88744C936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61EFF582-7170-4E1C-D91C-ECAA618D2C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29F1C027-0286-0B7E-EF59-DB486210E3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7AC017D-3478-EDB4-5FC9-71A414AA5B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3">
            <a:extLst>
              <a:ext uri="{FF2B5EF4-FFF2-40B4-BE49-F238E27FC236}">
                <a16:creationId xmlns:a16="http://schemas.microsoft.com/office/drawing/2014/main" id="{01882F8B-3A90-24DE-692D-6FF374B0D0ED}"/>
              </a:ext>
            </a:extLst>
          </p:cNvPr>
          <p:cNvSpPr>
            <a:spLocks noGrp="1"/>
          </p:cNvSpPr>
          <p:nvPr>
            <p:ph type="title"/>
          </p:nvPr>
        </p:nvSpPr>
        <p:spPr>
          <a:xfrm>
            <a:off x="699713" y="248038"/>
            <a:ext cx="11251495" cy="1159200"/>
          </a:xfrm>
        </p:spPr>
        <p:txBody>
          <a:bodyPr vert="horz" lIns="91440" tIns="45720" rIns="91440" bIns="45720" rtlCol="0" anchor="ctr">
            <a:noAutofit/>
          </a:bodyPr>
          <a:lstStyle/>
          <a:p>
            <a:r>
              <a:rPr lang="en-US" sz="3200" b="1" kern="1200" dirty="0">
                <a:solidFill>
                  <a:srgbClr val="FFFFFF"/>
                </a:solidFill>
                <a:latin typeface="Century Gothic" panose="020B0502020202020204" pitchFamily="34" charset="0"/>
              </a:rPr>
              <a:t>Sample Floor Plan – </a:t>
            </a:r>
            <a:r>
              <a:rPr lang="en-US" sz="3200" b="1" kern="1200" dirty="0">
                <a:solidFill>
                  <a:srgbClr val="FF0000"/>
                </a:solidFill>
                <a:latin typeface="Century Gothic" panose="020B0502020202020204" pitchFamily="34" charset="0"/>
              </a:rPr>
              <a:t>If multifamily property you must show all units on the parcel and indicate which unit is occupied by the operator </a:t>
            </a:r>
            <a:endParaRPr lang="en-US" sz="3200" b="1" kern="1200" dirty="0">
              <a:solidFill>
                <a:srgbClr val="FFFFFF"/>
              </a:solidFill>
              <a:latin typeface="Century Gothic" panose="020B0502020202020204" pitchFamily="34" charset="0"/>
            </a:endParaRPr>
          </a:p>
        </p:txBody>
      </p:sp>
      <p:pic>
        <p:nvPicPr>
          <p:cNvPr id="5" name="Content Placeholder 19">
            <a:extLst>
              <a:ext uri="{FF2B5EF4-FFF2-40B4-BE49-F238E27FC236}">
                <a16:creationId xmlns:a16="http://schemas.microsoft.com/office/drawing/2014/main" id="{8D67D083-2D94-066D-D3D8-9EF517E0694E}"/>
              </a:ext>
            </a:extLst>
          </p:cNvPr>
          <p:cNvPicPr>
            <a:picLocks noGrp="1" noChangeAspect="1"/>
          </p:cNvPicPr>
          <p:nvPr>
            <p:ph idx="1"/>
          </p:nvPr>
        </p:nvPicPr>
        <p:blipFill>
          <a:blip r:embed="rId3"/>
          <a:stretch>
            <a:fillRect/>
          </a:stretch>
        </p:blipFill>
        <p:spPr>
          <a:xfrm>
            <a:off x="2919612" y="1954736"/>
            <a:ext cx="6790176" cy="4521687"/>
          </a:xfrm>
          <a:prstGeom prst="rect">
            <a:avLst/>
          </a:prstGeom>
        </p:spPr>
      </p:pic>
      <p:sp>
        <p:nvSpPr>
          <p:cNvPr id="6" name="TextBox 5">
            <a:extLst>
              <a:ext uri="{FF2B5EF4-FFF2-40B4-BE49-F238E27FC236}">
                <a16:creationId xmlns:a16="http://schemas.microsoft.com/office/drawing/2014/main" id="{7A18C500-CB9C-16CA-69C0-77F769281D59}"/>
              </a:ext>
            </a:extLst>
          </p:cNvPr>
          <p:cNvSpPr txBox="1"/>
          <p:nvPr/>
        </p:nvSpPr>
        <p:spPr>
          <a:xfrm>
            <a:off x="2209801" y="1786018"/>
            <a:ext cx="2917372" cy="584775"/>
          </a:xfrm>
          <a:prstGeom prst="rect">
            <a:avLst/>
          </a:prstGeom>
          <a:noFill/>
        </p:spPr>
        <p:txBody>
          <a:bodyPr wrap="square" rtlCol="0">
            <a:spAutoFit/>
          </a:bodyPr>
          <a:lstStyle/>
          <a:p>
            <a:pPr algn="ctr"/>
            <a:r>
              <a:rPr lang="en-US" sz="3200" b="1" dirty="0">
                <a:solidFill>
                  <a:srgbClr val="FF0000"/>
                </a:solidFill>
                <a:highlight>
                  <a:srgbClr val="00FF00"/>
                </a:highlight>
              </a:rPr>
              <a:t>UNIT A - STR</a:t>
            </a:r>
          </a:p>
        </p:txBody>
      </p:sp>
      <p:sp>
        <p:nvSpPr>
          <p:cNvPr id="8" name="TextBox 7">
            <a:extLst>
              <a:ext uri="{FF2B5EF4-FFF2-40B4-BE49-F238E27FC236}">
                <a16:creationId xmlns:a16="http://schemas.microsoft.com/office/drawing/2014/main" id="{1E87D9F0-1417-08E7-61C4-95C94EA5DC54}"/>
              </a:ext>
            </a:extLst>
          </p:cNvPr>
          <p:cNvSpPr txBox="1"/>
          <p:nvPr/>
        </p:nvSpPr>
        <p:spPr>
          <a:xfrm>
            <a:off x="7717972" y="1822348"/>
            <a:ext cx="3233058" cy="523220"/>
          </a:xfrm>
          <a:prstGeom prst="rect">
            <a:avLst/>
          </a:prstGeom>
          <a:noFill/>
        </p:spPr>
        <p:txBody>
          <a:bodyPr wrap="square" rtlCol="0">
            <a:spAutoFit/>
          </a:bodyPr>
          <a:lstStyle/>
          <a:p>
            <a:r>
              <a:rPr lang="en-US" sz="2800" b="1" dirty="0">
                <a:solidFill>
                  <a:srgbClr val="FF0000"/>
                </a:solidFill>
                <a:highlight>
                  <a:srgbClr val="00FF00"/>
                </a:highlight>
              </a:rPr>
              <a:t>UNIT B - OPERATOR</a:t>
            </a:r>
          </a:p>
        </p:txBody>
      </p:sp>
    </p:spTree>
    <p:extLst>
      <p:ext uri="{BB962C8B-B14F-4D97-AF65-F5344CB8AC3E}">
        <p14:creationId xmlns:p14="http://schemas.microsoft.com/office/powerpoint/2010/main" val="400810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A39E9ED-4024-F2FD-CD64-B442955EC272}"/>
              </a:ext>
            </a:extLst>
          </p:cNvPr>
          <p:cNvSpPr>
            <a:spLocks noGrp="1"/>
          </p:cNvSpPr>
          <p:nvPr>
            <p:ph type="title"/>
          </p:nvPr>
        </p:nvSpPr>
        <p:spPr>
          <a:xfrm>
            <a:off x="182881" y="248038"/>
            <a:ext cx="11777472" cy="1159200"/>
          </a:xfrm>
        </p:spPr>
        <p:txBody>
          <a:bodyPr vert="horz" lIns="91440" tIns="45720" rIns="91440" bIns="45720" rtlCol="0" anchor="ctr">
            <a:noAutofit/>
          </a:bodyPr>
          <a:lstStyle/>
          <a:p>
            <a:r>
              <a:rPr lang="en-US" sz="3200" b="1" kern="1200" dirty="0">
                <a:solidFill>
                  <a:srgbClr val="FFFFFF"/>
                </a:solidFill>
                <a:latin typeface="Century Gothic" panose="020B0502020202020204" pitchFamily="34" charset="0"/>
              </a:rPr>
              <a:t>Sample Evac Plan - </a:t>
            </a:r>
            <a:r>
              <a:rPr lang="en-US" sz="3200" b="1" kern="1200" dirty="0">
                <a:solidFill>
                  <a:srgbClr val="FF0000"/>
                </a:solidFill>
                <a:latin typeface="Century Gothic" panose="020B0502020202020204" pitchFamily="34" charset="0"/>
              </a:rPr>
              <a:t>you must label the emergency devices</a:t>
            </a:r>
            <a:r>
              <a:rPr lang="en-US" sz="3200" b="1" kern="1200" dirty="0">
                <a:solidFill>
                  <a:srgbClr val="FFFFFF"/>
                </a:solidFill>
                <a:latin typeface="Century Gothic" panose="020B0502020202020204" pitchFamily="34" charset="0"/>
              </a:rPr>
              <a:t> </a:t>
            </a:r>
            <a:r>
              <a:rPr lang="en-US" sz="3200" b="1" kern="1200" dirty="0">
                <a:solidFill>
                  <a:srgbClr val="FF0000"/>
                </a:solidFill>
                <a:latin typeface="Century Gothic" panose="020B0502020202020204" pitchFamily="34" charset="0"/>
              </a:rPr>
              <a:t>(fire extinguisher, smoke/carbon monoxide detectors)</a:t>
            </a:r>
          </a:p>
        </p:txBody>
      </p:sp>
      <p:pic>
        <p:nvPicPr>
          <p:cNvPr id="5" name="Content Placeholder 4" descr="A picture containing text, diagram, plan, technical drawing&#10;&#10;Description automatically generated">
            <a:extLst>
              <a:ext uri="{FF2B5EF4-FFF2-40B4-BE49-F238E27FC236}">
                <a16:creationId xmlns:a16="http://schemas.microsoft.com/office/drawing/2014/main" id="{8391D874-061A-0E42-BFF8-490E98B9FA0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18826" y="1655276"/>
            <a:ext cx="8066239" cy="5202724"/>
          </a:xfrm>
          <a:prstGeom prst="rect">
            <a:avLst/>
          </a:prstGeom>
        </p:spPr>
      </p:pic>
      <p:sp>
        <p:nvSpPr>
          <p:cNvPr id="3" name="TextBox 2">
            <a:extLst>
              <a:ext uri="{FF2B5EF4-FFF2-40B4-BE49-F238E27FC236}">
                <a16:creationId xmlns:a16="http://schemas.microsoft.com/office/drawing/2014/main" id="{A4B3BD66-FB65-2415-F374-5A252F3DCDED}"/>
              </a:ext>
            </a:extLst>
          </p:cNvPr>
          <p:cNvSpPr txBox="1"/>
          <p:nvPr/>
        </p:nvSpPr>
        <p:spPr>
          <a:xfrm>
            <a:off x="3577777" y="5018058"/>
            <a:ext cx="1307592" cy="369332"/>
          </a:xfrm>
          <a:prstGeom prst="rect">
            <a:avLst/>
          </a:prstGeom>
          <a:noFill/>
        </p:spPr>
        <p:txBody>
          <a:bodyPr wrap="square" rtlCol="0">
            <a:spAutoFit/>
          </a:bodyPr>
          <a:lstStyle/>
          <a:p>
            <a:r>
              <a:rPr lang="en-US" b="1" dirty="0">
                <a:solidFill>
                  <a:srgbClr val="FF0000"/>
                </a:solidFill>
              </a:rPr>
              <a:t>OPERATOR</a:t>
            </a:r>
          </a:p>
        </p:txBody>
      </p:sp>
      <p:sp>
        <p:nvSpPr>
          <p:cNvPr id="4" name="TextBox 3">
            <a:extLst>
              <a:ext uri="{FF2B5EF4-FFF2-40B4-BE49-F238E27FC236}">
                <a16:creationId xmlns:a16="http://schemas.microsoft.com/office/drawing/2014/main" id="{05558523-28AA-F766-5576-DD8D198159EE}"/>
              </a:ext>
            </a:extLst>
          </p:cNvPr>
          <p:cNvSpPr txBox="1"/>
          <p:nvPr/>
        </p:nvSpPr>
        <p:spPr>
          <a:xfrm>
            <a:off x="311891" y="4879558"/>
            <a:ext cx="6094476" cy="646331"/>
          </a:xfrm>
          <a:prstGeom prst="rect">
            <a:avLst/>
          </a:prstGeom>
          <a:noFill/>
        </p:spPr>
        <p:txBody>
          <a:bodyPr wrap="square">
            <a:spAutoFit/>
          </a:bodyPr>
          <a:lstStyle/>
          <a:p>
            <a:r>
              <a:rPr lang="en-US" b="1" dirty="0">
                <a:solidFill>
                  <a:srgbClr val="FF0000"/>
                </a:solidFill>
              </a:rPr>
              <a:t>*Please be sure to label</a:t>
            </a:r>
          </a:p>
          <a:p>
            <a:r>
              <a:rPr lang="en-US" b="1" dirty="0">
                <a:solidFill>
                  <a:srgbClr val="FF0000"/>
                </a:solidFill>
              </a:rPr>
              <a:t>the operator bedroom</a:t>
            </a:r>
          </a:p>
        </p:txBody>
      </p:sp>
    </p:spTree>
    <p:extLst>
      <p:ext uri="{BB962C8B-B14F-4D97-AF65-F5344CB8AC3E}">
        <p14:creationId xmlns:p14="http://schemas.microsoft.com/office/powerpoint/2010/main" val="1541479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ACEFCC4-CA88-6EF7-28C3-9977B69DB38F}"/>
            </a:ext>
          </a:extLst>
        </p:cNvPr>
        <p:cNvGrpSpPr/>
        <p:nvPr/>
      </p:nvGrpSpPr>
      <p:grpSpPr>
        <a:xfrm>
          <a:off x="0" y="0"/>
          <a:ext cx="0" cy="0"/>
          <a:chOff x="0" y="0"/>
          <a:chExt cx="0" cy="0"/>
        </a:xfrm>
      </p:grpSpPr>
      <p:sp useBgFill="1">
        <p:nvSpPr>
          <p:cNvPr id="21" name="Rectangle 7">
            <a:extLst>
              <a:ext uri="{FF2B5EF4-FFF2-40B4-BE49-F238E27FC236}">
                <a16:creationId xmlns:a16="http://schemas.microsoft.com/office/drawing/2014/main" id="{6AA7355B-7E04-DCC3-2E7C-0BE0DCF5ED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2" name="Rectangle 9">
            <a:extLst>
              <a:ext uri="{FF2B5EF4-FFF2-40B4-BE49-F238E27FC236}">
                <a16:creationId xmlns:a16="http://schemas.microsoft.com/office/drawing/2014/main" id="{8B5C453F-4B30-8FF3-8A36-F95DC79196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11">
            <a:extLst>
              <a:ext uri="{FF2B5EF4-FFF2-40B4-BE49-F238E27FC236}">
                <a16:creationId xmlns:a16="http://schemas.microsoft.com/office/drawing/2014/main" id="{FC2098AD-034C-7085-7E50-A7DC31C90E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3">
            <a:extLst>
              <a:ext uri="{FF2B5EF4-FFF2-40B4-BE49-F238E27FC236}">
                <a16:creationId xmlns:a16="http://schemas.microsoft.com/office/drawing/2014/main" id="{6EF38C5E-874A-8BA2-D638-483918154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15">
            <a:extLst>
              <a:ext uri="{FF2B5EF4-FFF2-40B4-BE49-F238E27FC236}">
                <a16:creationId xmlns:a16="http://schemas.microsoft.com/office/drawing/2014/main" id="{62736DC7-50A6-3B8B-FAA2-F54572B700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17">
            <a:extLst>
              <a:ext uri="{FF2B5EF4-FFF2-40B4-BE49-F238E27FC236}">
                <a16:creationId xmlns:a16="http://schemas.microsoft.com/office/drawing/2014/main" id="{92EBC080-B3DE-C097-2905-E63D04F9C7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5F60DFBA-9D4C-5F63-344C-80AAA290A6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197309-4FB0-31FB-D6CA-C253363550F8}"/>
              </a:ext>
            </a:extLst>
          </p:cNvPr>
          <p:cNvSpPr>
            <a:spLocks noGrp="1"/>
          </p:cNvSpPr>
          <p:nvPr>
            <p:ph type="title"/>
          </p:nvPr>
        </p:nvSpPr>
        <p:spPr>
          <a:xfrm>
            <a:off x="360017" y="1064176"/>
            <a:ext cx="3201366" cy="3291840"/>
          </a:xfrm>
        </p:spPr>
        <p:txBody>
          <a:bodyPr anchor="b">
            <a:normAutofit/>
          </a:bodyPr>
          <a:lstStyle/>
          <a:p>
            <a:pPr algn="ctr"/>
            <a:r>
              <a:rPr lang="en-US" sz="4000" b="1" dirty="0">
                <a:solidFill>
                  <a:srgbClr val="FFFFFF"/>
                </a:solidFill>
                <a:latin typeface="Century Gothic" panose="020B0502020202020204" pitchFamily="34" charset="0"/>
              </a:rPr>
              <a:t>Important Info Re: Kitchens &amp; Bedrooms</a:t>
            </a:r>
          </a:p>
        </p:txBody>
      </p:sp>
      <p:pic>
        <p:nvPicPr>
          <p:cNvPr id="6" name="Picture 5">
            <a:extLst>
              <a:ext uri="{FF2B5EF4-FFF2-40B4-BE49-F238E27FC236}">
                <a16:creationId xmlns:a16="http://schemas.microsoft.com/office/drawing/2014/main" id="{284BB1EA-9F01-C01C-B6A2-66C9E56BF3DD}"/>
              </a:ext>
            </a:extLst>
          </p:cNvPr>
          <p:cNvPicPr>
            <a:picLocks noChangeAspect="1"/>
          </p:cNvPicPr>
          <p:nvPr/>
        </p:nvPicPr>
        <p:blipFill>
          <a:blip r:embed="rId3"/>
          <a:stretch>
            <a:fillRect/>
          </a:stretch>
        </p:blipFill>
        <p:spPr>
          <a:xfrm>
            <a:off x="4600162" y="-10142"/>
            <a:ext cx="7026446" cy="2101578"/>
          </a:xfrm>
          <a:prstGeom prst="rect">
            <a:avLst/>
          </a:prstGeom>
        </p:spPr>
      </p:pic>
      <p:pic>
        <p:nvPicPr>
          <p:cNvPr id="8" name="Picture 7">
            <a:extLst>
              <a:ext uri="{FF2B5EF4-FFF2-40B4-BE49-F238E27FC236}">
                <a16:creationId xmlns:a16="http://schemas.microsoft.com/office/drawing/2014/main" id="{57AD8A3F-FA39-70FE-B3B3-C9F6C4F0F9AF}"/>
              </a:ext>
            </a:extLst>
          </p:cNvPr>
          <p:cNvPicPr>
            <a:picLocks noChangeAspect="1"/>
          </p:cNvPicPr>
          <p:nvPr/>
        </p:nvPicPr>
        <p:blipFill>
          <a:blip r:embed="rId4"/>
          <a:stretch>
            <a:fillRect/>
          </a:stretch>
        </p:blipFill>
        <p:spPr>
          <a:xfrm>
            <a:off x="4805537" y="2001542"/>
            <a:ext cx="7026446" cy="4846320"/>
          </a:xfrm>
          <a:prstGeom prst="rect">
            <a:avLst/>
          </a:prstGeom>
        </p:spPr>
      </p:pic>
    </p:spTree>
    <p:extLst>
      <p:ext uri="{BB962C8B-B14F-4D97-AF65-F5344CB8AC3E}">
        <p14:creationId xmlns:p14="http://schemas.microsoft.com/office/powerpoint/2010/main" val="3355361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C065A0F-F904-BA51-D1EF-DCC14B3237B5}"/>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C2D6879-F7C2-11C0-373D-F9DD69E81A04}"/>
              </a:ext>
            </a:extLst>
          </p:cNvPr>
          <p:cNvPicPr>
            <a:picLocks noChangeAspect="1"/>
          </p:cNvPicPr>
          <p:nvPr/>
        </p:nvPicPr>
        <p:blipFill>
          <a:blip r:embed="rId3"/>
          <a:stretch>
            <a:fillRect/>
          </a:stretch>
        </p:blipFill>
        <p:spPr>
          <a:xfrm>
            <a:off x="2868329" y="-856"/>
            <a:ext cx="6805060" cy="6856485"/>
          </a:xfrm>
          <a:prstGeom prst="rect">
            <a:avLst/>
          </a:prstGeom>
        </p:spPr>
      </p:pic>
    </p:spTree>
    <p:extLst>
      <p:ext uri="{BB962C8B-B14F-4D97-AF65-F5344CB8AC3E}">
        <p14:creationId xmlns:p14="http://schemas.microsoft.com/office/powerpoint/2010/main" val="32374165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269283"/>
            <a:ext cx="12191998" cy="1590742"/>
          </a:xfrm>
          <a:prstGeom prst="rect">
            <a:avLst/>
          </a:prstGeom>
          <a:gradFill>
            <a:gsLst>
              <a:gs pos="0">
                <a:srgbClr val="000000"/>
              </a:gs>
              <a:gs pos="54000">
                <a:schemeClr val="accent1">
                  <a:lumMod val="50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6610" y="5269283"/>
            <a:ext cx="12208610" cy="1590742"/>
          </a:xfrm>
          <a:prstGeom prst="rect">
            <a:avLst/>
          </a:prstGeom>
          <a:gradFill>
            <a:gsLst>
              <a:gs pos="18000">
                <a:schemeClr val="accent1">
                  <a:lumMod val="75000"/>
                  <a:alpha val="0"/>
                </a:schemeClr>
              </a:gs>
              <a:gs pos="100000">
                <a:schemeClr val="accent1"/>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98694" y="5267258"/>
            <a:ext cx="4093306" cy="1590742"/>
          </a:xfrm>
          <a:prstGeom prst="rect">
            <a:avLst/>
          </a:prstGeom>
          <a:gradFill>
            <a:gsLst>
              <a:gs pos="23000">
                <a:schemeClr val="accent1">
                  <a:lumMod val="50000"/>
                  <a:alpha val="61000"/>
                </a:schemeClr>
              </a:gs>
              <a:gs pos="100000">
                <a:schemeClr val="accent1">
                  <a:lumMod val="50000"/>
                  <a:alpha val="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69" y="5267258"/>
            <a:ext cx="12198669" cy="1131515"/>
          </a:xfrm>
          <a:prstGeom prst="rect">
            <a:avLst/>
          </a:prstGeom>
          <a:gradFill>
            <a:gsLst>
              <a:gs pos="18000">
                <a:schemeClr val="accent1">
                  <a:alpha val="0"/>
                </a:schemeClr>
              </a:gs>
              <a:gs pos="100000">
                <a:schemeClr val="accent1">
                  <a:lumMod val="60000"/>
                  <a:lumOff val="40000"/>
                  <a:alpha val="5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3FA1AAC-C1ED-4F77-BFA4-BE80FC0AC7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6607" y="5278400"/>
            <a:ext cx="7736926" cy="1590741"/>
          </a:xfrm>
          <a:prstGeom prst="rect">
            <a:avLst/>
          </a:prstGeom>
          <a:gradFill>
            <a:gsLst>
              <a:gs pos="50000">
                <a:schemeClr val="accent1">
                  <a:alpha val="0"/>
                </a:schemeClr>
              </a:gs>
              <a:gs pos="100000">
                <a:schemeClr val="accent1">
                  <a:lumMod val="75000"/>
                  <a:alpha val="41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8C4E4B-D870-044E-968A-790839D6D422}"/>
              </a:ext>
            </a:extLst>
          </p:cNvPr>
          <p:cNvSpPr>
            <a:spLocks noGrp="1"/>
          </p:cNvSpPr>
          <p:nvPr>
            <p:ph type="title"/>
          </p:nvPr>
        </p:nvSpPr>
        <p:spPr>
          <a:xfrm>
            <a:off x="1388209" y="5554639"/>
            <a:ext cx="9654076" cy="982473"/>
          </a:xfrm>
        </p:spPr>
        <p:txBody>
          <a:bodyPr>
            <a:normAutofit/>
          </a:bodyPr>
          <a:lstStyle/>
          <a:p>
            <a:r>
              <a:rPr lang="en-US" sz="4000" b="1">
                <a:solidFill>
                  <a:srgbClr val="FFFFFF"/>
                </a:solidFill>
                <a:latin typeface="Century Gothic" panose="020B0502020202020204" pitchFamily="34" charset="0"/>
              </a:rPr>
              <a:t>NOISE ABATEMENT PLAN</a:t>
            </a:r>
          </a:p>
        </p:txBody>
      </p:sp>
      <p:sp>
        <p:nvSpPr>
          <p:cNvPr id="3" name="Content Placeholder 2">
            <a:extLst>
              <a:ext uri="{FF2B5EF4-FFF2-40B4-BE49-F238E27FC236}">
                <a16:creationId xmlns:a16="http://schemas.microsoft.com/office/drawing/2014/main" id="{4CAEFB7E-B1C6-06A8-4DC0-8101F5998000}"/>
              </a:ext>
            </a:extLst>
          </p:cNvPr>
          <p:cNvSpPr>
            <a:spLocks noGrp="1"/>
          </p:cNvSpPr>
          <p:nvPr>
            <p:ph idx="1"/>
          </p:nvPr>
        </p:nvSpPr>
        <p:spPr>
          <a:xfrm>
            <a:off x="1388210" y="824249"/>
            <a:ext cx="9654076" cy="3837904"/>
          </a:xfrm>
        </p:spPr>
        <p:txBody>
          <a:bodyPr anchor="ctr">
            <a:normAutofit/>
          </a:bodyPr>
          <a:lstStyle/>
          <a:p>
            <a:r>
              <a:rPr lang="en-US" sz="2000">
                <a:latin typeface="Century Gothic" panose="020B0502020202020204" pitchFamily="34" charset="0"/>
              </a:rPr>
              <a:t>Please describe in detail your plans to contain noise to the STR unit &amp; to prevent disturbances to neighbors.</a:t>
            </a:r>
          </a:p>
          <a:p>
            <a:r>
              <a:rPr lang="en-US" sz="2000" b="1">
                <a:latin typeface="Century Gothic" panose="020B0502020202020204" pitchFamily="34" charset="0"/>
              </a:rPr>
              <a:t>ONLY CSTRs must include at a minimum, a noise monitoring system.</a:t>
            </a:r>
          </a:p>
          <a:p>
            <a:pPr lvl="1"/>
            <a:r>
              <a:rPr lang="en-US" sz="2000" b="1">
                <a:latin typeface="Century Gothic" panose="020B0502020202020204" pitchFamily="34" charset="0"/>
              </a:rPr>
              <a:t>Search in browser- Noise Monitoring Device for Airbnb</a:t>
            </a:r>
          </a:p>
        </p:txBody>
      </p:sp>
    </p:spTree>
    <p:extLst>
      <p:ext uri="{BB962C8B-B14F-4D97-AF65-F5344CB8AC3E}">
        <p14:creationId xmlns:p14="http://schemas.microsoft.com/office/powerpoint/2010/main" val="31327788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2"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2F3D8A-72F1-BF1B-46E4-3632F10EACF5}"/>
              </a:ext>
            </a:extLst>
          </p:cNvPr>
          <p:cNvSpPr>
            <a:spLocks noGrp="1"/>
          </p:cNvSpPr>
          <p:nvPr>
            <p:ph type="title"/>
          </p:nvPr>
        </p:nvSpPr>
        <p:spPr>
          <a:xfrm>
            <a:off x="466722" y="586855"/>
            <a:ext cx="3201366" cy="3387497"/>
          </a:xfrm>
        </p:spPr>
        <p:txBody>
          <a:bodyPr anchor="b">
            <a:normAutofit/>
          </a:bodyPr>
          <a:lstStyle/>
          <a:p>
            <a:pPr algn="r"/>
            <a:r>
              <a:rPr lang="en-US" sz="4000" b="1">
                <a:solidFill>
                  <a:srgbClr val="FFFFFF"/>
                </a:solidFill>
                <a:latin typeface="Century Gothic" panose="020B0502020202020204" pitchFamily="34" charset="0"/>
              </a:rPr>
              <a:t>SANITATION PLAN</a:t>
            </a:r>
          </a:p>
        </p:txBody>
      </p:sp>
      <p:sp>
        <p:nvSpPr>
          <p:cNvPr id="3" name="Content Placeholder 2">
            <a:extLst>
              <a:ext uri="{FF2B5EF4-FFF2-40B4-BE49-F238E27FC236}">
                <a16:creationId xmlns:a16="http://schemas.microsoft.com/office/drawing/2014/main" id="{7FCE8929-A154-B489-2A4E-37C76D5D140C}"/>
              </a:ext>
            </a:extLst>
          </p:cNvPr>
          <p:cNvSpPr>
            <a:spLocks noGrp="1"/>
          </p:cNvSpPr>
          <p:nvPr>
            <p:ph idx="1"/>
          </p:nvPr>
        </p:nvSpPr>
        <p:spPr>
          <a:xfrm>
            <a:off x="4810259" y="649480"/>
            <a:ext cx="6555347" cy="5546047"/>
          </a:xfrm>
        </p:spPr>
        <p:txBody>
          <a:bodyPr anchor="ctr">
            <a:normAutofit/>
          </a:bodyPr>
          <a:lstStyle/>
          <a:p>
            <a:r>
              <a:rPr lang="en-US" sz="2000" dirty="0">
                <a:effectLst/>
                <a:latin typeface="Century Gothic" panose="020B0502020202020204" pitchFamily="34" charset="0"/>
                <a:ea typeface="Times New Roman" panose="02020603050405020304" pitchFamily="18" charset="0"/>
              </a:rPr>
              <a:t>Please describe in detail your plans to ensure that the property is kept in a sanitary fashion &amp; that all garbage and recyclables are collected in accordance with New Orleans City Code.</a:t>
            </a:r>
          </a:p>
          <a:p>
            <a:r>
              <a:rPr lang="en-US" sz="2000" dirty="0">
                <a:latin typeface="Century Gothic" panose="020B0502020202020204" pitchFamily="34" charset="0"/>
                <a:ea typeface="Times New Roman" panose="02020603050405020304" pitchFamily="18" charset="0"/>
              </a:rPr>
              <a:t>Please contact 3-1-1- if you need to order additional trash or recycle cans</a:t>
            </a:r>
            <a:endParaRPr lang="en-US" sz="2000" dirty="0">
              <a:effectLst/>
              <a:latin typeface="Century Gothic" panose="020B0502020202020204" pitchFamily="34" charset="0"/>
              <a:ea typeface="Times New Roman" panose="02020603050405020304" pitchFamily="18" charset="0"/>
            </a:endParaRPr>
          </a:p>
          <a:p>
            <a:endParaRPr lang="en-US" sz="2000" dirty="0"/>
          </a:p>
        </p:txBody>
      </p:sp>
    </p:spTree>
    <p:extLst>
      <p:ext uri="{BB962C8B-B14F-4D97-AF65-F5344CB8AC3E}">
        <p14:creationId xmlns:p14="http://schemas.microsoft.com/office/powerpoint/2010/main" val="33226459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30" name="Rectangle 29">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1500"/>
            <a:ext cx="12191998" cy="6858000"/>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AFFC87AC-C919-4FE5-BAC3-39509E001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35" y="-1500"/>
            <a:ext cx="8119933" cy="6858001"/>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7D0659F6-0853-468D-B1B2-44FDBE98B8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272" y="-3000"/>
            <a:ext cx="12201265" cy="6859501"/>
          </a:xfrm>
          <a:prstGeom prst="rect">
            <a:avLst/>
          </a:prstGeom>
          <a:gradFill>
            <a:gsLst>
              <a:gs pos="0">
                <a:srgbClr val="000000">
                  <a:alpha val="71765"/>
                </a:srgbClr>
              </a:gs>
              <a:gs pos="100000">
                <a:schemeClr val="accent1">
                  <a:alpha val="24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78536" y="0"/>
            <a:ext cx="11718098" cy="6858000"/>
          </a:xfrm>
          <a:prstGeom prst="rect">
            <a:avLst/>
          </a:prstGeom>
          <a:gradFill>
            <a:gsLst>
              <a:gs pos="19000">
                <a:srgbClr val="000000">
                  <a:alpha val="62000"/>
                </a:srgbClr>
              </a:gs>
              <a:gs pos="100000">
                <a:schemeClr val="accent1">
                  <a:lumMod val="75000"/>
                  <a:alpha val="44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CD9D2561-D572-4A24-E0DA-B8DFF2B05B95}"/>
              </a:ext>
            </a:extLst>
          </p:cNvPr>
          <p:cNvSpPr>
            <a:spLocks noGrp="1"/>
          </p:cNvSpPr>
          <p:nvPr>
            <p:ph type="title"/>
          </p:nvPr>
        </p:nvSpPr>
        <p:spPr>
          <a:xfrm>
            <a:off x="1135559" y="7236"/>
            <a:ext cx="9932691" cy="1165996"/>
          </a:xfrm>
        </p:spPr>
        <p:txBody>
          <a:bodyPr vert="horz" lIns="91440" tIns="45720" rIns="91440" bIns="45720" rtlCol="0" anchor="b">
            <a:normAutofit/>
          </a:bodyPr>
          <a:lstStyle/>
          <a:p>
            <a:pPr algn="ctr"/>
            <a:r>
              <a:rPr lang="en-US" sz="4800" b="1">
                <a:solidFill>
                  <a:srgbClr val="FFFFFF"/>
                </a:solidFill>
                <a:latin typeface="Century Gothic" panose="020B0502020202020204" pitchFamily="34" charset="0"/>
              </a:rPr>
              <a:t>ONESTOPAPP.NOLA.GOV</a:t>
            </a:r>
          </a:p>
        </p:txBody>
      </p:sp>
      <p:sp>
        <p:nvSpPr>
          <p:cNvPr id="38" name="Rectangle 37">
            <a:extLst>
              <a:ext uri="{FF2B5EF4-FFF2-40B4-BE49-F238E27FC236}">
                <a16:creationId xmlns:a16="http://schemas.microsoft.com/office/drawing/2014/main" id="{977ACDD7-882D-4B81-A213-84C82B96B0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2888341"/>
            <a:ext cx="12203819" cy="3968158"/>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7" descr="A screenshot of a computer&#10;&#10;Description automatically generated">
            <a:extLst>
              <a:ext uri="{FF2B5EF4-FFF2-40B4-BE49-F238E27FC236}">
                <a16:creationId xmlns:a16="http://schemas.microsoft.com/office/drawing/2014/main" id="{83572EE9-5035-CAE2-78B0-8FE534E4D569}"/>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52138" y="1141165"/>
            <a:ext cx="3674682" cy="3086733"/>
          </a:xfrm>
          <a:prstGeom prst="rect">
            <a:avLst/>
          </a:prstGeom>
        </p:spPr>
      </p:pic>
      <p:pic>
        <p:nvPicPr>
          <p:cNvPr id="5" name="Content Placeholder 5" descr="A screenshot of a screen&#10;&#10;Description automatically generated">
            <a:extLst>
              <a:ext uri="{FF2B5EF4-FFF2-40B4-BE49-F238E27FC236}">
                <a16:creationId xmlns:a16="http://schemas.microsoft.com/office/drawing/2014/main" id="{26353FCA-EC0B-5B2D-481F-9CCC4D7C187E}"/>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3951846" y="2920408"/>
            <a:ext cx="3938425" cy="2860931"/>
          </a:xfrm>
        </p:spPr>
      </p:pic>
      <p:pic>
        <p:nvPicPr>
          <p:cNvPr id="6" name="Content Placeholder 9" descr="A screenshot of a computer&#10;&#10;Description automatically generated">
            <a:extLst>
              <a:ext uri="{FF2B5EF4-FFF2-40B4-BE49-F238E27FC236}">
                <a16:creationId xmlns:a16="http://schemas.microsoft.com/office/drawing/2014/main" id="{F9BFC26E-4F32-6A43-63DB-0C0482A85D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45694" y="1180468"/>
            <a:ext cx="3707182" cy="3047430"/>
          </a:xfrm>
          <a:prstGeom prst="rect">
            <a:avLst/>
          </a:prstGeom>
        </p:spPr>
      </p:pic>
      <p:sp>
        <p:nvSpPr>
          <p:cNvPr id="2" name="TextBox 1">
            <a:extLst>
              <a:ext uri="{FF2B5EF4-FFF2-40B4-BE49-F238E27FC236}">
                <a16:creationId xmlns:a16="http://schemas.microsoft.com/office/drawing/2014/main" id="{F56BDA7F-7F21-8A21-426B-2A27277DBC66}"/>
              </a:ext>
            </a:extLst>
          </p:cNvPr>
          <p:cNvSpPr txBox="1"/>
          <p:nvPr/>
        </p:nvSpPr>
        <p:spPr>
          <a:xfrm>
            <a:off x="6523025" y="5135008"/>
            <a:ext cx="1367246" cy="646331"/>
          </a:xfrm>
          <a:prstGeom prst="rect">
            <a:avLst/>
          </a:prstGeom>
          <a:noFill/>
        </p:spPr>
        <p:txBody>
          <a:bodyPr wrap="square" rtlCol="0">
            <a:spAutoFit/>
          </a:bodyPr>
          <a:lstStyle/>
          <a:p>
            <a:r>
              <a:rPr lang="en-US" b="1">
                <a:solidFill>
                  <a:srgbClr val="FF0000"/>
                </a:solidFill>
              </a:rPr>
              <a:t>SUBMIT FIRST</a:t>
            </a:r>
          </a:p>
        </p:txBody>
      </p:sp>
      <p:sp>
        <p:nvSpPr>
          <p:cNvPr id="3" name="TextBox 2">
            <a:extLst>
              <a:ext uri="{FF2B5EF4-FFF2-40B4-BE49-F238E27FC236}">
                <a16:creationId xmlns:a16="http://schemas.microsoft.com/office/drawing/2014/main" id="{95EDAF70-8087-BC31-CEAA-DA177D1D4057}"/>
              </a:ext>
            </a:extLst>
          </p:cNvPr>
          <p:cNvSpPr txBox="1"/>
          <p:nvPr/>
        </p:nvSpPr>
        <p:spPr>
          <a:xfrm>
            <a:off x="10825190" y="3426750"/>
            <a:ext cx="1411224" cy="646331"/>
          </a:xfrm>
          <a:prstGeom prst="rect">
            <a:avLst/>
          </a:prstGeom>
          <a:noFill/>
        </p:spPr>
        <p:txBody>
          <a:bodyPr wrap="square" rtlCol="0">
            <a:spAutoFit/>
          </a:bodyPr>
          <a:lstStyle/>
          <a:p>
            <a:r>
              <a:rPr lang="en-US" b="1">
                <a:solidFill>
                  <a:srgbClr val="FF0000"/>
                </a:solidFill>
              </a:rPr>
              <a:t>SUBMIT SECOND </a:t>
            </a:r>
          </a:p>
        </p:txBody>
      </p:sp>
      <p:sp>
        <p:nvSpPr>
          <p:cNvPr id="7" name="TextBox 6">
            <a:extLst>
              <a:ext uri="{FF2B5EF4-FFF2-40B4-BE49-F238E27FC236}">
                <a16:creationId xmlns:a16="http://schemas.microsoft.com/office/drawing/2014/main" id="{D9B0918F-09EA-BCE9-3DED-D69771188933}"/>
              </a:ext>
            </a:extLst>
          </p:cNvPr>
          <p:cNvSpPr txBox="1"/>
          <p:nvPr/>
        </p:nvSpPr>
        <p:spPr>
          <a:xfrm>
            <a:off x="6096000" y="2973162"/>
            <a:ext cx="1859469" cy="369332"/>
          </a:xfrm>
          <a:prstGeom prst="rect">
            <a:avLst/>
          </a:prstGeom>
          <a:noFill/>
        </p:spPr>
        <p:txBody>
          <a:bodyPr wrap="square" rtlCol="0">
            <a:spAutoFit/>
          </a:bodyPr>
          <a:lstStyle/>
          <a:p>
            <a:r>
              <a:rPr lang="en-US" b="1">
                <a:solidFill>
                  <a:srgbClr val="FF0000"/>
                </a:solidFill>
                <a:latin typeface="Century Gothic" panose="020B0502020202020204" pitchFamily="34" charset="0"/>
              </a:rPr>
              <a:t>Available now</a:t>
            </a:r>
          </a:p>
        </p:txBody>
      </p:sp>
      <p:sp>
        <p:nvSpPr>
          <p:cNvPr id="9" name="TextBox 8">
            <a:extLst>
              <a:ext uri="{FF2B5EF4-FFF2-40B4-BE49-F238E27FC236}">
                <a16:creationId xmlns:a16="http://schemas.microsoft.com/office/drawing/2014/main" id="{2D9A82AA-E214-ED0E-312C-6F52C808A5F5}"/>
              </a:ext>
            </a:extLst>
          </p:cNvPr>
          <p:cNvSpPr txBox="1"/>
          <p:nvPr/>
        </p:nvSpPr>
        <p:spPr>
          <a:xfrm>
            <a:off x="9721258" y="1929222"/>
            <a:ext cx="2472631" cy="461665"/>
          </a:xfrm>
          <a:prstGeom prst="rect">
            <a:avLst/>
          </a:prstGeom>
          <a:noFill/>
        </p:spPr>
        <p:txBody>
          <a:bodyPr wrap="square" lIns="91440" tIns="45720" rIns="91440" bIns="45720" rtlCol="0" anchor="t">
            <a:spAutoFit/>
          </a:bodyPr>
          <a:lstStyle/>
          <a:p>
            <a:r>
              <a:rPr lang="en-US" sz="1200" b="1" dirty="0">
                <a:solidFill>
                  <a:srgbClr val="FF0000"/>
                </a:solidFill>
                <a:latin typeface="Century Gothic"/>
              </a:rPr>
              <a:t>Available 8am, July 20</a:t>
            </a:r>
            <a:r>
              <a:rPr lang="en-US" sz="1200" b="1" baseline="30000" dirty="0">
                <a:solidFill>
                  <a:srgbClr val="FF0000"/>
                </a:solidFill>
                <a:latin typeface="Century Gothic"/>
              </a:rPr>
              <a:t>th</a:t>
            </a:r>
            <a:r>
              <a:rPr lang="en-US" sz="1200" b="1" dirty="0">
                <a:solidFill>
                  <a:srgbClr val="FF0000"/>
                </a:solidFill>
                <a:latin typeface="Century Gothic"/>
              </a:rPr>
              <a:t> to 8am, July 27</a:t>
            </a:r>
            <a:r>
              <a:rPr lang="en-US" sz="1200" b="1" baseline="30000" dirty="0">
                <a:solidFill>
                  <a:srgbClr val="FF0000"/>
                </a:solidFill>
                <a:latin typeface="Century Gothic"/>
              </a:rPr>
              <a:t>th</a:t>
            </a:r>
            <a:r>
              <a:rPr lang="en-US" sz="1200" b="1" dirty="0">
                <a:solidFill>
                  <a:srgbClr val="FF0000"/>
                </a:solidFill>
                <a:latin typeface="Century Gothic"/>
              </a:rPr>
              <a:t> </a:t>
            </a:r>
            <a:endParaRPr lang="en-US" sz="1200" b="1" dirty="0">
              <a:solidFill>
                <a:srgbClr val="FF0000"/>
              </a:solidFill>
              <a:latin typeface="Century Gothic" panose="020B0502020202020204" pitchFamily="34" charset="0"/>
            </a:endParaRPr>
          </a:p>
        </p:txBody>
      </p:sp>
    </p:spTree>
    <p:extLst>
      <p:ext uri="{BB962C8B-B14F-4D97-AF65-F5344CB8AC3E}">
        <p14:creationId xmlns:p14="http://schemas.microsoft.com/office/powerpoint/2010/main" val="36461093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7" name="Rectangle 26">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1500"/>
            <a:ext cx="12191998" cy="6858000"/>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AFFC87AC-C919-4FE5-BAC3-39509E001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35" y="-1500"/>
            <a:ext cx="8119933" cy="6858001"/>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7D0659F6-0853-468D-B1B2-44FDBE98B8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272" y="-3000"/>
            <a:ext cx="12201265" cy="6859501"/>
          </a:xfrm>
          <a:prstGeom prst="rect">
            <a:avLst/>
          </a:prstGeom>
          <a:gradFill>
            <a:gsLst>
              <a:gs pos="0">
                <a:srgbClr val="000000">
                  <a:alpha val="71765"/>
                </a:srgbClr>
              </a:gs>
              <a:gs pos="100000">
                <a:schemeClr val="accent1">
                  <a:alpha val="24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78536" y="0"/>
            <a:ext cx="11718098" cy="6858000"/>
          </a:xfrm>
          <a:prstGeom prst="rect">
            <a:avLst/>
          </a:prstGeom>
          <a:gradFill>
            <a:gsLst>
              <a:gs pos="19000">
                <a:srgbClr val="000000">
                  <a:alpha val="62000"/>
                </a:srgbClr>
              </a:gs>
              <a:gs pos="100000">
                <a:schemeClr val="accent1">
                  <a:lumMod val="75000"/>
                  <a:alpha val="44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977ACDD7-882D-4B81-A213-84C82B96B0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2888341"/>
            <a:ext cx="12203819" cy="3968158"/>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9250142C-2863-0B45-2861-41A66A451152}"/>
              </a:ext>
            </a:extLst>
          </p:cNvPr>
          <p:cNvPicPr>
            <a:picLocks noChangeAspect="1"/>
          </p:cNvPicPr>
          <p:nvPr/>
        </p:nvPicPr>
        <p:blipFill>
          <a:blip r:embed="rId2"/>
          <a:stretch>
            <a:fillRect/>
          </a:stretch>
        </p:blipFill>
        <p:spPr>
          <a:xfrm>
            <a:off x="191959" y="170030"/>
            <a:ext cx="5707720" cy="4148737"/>
          </a:xfrm>
          <a:prstGeom prst="rect">
            <a:avLst/>
          </a:prstGeom>
        </p:spPr>
      </p:pic>
      <p:pic>
        <p:nvPicPr>
          <p:cNvPr id="9" name="Picture 8">
            <a:extLst>
              <a:ext uri="{FF2B5EF4-FFF2-40B4-BE49-F238E27FC236}">
                <a16:creationId xmlns:a16="http://schemas.microsoft.com/office/drawing/2014/main" id="{BFD742F4-D687-89CD-AFCE-D384DF39CF70}"/>
              </a:ext>
            </a:extLst>
          </p:cNvPr>
          <p:cNvPicPr>
            <a:picLocks noChangeAspect="1"/>
          </p:cNvPicPr>
          <p:nvPr/>
        </p:nvPicPr>
        <p:blipFill>
          <a:blip r:embed="rId3"/>
          <a:stretch>
            <a:fillRect/>
          </a:stretch>
        </p:blipFill>
        <p:spPr>
          <a:xfrm>
            <a:off x="6292322" y="2819047"/>
            <a:ext cx="5693581" cy="3832900"/>
          </a:xfrm>
          <a:prstGeom prst="rect">
            <a:avLst/>
          </a:prstGeom>
        </p:spPr>
      </p:pic>
    </p:spTree>
    <p:extLst>
      <p:ext uri="{BB962C8B-B14F-4D97-AF65-F5344CB8AC3E}">
        <p14:creationId xmlns:p14="http://schemas.microsoft.com/office/powerpoint/2010/main" val="18633654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6"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1"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774576-9F5F-5DAB-C1FB-A16F20BF74E5}"/>
              </a:ext>
            </a:extLst>
          </p:cNvPr>
          <p:cNvSpPr>
            <a:spLocks noGrp="1"/>
          </p:cNvSpPr>
          <p:nvPr>
            <p:ph type="title"/>
          </p:nvPr>
        </p:nvSpPr>
        <p:spPr>
          <a:xfrm>
            <a:off x="586478" y="1683756"/>
            <a:ext cx="3115265" cy="2396359"/>
          </a:xfrm>
        </p:spPr>
        <p:txBody>
          <a:bodyPr anchor="b">
            <a:normAutofit/>
          </a:bodyPr>
          <a:lstStyle/>
          <a:p>
            <a:pPr algn="r"/>
            <a:r>
              <a:rPr lang="en-US" sz="4000" b="1" dirty="0">
                <a:solidFill>
                  <a:srgbClr val="FFFFFF"/>
                </a:solidFill>
                <a:latin typeface="Century Gothic" panose="020B0502020202020204" pitchFamily="34" charset="0"/>
              </a:rPr>
              <a:t>IMPORTANT INFO FOR NSTR LICENSES</a:t>
            </a:r>
          </a:p>
        </p:txBody>
      </p:sp>
      <p:graphicFrame>
        <p:nvGraphicFramePr>
          <p:cNvPr id="62" name="Content Placeholder 2">
            <a:extLst>
              <a:ext uri="{FF2B5EF4-FFF2-40B4-BE49-F238E27FC236}">
                <a16:creationId xmlns:a16="http://schemas.microsoft.com/office/drawing/2014/main" id="{52B70B1F-C507-C862-6BA7-CB918D7BC89E}"/>
              </a:ext>
            </a:extLst>
          </p:cNvPr>
          <p:cNvGraphicFramePr>
            <a:graphicFrameLocks noGrp="1"/>
          </p:cNvGraphicFramePr>
          <p:nvPr>
            <p:ph idx="1"/>
            <p:extLst>
              <p:ext uri="{D42A27DB-BD31-4B8C-83A1-F6EECF244321}">
                <p14:modId xmlns:p14="http://schemas.microsoft.com/office/powerpoint/2010/main" val="2649777497"/>
              </p:ext>
            </p:extLst>
          </p:nvPr>
        </p:nvGraphicFramePr>
        <p:xfrm>
          <a:off x="4887693" y="702036"/>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119261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7" name="Rectangle 26">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1500"/>
            <a:ext cx="12191998" cy="6858000"/>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AFFC87AC-C919-4FE5-BAC3-39509E001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35" y="-1500"/>
            <a:ext cx="8119933" cy="6858001"/>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7D0659F6-0853-468D-B1B2-44FDBE98B8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272" y="-3000"/>
            <a:ext cx="12201265" cy="6859501"/>
          </a:xfrm>
          <a:prstGeom prst="rect">
            <a:avLst/>
          </a:prstGeom>
          <a:gradFill>
            <a:gsLst>
              <a:gs pos="0">
                <a:srgbClr val="000000">
                  <a:alpha val="71765"/>
                </a:srgbClr>
              </a:gs>
              <a:gs pos="100000">
                <a:schemeClr val="accent1">
                  <a:alpha val="24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78536" y="0"/>
            <a:ext cx="11718098" cy="6858000"/>
          </a:xfrm>
          <a:prstGeom prst="rect">
            <a:avLst/>
          </a:prstGeom>
          <a:gradFill>
            <a:gsLst>
              <a:gs pos="19000">
                <a:srgbClr val="000000">
                  <a:alpha val="62000"/>
                </a:srgbClr>
              </a:gs>
              <a:gs pos="100000">
                <a:schemeClr val="accent1">
                  <a:lumMod val="75000"/>
                  <a:alpha val="44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977ACDD7-882D-4B81-A213-84C82B96B0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2888341"/>
            <a:ext cx="12203819" cy="3968158"/>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screenshot of a computer screen&#10;&#10;Description automatically generated">
            <a:extLst>
              <a:ext uri="{FF2B5EF4-FFF2-40B4-BE49-F238E27FC236}">
                <a16:creationId xmlns:a16="http://schemas.microsoft.com/office/drawing/2014/main" id="{BD11C161-BEA3-30E0-F3AA-788303CC2C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491" y="85831"/>
            <a:ext cx="5921021" cy="3572632"/>
          </a:xfrm>
          <a:prstGeom prst="rect">
            <a:avLst/>
          </a:prstGeom>
        </p:spPr>
      </p:pic>
      <p:pic>
        <p:nvPicPr>
          <p:cNvPr id="6" name="Picture 5">
            <a:extLst>
              <a:ext uri="{FF2B5EF4-FFF2-40B4-BE49-F238E27FC236}">
                <a16:creationId xmlns:a16="http://schemas.microsoft.com/office/drawing/2014/main" id="{C3238A40-D3C6-F508-FE30-776ECBABEA03}"/>
              </a:ext>
            </a:extLst>
          </p:cNvPr>
          <p:cNvPicPr>
            <a:picLocks noChangeAspect="1"/>
          </p:cNvPicPr>
          <p:nvPr/>
        </p:nvPicPr>
        <p:blipFill>
          <a:blip r:embed="rId3"/>
          <a:stretch>
            <a:fillRect/>
          </a:stretch>
        </p:blipFill>
        <p:spPr>
          <a:xfrm>
            <a:off x="6484136" y="2267712"/>
            <a:ext cx="5550991" cy="4421861"/>
          </a:xfrm>
          <a:prstGeom prst="rect">
            <a:avLst/>
          </a:prstGeom>
        </p:spPr>
      </p:pic>
    </p:spTree>
    <p:extLst>
      <p:ext uri="{BB962C8B-B14F-4D97-AF65-F5344CB8AC3E}">
        <p14:creationId xmlns:p14="http://schemas.microsoft.com/office/powerpoint/2010/main" val="23631200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7" name="Rectangle 26">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1500"/>
            <a:ext cx="12191998" cy="6858000"/>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AFFC87AC-C919-4FE5-BAC3-39509E001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35" y="-1500"/>
            <a:ext cx="8119933" cy="6858001"/>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7D0659F6-0853-468D-B1B2-44FDBE98B8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272" y="-3000"/>
            <a:ext cx="12201265" cy="6859501"/>
          </a:xfrm>
          <a:prstGeom prst="rect">
            <a:avLst/>
          </a:prstGeom>
          <a:gradFill>
            <a:gsLst>
              <a:gs pos="0">
                <a:srgbClr val="000000">
                  <a:alpha val="71765"/>
                </a:srgbClr>
              </a:gs>
              <a:gs pos="100000">
                <a:schemeClr val="accent1">
                  <a:alpha val="24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78536" y="0"/>
            <a:ext cx="11718098" cy="6858000"/>
          </a:xfrm>
          <a:prstGeom prst="rect">
            <a:avLst/>
          </a:prstGeom>
          <a:gradFill>
            <a:gsLst>
              <a:gs pos="19000">
                <a:srgbClr val="000000">
                  <a:alpha val="62000"/>
                </a:srgbClr>
              </a:gs>
              <a:gs pos="100000">
                <a:schemeClr val="accent1">
                  <a:lumMod val="75000"/>
                  <a:alpha val="44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977ACDD7-882D-4B81-A213-84C82B96B0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2888341"/>
            <a:ext cx="12203819" cy="3968158"/>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screenshot of a computer&#10;&#10;Description automatically generated">
            <a:extLst>
              <a:ext uri="{FF2B5EF4-FFF2-40B4-BE49-F238E27FC236}">
                <a16:creationId xmlns:a16="http://schemas.microsoft.com/office/drawing/2014/main" id="{45651EBF-5BF1-28F4-5DAB-3C02E95D14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203" y="75034"/>
            <a:ext cx="6490012" cy="4270629"/>
          </a:xfrm>
          <a:prstGeom prst="rect">
            <a:avLst/>
          </a:prstGeom>
        </p:spPr>
      </p:pic>
      <p:pic>
        <p:nvPicPr>
          <p:cNvPr id="7" name="Content Placeholder 6" descr="Graphical user interface, text, application, email&#10;&#10;AI-generated content may be incorrect.">
            <a:extLst>
              <a:ext uri="{FF2B5EF4-FFF2-40B4-BE49-F238E27FC236}">
                <a16:creationId xmlns:a16="http://schemas.microsoft.com/office/drawing/2014/main" id="{E83C62A7-8ED0-5C53-FC0B-F6B6DEFF17E3}"/>
              </a:ext>
            </a:extLst>
          </p:cNvPr>
          <p:cNvPicPr>
            <a:picLocks noGrp="1" noChangeAspect="1"/>
          </p:cNvPicPr>
          <p:nvPr>
            <p:ph sz="half" idx="2"/>
          </p:nvPr>
        </p:nvPicPr>
        <p:blipFill>
          <a:blip r:embed="rId3"/>
          <a:stretch>
            <a:fillRect/>
          </a:stretch>
        </p:blipFill>
        <p:spPr>
          <a:xfrm>
            <a:off x="6743941" y="75035"/>
            <a:ext cx="5181600" cy="3043550"/>
          </a:xfrm>
          <a:prstGeom prst="rect">
            <a:avLst/>
          </a:prstGeom>
        </p:spPr>
      </p:pic>
      <p:pic>
        <p:nvPicPr>
          <p:cNvPr id="9" name="Picture 8">
            <a:extLst>
              <a:ext uri="{FF2B5EF4-FFF2-40B4-BE49-F238E27FC236}">
                <a16:creationId xmlns:a16="http://schemas.microsoft.com/office/drawing/2014/main" id="{3D7CD48F-77E5-6965-8872-9C299A46EBC4}"/>
              </a:ext>
            </a:extLst>
          </p:cNvPr>
          <p:cNvPicPr>
            <a:picLocks noChangeAspect="1"/>
          </p:cNvPicPr>
          <p:nvPr/>
        </p:nvPicPr>
        <p:blipFill>
          <a:blip r:embed="rId4"/>
          <a:stretch>
            <a:fillRect/>
          </a:stretch>
        </p:blipFill>
        <p:spPr>
          <a:xfrm>
            <a:off x="6756278" y="3311091"/>
            <a:ext cx="5169263" cy="3452313"/>
          </a:xfrm>
          <a:prstGeom prst="rect">
            <a:avLst/>
          </a:prstGeom>
        </p:spPr>
      </p:pic>
    </p:spTree>
    <p:extLst>
      <p:ext uri="{BB962C8B-B14F-4D97-AF65-F5344CB8AC3E}">
        <p14:creationId xmlns:p14="http://schemas.microsoft.com/office/powerpoint/2010/main" val="41297149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7" name="Rectangle 26">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1500"/>
            <a:ext cx="12191998" cy="6858000"/>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AFFC87AC-C919-4FE5-BAC3-39509E001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35" y="-1500"/>
            <a:ext cx="8119933" cy="6858001"/>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7D0659F6-0853-468D-B1B2-44FDBE98B8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272" y="-3000"/>
            <a:ext cx="12201265" cy="6859501"/>
          </a:xfrm>
          <a:prstGeom prst="rect">
            <a:avLst/>
          </a:prstGeom>
          <a:gradFill>
            <a:gsLst>
              <a:gs pos="0">
                <a:srgbClr val="000000">
                  <a:alpha val="71765"/>
                </a:srgbClr>
              </a:gs>
              <a:gs pos="100000">
                <a:schemeClr val="accent1">
                  <a:alpha val="24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78536" y="0"/>
            <a:ext cx="11718098" cy="6858000"/>
          </a:xfrm>
          <a:prstGeom prst="rect">
            <a:avLst/>
          </a:prstGeom>
          <a:gradFill>
            <a:gsLst>
              <a:gs pos="19000">
                <a:srgbClr val="000000">
                  <a:alpha val="62000"/>
                </a:srgbClr>
              </a:gs>
              <a:gs pos="100000">
                <a:schemeClr val="accent1">
                  <a:lumMod val="75000"/>
                  <a:alpha val="44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977ACDD7-882D-4B81-A213-84C82B96B0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2888341"/>
            <a:ext cx="12203819" cy="3968158"/>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F9A8C258-560F-CCAB-8F1D-A6F57100EADA}"/>
              </a:ext>
            </a:extLst>
          </p:cNvPr>
          <p:cNvPicPr>
            <a:picLocks noChangeAspect="1"/>
          </p:cNvPicPr>
          <p:nvPr/>
        </p:nvPicPr>
        <p:blipFill>
          <a:blip r:embed="rId2"/>
          <a:stretch>
            <a:fillRect/>
          </a:stretch>
        </p:blipFill>
        <p:spPr>
          <a:xfrm>
            <a:off x="7117417" y="115668"/>
            <a:ext cx="4715533" cy="6468378"/>
          </a:xfrm>
          <a:prstGeom prst="rect">
            <a:avLst/>
          </a:prstGeom>
        </p:spPr>
      </p:pic>
      <p:pic>
        <p:nvPicPr>
          <p:cNvPr id="3" name="Picture 2" descr="Graphical user interface, text, application, email&#10;&#10;AI-generated content may be incorrect.">
            <a:extLst>
              <a:ext uri="{FF2B5EF4-FFF2-40B4-BE49-F238E27FC236}">
                <a16:creationId xmlns:a16="http://schemas.microsoft.com/office/drawing/2014/main" id="{C9D4CCC9-9237-FFF5-48D5-A36B87B4AF65}"/>
              </a:ext>
            </a:extLst>
          </p:cNvPr>
          <p:cNvPicPr>
            <a:picLocks noChangeAspect="1"/>
          </p:cNvPicPr>
          <p:nvPr/>
        </p:nvPicPr>
        <p:blipFill>
          <a:blip r:embed="rId3"/>
          <a:stretch>
            <a:fillRect/>
          </a:stretch>
        </p:blipFill>
        <p:spPr>
          <a:xfrm>
            <a:off x="478536" y="48456"/>
            <a:ext cx="5965372" cy="6535590"/>
          </a:xfrm>
          <a:prstGeom prst="rect">
            <a:avLst/>
          </a:prstGeom>
        </p:spPr>
      </p:pic>
      <p:sp>
        <p:nvSpPr>
          <p:cNvPr id="2" name="Arrow: Right 1">
            <a:extLst>
              <a:ext uri="{FF2B5EF4-FFF2-40B4-BE49-F238E27FC236}">
                <a16:creationId xmlns:a16="http://schemas.microsoft.com/office/drawing/2014/main" id="{6738D0EA-25A1-9930-584D-B0FE476B8799}"/>
              </a:ext>
            </a:extLst>
          </p:cNvPr>
          <p:cNvSpPr/>
          <p:nvPr/>
        </p:nvSpPr>
        <p:spPr>
          <a:xfrm flipH="1">
            <a:off x="2340864" y="3803904"/>
            <a:ext cx="969264" cy="475488"/>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297F7D7-1BB8-841B-59AE-9FC65EFED089}"/>
              </a:ext>
            </a:extLst>
          </p:cNvPr>
          <p:cNvSpPr txBox="1"/>
          <p:nvPr/>
        </p:nvSpPr>
        <p:spPr>
          <a:xfrm>
            <a:off x="3528513" y="3856982"/>
            <a:ext cx="2063278" cy="369332"/>
          </a:xfrm>
          <a:prstGeom prst="rect">
            <a:avLst/>
          </a:prstGeom>
          <a:noFill/>
        </p:spPr>
        <p:txBody>
          <a:bodyPr wrap="square" rtlCol="0">
            <a:spAutoFit/>
          </a:bodyPr>
          <a:lstStyle/>
          <a:p>
            <a:r>
              <a:rPr lang="en-US" b="1" dirty="0">
                <a:solidFill>
                  <a:srgbClr val="FF0000"/>
                </a:solidFill>
              </a:rPr>
              <a:t>Required upload</a:t>
            </a:r>
          </a:p>
        </p:txBody>
      </p:sp>
    </p:spTree>
    <p:extLst>
      <p:ext uri="{BB962C8B-B14F-4D97-AF65-F5344CB8AC3E}">
        <p14:creationId xmlns:p14="http://schemas.microsoft.com/office/powerpoint/2010/main" val="10643782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26F6DBE3-07DF-B005-5D85-406B0E4BA0FC}"/>
              </a:ext>
            </a:extLst>
          </p:cNvPr>
          <p:cNvPicPr>
            <a:picLocks noChangeAspect="1"/>
          </p:cNvPicPr>
          <p:nvPr/>
        </p:nvPicPr>
        <p:blipFill>
          <a:blip r:embed="rId2"/>
          <a:stretch>
            <a:fillRect/>
          </a:stretch>
        </p:blipFill>
        <p:spPr>
          <a:xfrm>
            <a:off x="2473691" y="153538"/>
            <a:ext cx="8123723" cy="6550924"/>
          </a:xfrm>
          <a:prstGeom prst="rect">
            <a:avLst/>
          </a:prstGeom>
        </p:spPr>
      </p:pic>
    </p:spTree>
    <p:extLst>
      <p:ext uri="{BB962C8B-B14F-4D97-AF65-F5344CB8AC3E}">
        <p14:creationId xmlns:p14="http://schemas.microsoft.com/office/powerpoint/2010/main" val="26670597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E554CCE-5D7F-76CF-AC4C-58D62CADB099}"/>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FDE427C-1EBA-F390-4D82-78F2A65CC3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862FCF3-6645-87B0-7813-FF398DBE03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786DF5F-EAF0-838A-EFF6-B178734CD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254678C-1D86-7C79-D635-A109ABA314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9B67DE-8653-14CC-FB91-04B43BF937D0}"/>
              </a:ext>
            </a:extLst>
          </p:cNvPr>
          <p:cNvSpPr>
            <a:spLocks noGrp="1"/>
          </p:cNvSpPr>
          <p:nvPr>
            <p:ph type="title"/>
          </p:nvPr>
        </p:nvSpPr>
        <p:spPr>
          <a:xfrm>
            <a:off x="182881" y="248038"/>
            <a:ext cx="11777472" cy="1159200"/>
          </a:xfrm>
        </p:spPr>
        <p:txBody>
          <a:bodyPr vert="horz" lIns="91440" tIns="45720" rIns="91440" bIns="45720" rtlCol="0" anchor="ctr">
            <a:normAutofit fontScale="90000"/>
          </a:bodyPr>
          <a:lstStyle/>
          <a:p>
            <a:r>
              <a:rPr lang="en-US" sz="4000" b="1" kern="1200" dirty="0">
                <a:solidFill>
                  <a:srgbClr val="FFFFFF"/>
                </a:solidFill>
                <a:latin typeface="Century Gothic" panose="020B0502020202020204" pitchFamily="34" charset="0"/>
              </a:rPr>
              <a:t>Sample</a:t>
            </a:r>
            <a:r>
              <a:rPr lang="en-US" sz="4000" b="1" dirty="0">
                <a:solidFill>
                  <a:srgbClr val="FFFFFF"/>
                </a:solidFill>
                <a:latin typeface="Century Gothic" panose="020B0502020202020204" pitchFamily="34" charset="0"/>
              </a:rPr>
              <a:t> List of Units </a:t>
            </a:r>
            <a:r>
              <a:rPr lang="en-US" sz="4000" b="1" kern="1200" dirty="0">
                <a:solidFill>
                  <a:srgbClr val="FFFFFF"/>
                </a:solidFill>
                <a:latin typeface="Century Gothic" panose="020B0502020202020204" pitchFamily="34" charset="0"/>
              </a:rPr>
              <a:t>– </a:t>
            </a:r>
            <a:r>
              <a:rPr lang="en-US" sz="4000" b="1" kern="1200" dirty="0">
                <a:solidFill>
                  <a:srgbClr val="FF0000"/>
                </a:solidFill>
                <a:latin typeface="Century Gothic" panose="020B0502020202020204" pitchFamily="34" charset="0"/>
              </a:rPr>
              <a:t>you must </a:t>
            </a:r>
            <a:r>
              <a:rPr lang="en-US" sz="4000" b="1" dirty="0">
                <a:solidFill>
                  <a:srgbClr val="FF0000"/>
                </a:solidFill>
                <a:latin typeface="Century Gothic" panose="020B0502020202020204" pitchFamily="34" charset="0"/>
              </a:rPr>
              <a:t>provide owner’s contact information</a:t>
            </a:r>
            <a:endParaRPr lang="en-US" sz="4000" b="1" kern="1200" dirty="0">
              <a:solidFill>
                <a:srgbClr val="FFFFFF"/>
              </a:solidFill>
              <a:latin typeface="Century Gothic" panose="020B0502020202020204" pitchFamily="34" charset="0"/>
            </a:endParaRPr>
          </a:p>
        </p:txBody>
      </p:sp>
      <p:pic>
        <p:nvPicPr>
          <p:cNvPr id="7" name="Content Placeholder 19">
            <a:extLst>
              <a:ext uri="{FF2B5EF4-FFF2-40B4-BE49-F238E27FC236}">
                <a16:creationId xmlns:a16="http://schemas.microsoft.com/office/drawing/2014/main" id="{0524BACD-7F0C-3AD1-2716-C42AA75DEC45}"/>
              </a:ext>
            </a:extLst>
          </p:cNvPr>
          <p:cNvPicPr>
            <a:picLocks noGrp="1" noChangeAspect="1"/>
          </p:cNvPicPr>
          <p:nvPr>
            <p:ph idx="1"/>
          </p:nvPr>
        </p:nvPicPr>
        <p:blipFill>
          <a:blip r:embed="rId3"/>
          <a:stretch>
            <a:fillRect/>
          </a:stretch>
        </p:blipFill>
        <p:spPr>
          <a:xfrm>
            <a:off x="3070478" y="1574310"/>
            <a:ext cx="6040255" cy="5170522"/>
          </a:xfrm>
          <a:prstGeom prst="rect">
            <a:avLst/>
          </a:prstGeom>
        </p:spPr>
      </p:pic>
    </p:spTree>
    <p:extLst>
      <p:ext uri="{BB962C8B-B14F-4D97-AF65-F5344CB8AC3E}">
        <p14:creationId xmlns:p14="http://schemas.microsoft.com/office/powerpoint/2010/main" val="12314353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30" name="Rectangle 29">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1500"/>
            <a:ext cx="12191998" cy="6858000"/>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AFFC87AC-C919-4FE5-BAC3-39509E001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35" y="-1500"/>
            <a:ext cx="8119933" cy="6858001"/>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7D0659F6-0853-468D-B1B2-44FDBE98B8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272" y="-3000"/>
            <a:ext cx="12201265" cy="6859501"/>
          </a:xfrm>
          <a:prstGeom prst="rect">
            <a:avLst/>
          </a:prstGeom>
          <a:gradFill>
            <a:gsLst>
              <a:gs pos="0">
                <a:srgbClr val="000000">
                  <a:alpha val="71765"/>
                </a:srgbClr>
              </a:gs>
              <a:gs pos="100000">
                <a:schemeClr val="accent1">
                  <a:alpha val="24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78536" y="0"/>
            <a:ext cx="11718098" cy="6858000"/>
          </a:xfrm>
          <a:prstGeom prst="rect">
            <a:avLst/>
          </a:prstGeom>
          <a:gradFill>
            <a:gsLst>
              <a:gs pos="19000">
                <a:srgbClr val="000000">
                  <a:alpha val="62000"/>
                </a:srgbClr>
              </a:gs>
              <a:gs pos="100000">
                <a:schemeClr val="accent1">
                  <a:lumMod val="75000"/>
                  <a:alpha val="44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172F3E29-89A8-589E-65A3-96A5861A5FBA}"/>
              </a:ext>
            </a:extLst>
          </p:cNvPr>
          <p:cNvSpPr>
            <a:spLocks noGrp="1"/>
          </p:cNvSpPr>
          <p:nvPr>
            <p:ph type="title"/>
          </p:nvPr>
        </p:nvSpPr>
        <p:spPr>
          <a:xfrm>
            <a:off x="1135559" y="7236"/>
            <a:ext cx="9932691" cy="1165996"/>
          </a:xfrm>
        </p:spPr>
        <p:txBody>
          <a:bodyPr vert="horz" lIns="91440" tIns="45720" rIns="91440" bIns="45720" rtlCol="0" anchor="b">
            <a:normAutofit/>
          </a:bodyPr>
          <a:lstStyle/>
          <a:p>
            <a:pPr algn="ctr"/>
            <a:r>
              <a:rPr lang="en-US" sz="4800" b="1">
                <a:solidFill>
                  <a:srgbClr val="FFFFFF"/>
                </a:solidFill>
                <a:latin typeface="Century Gothic" panose="020B0502020202020204" pitchFamily="34" charset="0"/>
              </a:rPr>
              <a:t>ONESTOPAPP.NOLA.GOV</a:t>
            </a:r>
            <a:endParaRPr lang="en-US" sz="4800">
              <a:solidFill>
                <a:srgbClr val="FFFFFF"/>
              </a:solidFill>
              <a:latin typeface="Century Gothic" panose="020B0502020202020204" pitchFamily="34" charset="0"/>
            </a:endParaRPr>
          </a:p>
        </p:txBody>
      </p:sp>
      <p:sp>
        <p:nvSpPr>
          <p:cNvPr id="38" name="Rectangle 37">
            <a:extLst>
              <a:ext uri="{FF2B5EF4-FFF2-40B4-BE49-F238E27FC236}">
                <a16:creationId xmlns:a16="http://schemas.microsoft.com/office/drawing/2014/main" id="{977ACDD7-882D-4B81-A213-84C82B96B0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2888341"/>
            <a:ext cx="12203819" cy="3968158"/>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2887E672-6CA8-3BCB-AFAD-2DC024982B32}"/>
              </a:ext>
            </a:extLst>
          </p:cNvPr>
          <p:cNvPicPr>
            <a:picLocks noChangeAspect="1"/>
          </p:cNvPicPr>
          <p:nvPr/>
        </p:nvPicPr>
        <p:blipFill>
          <a:blip r:embed="rId2"/>
          <a:stretch>
            <a:fillRect/>
          </a:stretch>
        </p:blipFill>
        <p:spPr>
          <a:xfrm>
            <a:off x="5643941" y="1384416"/>
            <a:ext cx="5616893" cy="4776409"/>
          </a:xfrm>
          <a:prstGeom prst="rect">
            <a:avLst/>
          </a:prstGeom>
        </p:spPr>
      </p:pic>
      <p:pic>
        <p:nvPicPr>
          <p:cNvPr id="8" name="Content Placeholder 7" descr="Graphical user interface, text, application, email&#10;&#10;AI-generated content may be incorrect.">
            <a:extLst>
              <a:ext uri="{FF2B5EF4-FFF2-40B4-BE49-F238E27FC236}">
                <a16:creationId xmlns:a16="http://schemas.microsoft.com/office/drawing/2014/main" id="{6F7D937C-286F-68D0-0C93-2C746C67CE6C}"/>
              </a:ext>
            </a:extLst>
          </p:cNvPr>
          <p:cNvPicPr>
            <a:picLocks noGrp="1" noChangeAspect="1"/>
          </p:cNvPicPr>
          <p:nvPr>
            <p:ph sz="half" idx="1"/>
          </p:nvPr>
        </p:nvPicPr>
        <p:blipFill>
          <a:blip r:embed="rId3"/>
          <a:stretch>
            <a:fillRect/>
          </a:stretch>
        </p:blipFill>
        <p:spPr>
          <a:xfrm>
            <a:off x="712269" y="1384416"/>
            <a:ext cx="4000513" cy="4776408"/>
          </a:xfrm>
          <a:prstGeom prst="rect">
            <a:avLst/>
          </a:prstGeom>
        </p:spPr>
      </p:pic>
      <mc:AlternateContent xmlns:mc="http://schemas.openxmlformats.org/markup-compatibility/2006">
        <mc:Choice xmlns:p14="http://schemas.microsoft.com/office/powerpoint/2010/main" Requires="p14">
          <p:contentPart p14:bwMode="auto" r:id="rId4">
            <p14:nvContentPartPr>
              <p14:cNvPr id="2" name="Ink 1">
                <a:extLst>
                  <a:ext uri="{FF2B5EF4-FFF2-40B4-BE49-F238E27FC236}">
                    <a16:creationId xmlns:a16="http://schemas.microsoft.com/office/drawing/2014/main" id="{037C6813-0C42-3616-2276-EC37B525E2D8}"/>
                  </a:ext>
                </a:extLst>
              </p14:cNvPr>
              <p14:cNvContentPartPr/>
              <p14:nvPr/>
            </p14:nvContentPartPr>
            <p14:xfrm>
              <a:off x="886608" y="4261176"/>
              <a:ext cx="360" cy="360"/>
            </p14:xfrm>
          </p:contentPart>
        </mc:Choice>
        <mc:Fallback>
          <p:pic>
            <p:nvPicPr>
              <p:cNvPr id="2" name="Ink 1">
                <a:extLst>
                  <a:ext uri="{FF2B5EF4-FFF2-40B4-BE49-F238E27FC236}">
                    <a16:creationId xmlns:a16="http://schemas.microsoft.com/office/drawing/2014/main" id="{037C6813-0C42-3616-2276-EC37B525E2D8}"/>
                  </a:ext>
                </a:extLst>
              </p:cNvPr>
              <p:cNvPicPr/>
              <p:nvPr/>
            </p:nvPicPr>
            <p:blipFill>
              <a:blip r:embed="rId5"/>
              <a:stretch>
                <a:fillRect/>
              </a:stretch>
            </p:blipFill>
            <p:spPr>
              <a:xfrm>
                <a:off x="823968" y="4198176"/>
                <a:ext cx="126000" cy="126000"/>
              </a:xfrm>
              <a:prstGeom prst="rect">
                <a:avLst/>
              </a:prstGeom>
            </p:spPr>
          </p:pic>
        </mc:Fallback>
      </mc:AlternateContent>
    </p:spTree>
    <p:extLst>
      <p:ext uri="{BB962C8B-B14F-4D97-AF65-F5344CB8AC3E}">
        <p14:creationId xmlns:p14="http://schemas.microsoft.com/office/powerpoint/2010/main" val="17969073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7" name="Rectangle 26">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1500"/>
            <a:ext cx="12191998" cy="6858000"/>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AFFC87AC-C919-4FE5-BAC3-39509E001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35" y="-1500"/>
            <a:ext cx="8119933" cy="6858001"/>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7D0659F6-0853-468D-B1B2-44FDBE98B8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272" y="-3000"/>
            <a:ext cx="12201265" cy="6859501"/>
          </a:xfrm>
          <a:prstGeom prst="rect">
            <a:avLst/>
          </a:prstGeom>
          <a:gradFill>
            <a:gsLst>
              <a:gs pos="0">
                <a:srgbClr val="000000">
                  <a:alpha val="71765"/>
                </a:srgbClr>
              </a:gs>
              <a:gs pos="100000">
                <a:schemeClr val="accent1">
                  <a:alpha val="24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78536" y="0"/>
            <a:ext cx="11718098" cy="6858000"/>
          </a:xfrm>
          <a:prstGeom prst="rect">
            <a:avLst/>
          </a:prstGeom>
          <a:gradFill>
            <a:gsLst>
              <a:gs pos="19000">
                <a:srgbClr val="000000">
                  <a:alpha val="62000"/>
                </a:srgbClr>
              </a:gs>
              <a:gs pos="100000">
                <a:schemeClr val="accent1">
                  <a:lumMod val="75000"/>
                  <a:alpha val="44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1599108-53FC-D807-CE61-60119A146C41}"/>
              </a:ext>
            </a:extLst>
          </p:cNvPr>
          <p:cNvSpPr>
            <a:spLocks noGrp="1"/>
          </p:cNvSpPr>
          <p:nvPr>
            <p:ph type="title"/>
          </p:nvPr>
        </p:nvSpPr>
        <p:spPr>
          <a:xfrm>
            <a:off x="1135559" y="7473"/>
            <a:ext cx="9932691" cy="1165996"/>
          </a:xfrm>
        </p:spPr>
        <p:txBody>
          <a:bodyPr vert="horz" lIns="91440" tIns="45720" rIns="91440" bIns="45720" rtlCol="0" anchor="b">
            <a:normAutofit/>
          </a:bodyPr>
          <a:lstStyle/>
          <a:p>
            <a:pPr algn="ctr"/>
            <a:r>
              <a:rPr lang="en-US" sz="4800" b="1">
                <a:solidFill>
                  <a:srgbClr val="FFFFFF"/>
                </a:solidFill>
                <a:latin typeface="Century Gothic" panose="020B0502020202020204" pitchFamily="34" charset="0"/>
              </a:rPr>
              <a:t>ONESTOPAPP.NOLA.GOV</a:t>
            </a:r>
            <a:endParaRPr lang="en-US" sz="4800">
              <a:solidFill>
                <a:srgbClr val="FFFFFF"/>
              </a:solidFill>
              <a:latin typeface="Century Gothic" panose="020B0502020202020204" pitchFamily="34" charset="0"/>
            </a:endParaRPr>
          </a:p>
        </p:txBody>
      </p:sp>
      <p:sp>
        <p:nvSpPr>
          <p:cNvPr id="35" name="Rectangle 34">
            <a:extLst>
              <a:ext uri="{FF2B5EF4-FFF2-40B4-BE49-F238E27FC236}">
                <a16:creationId xmlns:a16="http://schemas.microsoft.com/office/drawing/2014/main" id="{977ACDD7-882D-4B81-A213-84C82B96B0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2888341"/>
            <a:ext cx="12203819" cy="3968158"/>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7" descr="A screenshot of a computer&#10;&#10;Description automatically generated">
            <a:extLst>
              <a:ext uri="{FF2B5EF4-FFF2-40B4-BE49-F238E27FC236}">
                <a16:creationId xmlns:a16="http://schemas.microsoft.com/office/drawing/2014/main" id="{2E4E8B68-F79C-E491-1A79-F73597118246}"/>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08382" y="1553883"/>
            <a:ext cx="5259460" cy="4106702"/>
          </a:xfrm>
          <a:prstGeom prst="rect">
            <a:avLst/>
          </a:prstGeom>
        </p:spPr>
      </p:pic>
      <p:pic>
        <p:nvPicPr>
          <p:cNvPr id="6" name="Content Placeholder 5" descr="A screenshot of a computer&#10;&#10;Description automatically generated">
            <a:extLst>
              <a:ext uri="{FF2B5EF4-FFF2-40B4-BE49-F238E27FC236}">
                <a16:creationId xmlns:a16="http://schemas.microsoft.com/office/drawing/2014/main" id="{76C63151-EBE8-E25F-0F71-FFB7A650A9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88625" y="1114655"/>
            <a:ext cx="5393653" cy="2786544"/>
          </a:xfrm>
          <a:prstGeom prst="rect">
            <a:avLst/>
          </a:prstGeom>
        </p:spPr>
      </p:pic>
      <p:pic>
        <p:nvPicPr>
          <p:cNvPr id="3" name="Content Placeholder 5" descr="A screenshot of a computer&#10;&#10;Description automatically generated">
            <a:extLst>
              <a:ext uri="{FF2B5EF4-FFF2-40B4-BE49-F238E27FC236}">
                <a16:creationId xmlns:a16="http://schemas.microsoft.com/office/drawing/2014/main" id="{DCE4C17E-2E50-09F5-2554-16F88879261D}"/>
              </a:ext>
            </a:extLst>
          </p:cNvPr>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5775080" y="4016668"/>
            <a:ext cx="5464949" cy="2705945"/>
          </a:xfrm>
          <a:prstGeom prst="rect">
            <a:avLst/>
          </a:prstGeom>
        </p:spPr>
      </p:pic>
    </p:spTree>
    <p:extLst>
      <p:ext uri="{BB962C8B-B14F-4D97-AF65-F5344CB8AC3E}">
        <p14:creationId xmlns:p14="http://schemas.microsoft.com/office/powerpoint/2010/main" val="3690698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5" name="Rectangle 14">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1500"/>
            <a:ext cx="12191998" cy="6858000"/>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FFC87AC-C919-4FE5-BAC3-39509E001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35" y="-1500"/>
            <a:ext cx="8119933" cy="6858001"/>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7D0659F6-0853-468D-B1B2-44FDBE98B8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272" y="-3000"/>
            <a:ext cx="12201265" cy="6859501"/>
          </a:xfrm>
          <a:prstGeom prst="rect">
            <a:avLst/>
          </a:prstGeom>
          <a:gradFill>
            <a:gsLst>
              <a:gs pos="0">
                <a:srgbClr val="000000">
                  <a:alpha val="71765"/>
                </a:srgbClr>
              </a:gs>
              <a:gs pos="100000">
                <a:schemeClr val="accent1">
                  <a:alpha val="24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78536" y="0"/>
            <a:ext cx="11718098" cy="6858000"/>
          </a:xfrm>
          <a:prstGeom prst="rect">
            <a:avLst/>
          </a:prstGeom>
          <a:gradFill>
            <a:gsLst>
              <a:gs pos="19000">
                <a:srgbClr val="000000">
                  <a:alpha val="62000"/>
                </a:srgbClr>
              </a:gs>
              <a:gs pos="100000">
                <a:schemeClr val="accent1">
                  <a:lumMod val="75000"/>
                  <a:alpha val="44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239E69E-0940-DE2C-9184-B88EC8B00947}"/>
              </a:ext>
            </a:extLst>
          </p:cNvPr>
          <p:cNvSpPr>
            <a:spLocks noGrp="1"/>
          </p:cNvSpPr>
          <p:nvPr>
            <p:ph type="title"/>
          </p:nvPr>
        </p:nvSpPr>
        <p:spPr>
          <a:xfrm>
            <a:off x="1129654" y="-297108"/>
            <a:ext cx="9932691" cy="1165996"/>
          </a:xfrm>
        </p:spPr>
        <p:txBody>
          <a:bodyPr vert="horz" lIns="91440" tIns="45720" rIns="91440" bIns="45720" rtlCol="0" anchor="b">
            <a:normAutofit/>
          </a:bodyPr>
          <a:lstStyle/>
          <a:p>
            <a:pPr algn="ctr"/>
            <a:r>
              <a:rPr lang="en-US" sz="4800" b="1">
                <a:solidFill>
                  <a:srgbClr val="FFFFFF"/>
                </a:solidFill>
                <a:latin typeface="Century Gothic" panose="020B0502020202020204" pitchFamily="34" charset="0"/>
              </a:rPr>
              <a:t>ONESTOPAPP.NOLA.GOV</a:t>
            </a:r>
            <a:endParaRPr lang="en-US" sz="4800">
              <a:solidFill>
                <a:srgbClr val="FFFFFF"/>
              </a:solidFill>
              <a:latin typeface="Century Gothic" panose="020B0502020202020204" pitchFamily="34" charset="0"/>
            </a:endParaRPr>
          </a:p>
        </p:txBody>
      </p:sp>
      <p:sp>
        <p:nvSpPr>
          <p:cNvPr id="23" name="Rectangle 22">
            <a:extLst>
              <a:ext uri="{FF2B5EF4-FFF2-40B4-BE49-F238E27FC236}">
                <a16:creationId xmlns:a16="http://schemas.microsoft.com/office/drawing/2014/main" id="{977ACDD7-882D-4B81-A213-84C82B96B0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2888341"/>
            <a:ext cx="12203819" cy="3968158"/>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Content Placeholder 7" descr="A screenshot of a computer&#10;&#10;Description automatically generated">
            <a:extLst>
              <a:ext uri="{FF2B5EF4-FFF2-40B4-BE49-F238E27FC236}">
                <a16:creationId xmlns:a16="http://schemas.microsoft.com/office/drawing/2014/main" id="{9F9947A1-64ED-A8D6-A3A6-2D4A072638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80756" y="969264"/>
            <a:ext cx="5459082" cy="5746404"/>
          </a:xfrm>
          <a:prstGeom prst="rect">
            <a:avLst/>
          </a:prstGeom>
        </p:spPr>
      </p:pic>
      <p:pic>
        <p:nvPicPr>
          <p:cNvPr id="4" name="Picture 3" descr="Graphical user interface, text, application&#10;&#10;AI-generated content may be incorrect.">
            <a:extLst>
              <a:ext uri="{FF2B5EF4-FFF2-40B4-BE49-F238E27FC236}">
                <a16:creationId xmlns:a16="http://schemas.microsoft.com/office/drawing/2014/main" id="{5F0D2156-4E3F-58D7-FD41-08D6207C7A42}"/>
              </a:ext>
            </a:extLst>
          </p:cNvPr>
          <p:cNvPicPr>
            <a:picLocks noChangeAspect="1"/>
          </p:cNvPicPr>
          <p:nvPr/>
        </p:nvPicPr>
        <p:blipFill>
          <a:blip r:embed="rId3"/>
          <a:stretch>
            <a:fillRect/>
          </a:stretch>
        </p:blipFill>
        <p:spPr>
          <a:xfrm>
            <a:off x="318959" y="969264"/>
            <a:ext cx="5777042" cy="5746403"/>
          </a:xfrm>
          <a:prstGeom prst="rect">
            <a:avLst/>
          </a:prstGeom>
        </p:spPr>
      </p:pic>
    </p:spTree>
    <p:extLst>
      <p:ext uri="{BB962C8B-B14F-4D97-AF65-F5344CB8AC3E}">
        <p14:creationId xmlns:p14="http://schemas.microsoft.com/office/powerpoint/2010/main" val="26709315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5" name="Rectangle 14">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1500"/>
            <a:ext cx="12191998" cy="6858000"/>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FFC87AC-C919-4FE5-BAC3-39509E001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35" y="-1500"/>
            <a:ext cx="8119933" cy="6858001"/>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7D0659F6-0853-468D-B1B2-44FDBE98B8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272" y="-3000"/>
            <a:ext cx="12201265" cy="6859501"/>
          </a:xfrm>
          <a:prstGeom prst="rect">
            <a:avLst/>
          </a:prstGeom>
          <a:gradFill>
            <a:gsLst>
              <a:gs pos="0">
                <a:srgbClr val="000000">
                  <a:alpha val="71765"/>
                </a:srgbClr>
              </a:gs>
              <a:gs pos="100000">
                <a:schemeClr val="accent1">
                  <a:alpha val="24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78536" y="0"/>
            <a:ext cx="11718098" cy="6858000"/>
          </a:xfrm>
          <a:prstGeom prst="rect">
            <a:avLst/>
          </a:prstGeom>
          <a:gradFill>
            <a:gsLst>
              <a:gs pos="19000">
                <a:srgbClr val="000000">
                  <a:alpha val="62000"/>
                </a:srgbClr>
              </a:gs>
              <a:gs pos="100000">
                <a:schemeClr val="accent1">
                  <a:lumMod val="75000"/>
                  <a:alpha val="44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4BD6E6-8F71-1C45-36FD-28D404A6EF1C}"/>
              </a:ext>
            </a:extLst>
          </p:cNvPr>
          <p:cNvSpPr>
            <a:spLocks noGrp="1"/>
          </p:cNvSpPr>
          <p:nvPr>
            <p:ph type="title"/>
          </p:nvPr>
        </p:nvSpPr>
        <p:spPr>
          <a:xfrm>
            <a:off x="1135559" y="-306323"/>
            <a:ext cx="9932691" cy="1165996"/>
          </a:xfrm>
        </p:spPr>
        <p:txBody>
          <a:bodyPr vert="horz" lIns="91440" tIns="45720" rIns="91440" bIns="45720" rtlCol="0" anchor="b">
            <a:normAutofit/>
          </a:bodyPr>
          <a:lstStyle/>
          <a:p>
            <a:pPr algn="ctr"/>
            <a:r>
              <a:rPr lang="en-US" sz="4800" b="1">
                <a:solidFill>
                  <a:srgbClr val="FFFFFF"/>
                </a:solidFill>
                <a:latin typeface="Century Gothic" panose="020B0502020202020204" pitchFamily="34" charset="0"/>
              </a:rPr>
              <a:t>ONESTOPAPP.NOLA.GOV</a:t>
            </a:r>
            <a:endParaRPr lang="en-US" sz="4800">
              <a:solidFill>
                <a:srgbClr val="FFFFFF"/>
              </a:solidFill>
              <a:latin typeface="Century Gothic" panose="020B0502020202020204" pitchFamily="34" charset="0"/>
            </a:endParaRPr>
          </a:p>
        </p:txBody>
      </p:sp>
      <p:sp>
        <p:nvSpPr>
          <p:cNvPr id="23" name="Rectangle 22">
            <a:extLst>
              <a:ext uri="{FF2B5EF4-FFF2-40B4-BE49-F238E27FC236}">
                <a16:creationId xmlns:a16="http://schemas.microsoft.com/office/drawing/2014/main" id="{977ACDD7-882D-4B81-A213-84C82B96B0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2888341"/>
            <a:ext cx="12203819" cy="3968158"/>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7" descr="A screenshot of a computer&#10;&#10;Description automatically generated">
            <a:extLst>
              <a:ext uri="{FF2B5EF4-FFF2-40B4-BE49-F238E27FC236}">
                <a16:creationId xmlns:a16="http://schemas.microsoft.com/office/drawing/2014/main" id="{D77A2D61-4B8A-BB1A-D548-915108FDC38E}"/>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491546" y="748846"/>
            <a:ext cx="4853693" cy="5812808"/>
          </a:xfrm>
          <a:prstGeom prst="rect">
            <a:avLst/>
          </a:prstGeom>
        </p:spPr>
      </p:pic>
      <p:pic>
        <p:nvPicPr>
          <p:cNvPr id="12" name="Picture 11">
            <a:extLst>
              <a:ext uri="{FF2B5EF4-FFF2-40B4-BE49-F238E27FC236}">
                <a16:creationId xmlns:a16="http://schemas.microsoft.com/office/drawing/2014/main" id="{DCB48C3F-CB2A-545D-825A-6319404B2476}"/>
              </a:ext>
            </a:extLst>
          </p:cNvPr>
          <p:cNvPicPr>
            <a:picLocks noChangeAspect="1"/>
          </p:cNvPicPr>
          <p:nvPr/>
        </p:nvPicPr>
        <p:blipFill>
          <a:blip r:embed="rId3"/>
          <a:stretch>
            <a:fillRect/>
          </a:stretch>
        </p:blipFill>
        <p:spPr>
          <a:xfrm>
            <a:off x="1460048" y="748846"/>
            <a:ext cx="4191365" cy="5802939"/>
          </a:xfrm>
          <a:prstGeom prst="rect">
            <a:avLst/>
          </a:prstGeom>
        </p:spPr>
      </p:pic>
    </p:spTree>
    <p:extLst>
      <p:ext uri="{BB962C8B-B14F-4D97-AF65-F5344CB8AC3E}">
        <p14:creationId xmlns:p14="http://schemas.microsoft.com/office/powerpoint/2010/main" val="8406021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5" name="Rectangle 14">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1500"/>
            <a:ext cx="12191998" cy="6858000"/>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FFC87AC-C919-4FE5-BAC3-39509E001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35" y="-1500"/>
            <a:ext cx="8119933" cy="6858001"/>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7D0659F6-0853-468D-B1B2-44FDBE98B8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272" y="-3000"/>
            <a:ext cx="12201265" cy="6859501"/>
          </a:xfrm>
          <a:prstGeom prst="rect">
            <a:avLst/>
          </a:prstGeom>
          <a:gradFill>
            <a:gsLst>
              <a:gs pos="0">
                <a:srgbClr val="000000">
                  <a:alpha val="71765"/>
                </a:srgbClr>
              </a:gs>
              <a:gs pos="100000">
                <a:schemeClr val="accent1">
                  <a:alpha val="24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78536" y="0"/>
            <a:ext cx="11718098" cy="6858000"/>
          </a:xfrm>
          <a:prstGeom prst="rect">
            <a:avLst/>
          </a:prstGeom>
          <a:gradFill>
            <a:gsLst>
              <a:gs pos="19000">
                <a:srgbClr val="000000">
                  <a:alpha val="62000"/>
                </a:srgbClr>
              </a:gs>
              <a:gs pos="100000">
                <a:schemeClr val="accent1">
                  <a:lumMod val="75000"/>
                  <a:alpha val="44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BE1A0F3-DA85-30EB-6F9D-C1F47F57BBC2}"/>
              </a:ext>
            </a:extLst>
          </p:cNvPr>
          <p:cNvSpPr>
            <a:spLocks noGrp="1"/>
          </p:cNvSpPr>
          <p:nvPr>
            <p:ph type="title"/>
          </p:nvPr>
        </p:nvSpPr>
        <p:spPr>
          <a:xfrm>
            <a:off x="1135559" y="-419219"/>
            <a:ext cx="9932691" cy="1165996"/>
          </a:xfrm>
        </p:spPr>
        <p:txBody>
          <a:bodyPr vert="horz" lIns="91440" tIns="45720" rIns="91440" bIns="45720" rtlCol="0" anchor="b">
            <a:normAutofit/>
          </a:bodyPr>
          <a:lstStyle/>
          <a:p>
            <a:pPr algn="ctr"/>
            <a:r>
              <a:rPr lang="en-US" sz="4800" b="1" dirty="0">
                <a:solidFill>
                  <a:srgbClr val="FFFFFF"/>
                </a:solidFill>
                <a:latin typeface="Century Gothic" panose="020B0502020202020204" pitchFamily="34" charset="0"/>
              </a:rPr>
              <a:t>ONESTOPAPP.NOLA.GOV</a:t>
            </a:r>
            <a:endParaRPr lang="en-US" sz="4800" dirty="0">
              <a:solidFill>
                <a:srgbClr val="FFFFFF"/>
              </a:solidFill>
              <a:latin typeface="Century Gothic" panose="020B0502020202020204" pitchFamily="34" charset="0"/>
            </a:endParaRPr>
          </a:p>
        </p:txBody>
      </p:sp>
      <p:sp>
        <p:nvSpPr>
          <p:cNvPr id="23" name="Rectangle 22">
            <a:extLst>
              <a:ext uri="{FF2B5EF4-FFF2-40B4-BE49-F238E27FC236}">
                <a16:creationId xmlns:a16="http://schemas.microsoft.com/office/drawing/2014/main" id="{977ACDD7-882D-4B81-A213-84C82B96B0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2888341"/>
            <a:ext cx="12203819" cy="3968158"/>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6D81D2D2-24DA-2A15-9371-A3449C2B4C54}"/>
              </a:ext>
            </a:extLst>
          </p:cNvPr>
          <p:cNvPicPr>
            <a:picLocks noChangeAspect="1"/>
          </p:cNvPicPr>
          <p:nvPr/>
        </p:nvPicPr>
        <p:blipFill>
          <a:blip r:embed="rId2"/>
          <a:stretch>
            <a:fillRect/>
          </a:stretch>
        </p:blipFill>
        <p:spPr>
          <a:xfrm>
            <a:off x="324118" y="746776"/>
            <a:ext cx="5397731" cy="5933058"/>
          </a:xfrm>
          <a:prstGeom prst="rect">
            <a:avLst/>
          </a:prstGeom>
        </p:spPr>
      </p:pic>
      <p:pic>
        <p:nvPicPr>
          <p:cNvPr id="5" name="Picture 4" descr="Graphical user interface, application&#10;&#10;AI-generated content may be incorrect.">
            <a:extLst>
              <a:ext uri="{FF2B5EF4-FFF2-40B4-BE49-F238E27FC236}">
                <a16:creationId xmlns:a16="http://schemas.microsoft.com/office/drawing/2014/main" id="{8085C275-74B8-4B93-A6D9-80A10A5396AB}"/>
              </a:ext>
            </a:extLst>
          </p:cNvPr>
          <p:cNvPicPr>
            <a:picLocks noChangeAspect="1"/>
          </p:cNvPicPr>
          <p:nvPr/>
        </p:nvPicPr>
        <p:blipFill>
          <a:blip r:embed="rId3"/>
          <a:stretch>
            <a:fillRect/>
          </a:stretch>
        </p:blipFill>
        <p:spPr>
          <a:xfrm>
            <a:off x="5876267" y="746777"/>
            <a:ext cx="6057640" cy="5933058"/>
          </a:xfrm>
          <a:prstGeom prst="rect">
            <a:avLst/>
          </a:prstGeom>
        </p:spPr>
      </p:pic>
      <p:sp>
        <p:nvSpPr>
          <p:cNvPr id="3" name="TextBox 2">
            <a:extLst>
              <a:ext uri="{FF2B5EF4-FFF2-40B4-BE49-F238E27FC236}">
                <a16:creationId xmlns:a16="http://schemas.microsoft.com/office/drawing/2014/main" id="{B4B5CB11-D632-577B-C375-FEC640F48574}"/>
              </a:ext>
            </a:extLst>
          </p:cNvPr>
          <p:cNvSpPr txBox="1"/>
          <p:nvPr/>
        </p:nvSpPr>
        <p:spPr>
          <a:xfrm>
            <a:off x="5952552" y="6035040"/>
            <a:ext cx="1878206" cy="369332"/>
          </a:xfrm>
          <a:prstGeom prst="rect">
            <a:avLst/>
          </a:prstGeom>
          <a:noFill/>
        </p:spPr>
        <p:txBody>
          <a:bodyPr wrap="none" rtlCol="0">
            <a:spAutoFit/>
          </a:bodyPr>
          <a:lstStyle/>
          <a:p>
            <a:r>
              <a:rPr lang="en-US" dirty="0">
                <a:solidFill>
                  <a:schemeClr val="bg1"/>
                </a:solidFill>
                <a:highlight>
                  <a:srgbClr val="000000"/>
                </a:highlight>
              </a:rPr>
              <a:t>RENEWAPRIL2027</a:t>
            </a:r>
          </a:p>
        </p:txBody>
      </p:sp>
      <p:sp>
        <p:nvSpPr>
          <p:cNvPr id="4" name="TextBox 3">
            <a:extLst>
              <a:ext uri="{FF2B5EF4-FFF2-40B4-BE49-F238E27FC236}">
                <a16:creationId xmlns:a16="http://schemas.microsoft.com/office/drawing/2014/main" id="{C74D5A7B-B349-B78D-D40F-406AD8069DD6}"/>
              </a:ext>
            </a:extLst>
          </p:cNvPr>
          <p:cNvSpPr txBox="1"/>
          <p:nvPr/>
        </p:nvSpPr>
        <p:spPr>
          <a:xfrm>
            <a:off x="5878041" y="2990088"/>
            <a:ext cx="1436875" cy="369332"/>
          </a:xfrm>
          <a:prstGeom prst="rect">
            <a:avLst/>
          </a:prstGeom>
          <a:noFill/>
        </p:spPr>
        <p:txBody>
          <a:bodyPr wrap="square" rtlCol="0">
            <a:spAutoFit/>
          </a:bodyPr>
          <a:lstStyle/>
          <a:p>
            <a:r>
              <a:rPr lang="en-US" dirty="0">
                <a:solidFill>
                  <a:schemeClr val="bg1"/>
                </a:solidFill>
                <a:highlight>
                  <a:srgbClr val="000000"/>
                </a:highlight>
              </a:rPr>
              <a:t>07/31/2026</a:t>
            </a:r>
          </a:p>
        </p:txBody>
      </p:sp>
    </p:spTree>
    <p:extLst>
      <p:ext uri="{BB962C8B-B14F-4D97-AF65-F5344CB8AC3E}">
        <p14:creationId xmlns:p14="http://schemas.microsoft.com/office/powerpoint/2010/main" val="39888082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3" name="Rectangle 12">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1500"/>
            <a:ext cx="12191998" cy="6858000"/>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FFC87AC-C919-4FE5-BAC3-39509E001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35" y="-1500"/>
            <a:ext cx="8119933" cy="6858001"/>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6">
            <a:extLst>
              <a:ext uri="{FF2B5EF4-FFF2-40B4-BE49-F238E27FC236}">
                <a16:creationId xmlns:a16="http://schemas.microsoft.com/office/drawing/2014/main" id="{7D0659F6-0853-468D-B1B2-44FDBE98B8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272" y="-3000"/>
            <a:ext cx="12201265" cy="6859501"/>
          </a:xfrm>
          <a:prstGeom prst="rect">
            <a:avLst/>
          </a:prstGeom>
          <a:gradFill>
            <a:gsLst>
              <a:gs pos="0">
                <a:srgbClr val="000000">
                  <a:alpha val="71765"/>
                </a:srgbClr>
              </a:gs>
              <a:gs pos="100000">
                <a:schemeClr val="accent1">
                  <a:alpha val="24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18">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78536" y="0"/>
            <a:ext cx="11718098" cy="6858000"/>
          </a:xfrm>
          <a:prstGeom prst="rect">
            <a:avLst/>
          </a:prstGeom>
          <a:gradFill>
            <a:gsLst>
              <a:gs pos="19000">
                <a:srgbClr val="000000">
                  <a:alpha val="62000"/>
                </a:srgbClr>
              </a:gs>
              <a:gs pos="100000">
                <a:schemeClr val="accent1">
                  <a:lumMod val="75000"/>
                  <a:alpha val="44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1E180F2-3DA9-68A8-F8CA-916D055627C5}"/>
              </a:ext>
            </a:extLst>
          </p:cNvPr>
          <p:cNvSpPr>
            <a:spLocks noGrp="1"/>
          </p:cNvSpPr>
          <p:nvPr>
            <p:ph type="title"/>
          </p:nvPr>
        </p:nvSpPr>
        <p:spPr>
          <a:xfrm>
            <a:off x="949599" y="-306323"/>
            <a:ext cx="9932691" cy="1165996"/>
          </a:xfrm>
        </p:spPr>
        <p:txBody>
          <a:bodyPr vert="horz" lIns="91440" tIns="45720" rIns="91440" bIns="45720" rtlCol="0" anchor="b">
            <a:normAutofit/>
          </a:bodyPr>
          <a:lstStyle/>
          <a:p>
            <a:pPr algn="ctr"/>
            <a:r>
              <a:rPr lang="en-US" sz="4800" b="1" dirty="0">
                <a:solidFill>
                  <a:srgbClr val="FFFFFF"/>
                </a:solidFill>
                <a:latin typeface="Century Gothic" panose="020B0502020202020204" pitchFamily="34" charset="0"/>
              </a:rPr>
              <a:t>WHAT IS A SQUARE?</a:t>
            </a:r>
          </a:p>
        </p:txBody>
      </p:sp>
      <p:sp>
        <p:nvSpPr>
          <p:cNvPr id="14" name="Rectangle 20">
            <a:extLst>
              <a:ext uri="{FF2B5EF4-FFF2-40B4-BE49-F238E27FC236}">
                <a16:creationId xmlns:a16="http://schemas.microsoft.com/office/drawing/2014/main" id="{977ACDD7-882D-4B81-A213-84C82B96B0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2888341"/>
            <a:ext cx="12203819" cy="3968158"/>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Graphical user interface, application&#10;&#10;Description automatically generated">
            <a:extLst>
              <a:ext uri="{FF2B5EF4-FFF2-40B4-BE49-F238E27FC236}">
                <a16:creationId xmlns:a16="http://schemas.microsoft.com/office/drawing/2014/main" id="{915C88B4-3948-AAC4-7BD9-825AD87BCB55}"/>
              </a:ext>
            </a:extLst>
          </p:cNvPr>
          <p:cNvPicPr>
            <a:picLocks noGrp="1" noChangeAspect="1"/>
          </p:cNvPicPr>
          <p:nvPr>
            <p:ph sz="half" idx="1"/>
          </p:nvPr>
        </p:nvPicPr>
        <p:blipFill rotWithShape="1">
          <a:blip r:embed="rId3">
            <a:extLst>
              <a:ext uri="{28A0092B-C50C-407E-A947-70E740481C1C}">
                <a14:useLocalDpi xmlns:a14="http://schemas.microsoft.com/office/drawing/2010/main" val="0"/>
              </a:ext>
            </a:extLst>
          </a:blip>
          <a:stretch/>
        </p:blipFill>
        <p:spPr>
          <a:xfrm>
            <a:off x="95337" y="1412241"/>
            <a:ext cx="5356861" cy="4572270"/>
          </a:xfrm>
          <a:prstGeom prst="rect">
            <a:avLst/>
          </a:prstGeom>
        </p:spPr>
      </p:pic>
      <p:pic>
        <p:nvPicPr>
          <p:cNvPr id="6" name="Content Placeholder 5" descr="A picture containing text, screenshot, diagram, parallel&#10;&#10;Description automatically generated">
            <a:extLst>
              <a:ext uri="{FF2B5EF4-FFF2-40B4-BE49-F238E27FC236}">
                <a16:creationId xmlns:a16="http://schemas.microsoft.com/office/drawing/2014/main" id="{C4A13439-F3E5-E86C-C44C-A0112275762C}"/>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5547533" y="1798795"/>
            <a:ext cx="6576835" cy="3189765"/>
          </a:xfrm>
          <a:prstGeom prst="rect">
            <a:avLst/>
          </a:prstGeom>
        </p:spPr>
      </p:pic>
    </p:spTree>
    <p:extLst>
      <p:ext uri="{BB962C8B-B14F-4D97-AF65-F5344CB8AC3E}">
        <p14:creationId xmlns:p14="http://schemas.microsoft.com/office/powerpoint/2010/main" val="34980388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5" name="Rectangle 14">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1500"/>
            <a:ext cx="12191998" cy="6858000"/>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FFC87AC-C919-4FE5-BAC3-39509E001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35" y="-1500"/>
            <a:ext cx="8119933" cy="6858001"/>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7D0659F6-0853-468D-B1B2-44FDBE98B8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272" y="-3000"/>
            <a:ext cx="12201265" cy="6859501"/>
          </a:xfrm>
          <a:prstGeom prst="rect">
            <a:avLst/>
          </a:prstGeom>
          <a:gradFill>
            <a:gsLst>
              <a:gs pos="0">
                <a:srgbClr val="000000">
                  <a:alpha val="71765"/>
                </a:srgbClr>
              </a:gs>
              <a:gs pos="100000">
                <a:schemeClr val="accent1">
                  <a:alpha val="24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78536" y="0"/>
            <a:ext cx="11718098" cy="6858000"/>
          </a:xfrm>
          <a:prstGeom prst="rect">
            <a:avLst/>
          </a:prstGeom>
          <a:gradFill>
            <a:gsLst>
              <a:gs pos="19000">
                <a:srgbClr val="000000">
                  <a:alpha val="62000"/>
                </a:srgbClr>
              </a:gs>
              <a:gs pos="100000">
                <a:schemeClr val="accent1">
                  <a:lumMod val="75000"/>
                  <a:alpha val="44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861F2C7-DFBD-6060-C2E1-F222E58ACA12}"/>
              </a:ext>
            </a:extLst>
          </p:cNvPr>
          <p:cNvSpPr>
            <a:spLocks noGrp="1"/>
          </p:cNvSpPr>
          <p:nvPr>
            <p:ph type="title"/>
          </p:nvPr>
        </p:nvSpPr>
        <p:spPr>
          <a:xfrm>
            <a:off x="1222152" y="7473"/>
            <a:ext cx="9932691" cy="1165996"/>
          </a:xfrm>
        </p:spPr>
        <p:txBody>
          <a:bodyPr vert="horz" lIns="91440" tIns="45720" rIns="91440" bIns="45720" rtlCol="0" anchor="b">
            <a:normAutofit/>
          </a:bodyPr>
          <a:lstStyle/>
          <a:p>
            <a:pPr algn="ctr"/>
            <a:r>
              <a:rPr lang="en-US" sz="4800" b="1">
                <a:solidFill>
                  <a:srgbClr val="FFFFFF"/>
                </a:solidFill>
                <a:latin typeface="Century Gothic" panose="020B0502020202020204" pitchFamily="34" charset="0"/>
              </a:rPr>
              <a:t>ONESTOPAPP.NOLA.GOV</a:t>
            </a:r>
            <a:endParaRPr lang="en-US" sz="4800">
              <a:solidFill>
                <a:srgbClr val="FFFFFF"/>
              </a:solidFill>
              <a:latin typeface="Century Gothic" panose="020B0502020202020204" pitchFamily="34" charset="0"/>
            </a:endParaRPr>
          </a:p>
        </p:txBody>
      </p:sp>
      <p:sp>
        <p:nvSpPr>
          <p:cNvPr id="23" name="Rectangle 22">
            <a:extLst>
              <a:ext uri="{FF2B5EF4-FFF2-40B4-BE49-F238E27FC236}">
                <a16:creationId xmlns:a16="http://schemas.microsoft.com/office/drawing/2014/main" id="{977ACDD7-882D-4B81-A213-84C82B96B0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2888341"/>
            <a:ext cx="12203819" cy="3968158"/>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descr="Graphical user interface, text, application, email&#10;&#10;AI-generated content may be incorrect.">
            <a:extLst>
              <a:ext uri="{FF2B5EF4-FFF2-40B4-BE49-F238E27FC236}">
                <a16:creationId xmlns:a16="http://schemas.microsoft.com/office/drawing/2014/main" id="{3715F398-3CAE-2B8C-C864-6A8938AE9B3A}"/>
              </a:ext>
            </a:extLst>
          </p:cNvPr>
          <p:cNvPicPr>
            <a:picLocks noGrp="1" noChangeAspect="1"/>
          </p:cNvPicPr>
          <p:nvPr>
            <p:ph sz="half" idx="1"/>
          </p:nvPr>
        </p:nvPicPr>
        <p:blipFill>
          <a:blip r:embed="rId2"/>
          <a:stretch>
            <a:fillRect/>
          </a:stretch>
        </p:blipFill>
        <p:spPr>
          <a:xfrm>
            <a:off x="368718" y="1270534"/>
            <a:ext cx="4540166" cy="5188017"/>
          </a:xfrm>
          <a:prstGeom prst="rect">
            <a:avLst/>
          </a:prstGeom>
        </p:spPr>
      </p:pic>
      <p:pic>
        <p:nvPicPr>
          <p:cNvPr id="20" name="Content Placeholder 19" descr="Graphical user interface, text, application, email&#10;&#10;AI-generated content may be incorrect.">
            <a:extLst>
              <a:ext uri="{FF2B5EF4-FFF2-40B4-BE49-F238E27FC236}">
                <a16:creationId xmlns:a16="http://schemas.microsoft.com/office/drawing/2014/main" id="{6EA0815B-7B25-435A-F6D3-D73DE5EAF285}"/>
              </a:ext>
            </a:extLst>
          </p:cNvPr>
          <p:cNvPicPr>
            <a:picLocks noGrp="1" noChangeAspect="1"/>
          </p:cNvPicPr>
          <p:nvPr>
            <p:ph sz="half" idx="2"/>
          </p:nvPr>
        </p:nvPicPr>
        <p:blipFill>
          <a:blip r:embed="rId3"/>
          <a:stretch>
            <a:fillRect/>
          </a:stretch>
        </p:blipFill>
        <p:spPr>
          <a:xfrm>
            <a:off x="6319098" y="1270534"/>
            <a:ext cx="4961612" cy="5188017"/>
          </a:xfrm>
          <a:prstGeom prst="rect">
            <a:avLst/>
          </a:prstGeom>
        </p:spPr>
      </p:pic>
    </p:spTree>
    <p:extLst>
      <p:ext uri="{BB962C8B-B14F-4D97-AF65-F5344CB8AC3E}">
        <p14:creationId xmlns:p14="http://schemas.microsoft.com/office/powerpoint/2010/main" val="30144636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5" name="Rectangle 14">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1500"/>
            <a:ext cx="12191998" cy="6858000"/>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FFC87AC-C919-4FE5-BAC3-39509E001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35" y="-1500"/>
            <a:ext cx="8119933" cy="6858001"/>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7D0659F6-0853-468D-B1B2-44FDBE98B8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272" y="-3000"/>
            <a:ext cx="12201265" cy="6859501"/>
          </a:xfrm>
          <a:prstGeom prst="rect">
            <a:avLst/>
          </a:prstGeom>
          <a:gradFill>
            <a:gsLst>
              <a:gs pos="0">
                <a:srgbClr val="000000">
                  <a:alpha val="71765"/>
                </a:srgbClr>
              </a:gs>
              <a:gs pos="100000">
                <a:schemeClr val="accent1">
                  <a:alpha val="24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78536" y="0"/>
            <a:ext cx="11718098" cy="6858000"/>
          </a:xfrm>
          <a:prstGeom prst="rect">
            <a:avLst/>
          </a:prstGeom>
          <a:gradFill>
            <a:gsLst>
              <a:gs pos="19000">
                <a:srgbClr val="000000">
                  <a:alpha val="62000"/>
                </a:srgbClr>
              </a:gs>
              <a:gs pos="100000">
                <a:schemeClr val="accent1">
                  <a:lumMod val="75000"/>
                  <a:alpha val="44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2B6B30F-54C7-961A-522C-2A2905B67F1D}"/>
              </a:ext>
            </a:extLst>
          </p:cNvPr>
          <p:cNvSpPr>
            <a:spLocks noGrp="1"/>
          </p:cNvSpPr>
          <p:nvPr>
            <p:ph type="title"/>
          </p:nvPr>
        </p:nvSpPr>
        <p:spPr>
          <a:xfrm>
            <a:off x="1135559" y="7236"/>
            <a:ext cx="9932691" cy="1165996"/>
          </a:xfrm>
        </p:spPr>
        <p:txBody>
          <a:bodyPr vert="horz" lIns="91440" tIns="45720" rIns="91440" bIns="45720" rtlCol="0" anchor="b">
            <a:normAutofit/>
          </a:bodyPr>
          <a:lstStyle/>
          <a:p>
            <a:pPr algn="ctr"/>
            <a:r>
              <a:rPr lang="en-US" sz="4800" b="1">
                <a:solidFill>
                  <a:srgbClr val="FFFFFF"/>
                </a:solidFill>
                <a:latin typeface="Century Gothic" panose="020B0502020202020204" pitchFamily="34" charset="0"/>
              </a:rPr>
              <a:t>ONESTOPAPP.NOLA.GOV</a:t>
            </a:r>
            <a:endParaRPr lang="en-US" sz="4800">
              <a:solidFill>
                <a:srgbClr val="FFFFFF"/>
              </a:solidFill>
              <a:latin typeface="Century Gothic" panose="020B0502020202020204" pitchFamily="34" charset="0"/>
            </a:endParaRPr>
          </a:p>
        </p:txBody>
      </p:sp>
      <p:sp>
        <p:nvSpPr>
          <p:cNvPr id="23" name="Rectangle 22">
            <a:extLst>
              <a:ext uri="{FF2B5EF4-FFF2-40B4-BE49-F238E27FC236}">
                <a16:creationId xmlns:a16="http://schemas.microsoft.com/office/drawing/2014/main" id="{977ACDD7-882D-4B81-A213-84C82B96B0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2888341"/>
            <a:ext cx="12203819" cy="3968158"/>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0B166D17-3639-3A71-4CEE-BA86C594172F}"/>
              </a:ext>
            </a:extLst>
          </p:cNvPr>
          <p:cNvPicPr>
            <a:picLocks noChangeAspect="1"/>
          </p:cNvPicPr>
          <p:nvPr/>
        </p:nvPicPr>
        <p:blipFill>
          <a:blip r:embed="rId2"/>
          <a:stretch>
            <a:fillRect/>
          </a:stretch>
        </p:blipFill>
        <p:spPr>
          <a:xfrm>
            <a:off x="1723338" y="1259508"/>
            <a:ext cx="3799188" cy="5302549"/>
          </a:xfrm>
          <a:prstGeom prst="rect">
            <a:avLst/>
          </a:prstGeom>
        </p:spPr>
      </p:pic>
      <p:pic>
        <p:nvPicPr>
          <p:cNvPr id="12" name="Picture 11">
            <a:extLst>
              <a:ext uri="{FF2B5EF4-FFF2-40B4-BE49-F238E27FC236}">
                <a16:creationId xmlns:a16="http://schemas.microsoft.com/office/drawing/2014/main" id="{5238A0F1-C29C-68CD-9008-C18764EFEE97}"/>
              </a:ext>
            </a:extLst>
          </p:cNvPr>
          <p:cNvPicPr>
            <a:picLocks noChangeAspect="1"/>
          </p:cNvPicPr>
          <p:nvPr/>
        </p:nvPicPr>
        <p:blipFill>
          <a:blip r:embed="rId3"/>
          <a:stretch>
            <a:fillRect/>
          </a:stretch>
        </p:blipFill>
        <p:spPr>
          <a:xfrm>
            <a:off x="6950207" y="1259508"/>
            <a:ext cx="4635944" cy="5302549"/>
          </a:xfrm>
          <a:prstGeom prst="rect">
            <a:avLst/>
          </a:prstGeom>
        </p:spPr>
      </p:pic>
    </p:spTree>
    <p:extLst>
      <p:ext uri="{BB962C8B-B14F-4D97-AF65-F5344CB8AC3E}">
        <p14:creationId xmlns:p14="http://schemas.microsoft.com/office/powerpoint/2010/main" val="11803473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0A604E4-7307-451C-93BE-F1F7E1BF3B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7F3A0AA-35E5-4085-942B-7378390306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82344"/>
            <a:ext cx="12191998" cy="159074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402F5C38-C747-4173-ABBF-656E39E82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5282344"/>
            <a:ext cx="8115300" cy="1590742"/>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37EECFC-A684-4391-AE85-4CDAF5565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5282344"/>
            <a:ext cx="12191998" cy="1590742"/>
          </a:xfrm>
          <a:prstGeom prst="rect">
            <a:avLst/>
          </a:prstGeom>
          <a:gradFill>
            <a:gsLst>
              <a:gs pos="0">
                <a:srgbClr val="000000">
                  <a:alpha val="71765"/>
                </a:srgbClr>
              </a:gs>
              <a:gs pos="100000">
                <a:schemeClr val="accent1">
                  <a:alpha val="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5A0015-6B0B-C2B0-2245-993709132A52}"/>
              </a:ext>
            </a:extLst>
          </p:cNvPr>
          <p:cNvSpPr>
            <a:spLocks noGrp="1"/>
          </p:cNvSpPr>
          <p:nvPr>
            <p:ph type="title"/>
          </p:nvPr>
        </p:nvSpPr>
        <p:spPr>
          <a:xfrm>
            <a:off x="699713" y="5490971"/>
            <a:ext cx="9328869" cy="1159200"/>
          </a:xfrm>
        </p:spPr>
        <p:txBody>
          <a:bodyPr vert="horz" lIns="91440" tIns="45720" rIns="91440" bIns="45720" rtlCol="0" anchor="ctr">
            <a:normAutofit fontScale="90000"/>
          </a:bodyPr>
          <a:lstStyle/>
          <a:p>
            <a:pPr algn="ctr"/>
            <a:r>
              <a:rPr lang="en-US" sz="3100" b="1" kern="1200">
                <a:solidFill>
                  <a:srgbClr val="FFFFFF"/>
                </a:solidFill>
                <a:latin typeface="+mj-lt"/>
                <a:ea typeface="+mj-ea"/>
                <a:cs typeface="+mj-cs"/>
              </a:rPr>
              <a:t>			</a:t>
            </a:r>
            <a:r>
              <a:rPr lang="en-US" b="1" kern="1200">
                <a:solidFill>
                  <a:srgbClr val="FFFFFF"/>
                </a:solidFill>
                <a:latin typeface="Century Gothic" panose="020B0502020202020204" pitchFamily="34" charset="0"/>
                <a:hlinkClick r:id="rId2"/>
              </a:rPr>
              <a:t>ONESTOPAPP@NOLA.GOV</a:t>
            </a:r>
            <a:br>
              <a:rPr lang="en-US" b="1" kern="1200">
                <a:solidFill>
                  <a:srgbClr val="FFFFFF"/>
                </a:solidFill>
                <a:latin typeface="Century Gothic" panose="020B0502020202020204" pitchFamily="34" charset="0"/>
              </a:rPr>
            </a:br>
            <a:r>
              <a:rPr lang="en-US" b="1" kern="1200">
                <a:solidFill>
                  <a:srgbClr val="FFFFFF"/>
                </a:solidFill>
                <a:latin typeface="Century Gothic" panose="020B0502020202020204" pitchFamily="34" charset="0"/>
              </a:rPr>
              <a:t>			ONE STOP APP HELP DESK</a:t>
            </a:r>
          </a:p>
        </p:txBody>
      </p:sp>
      <p:pic>
        <p:nvPicPr>
          <p:cNvPr id="5" name="Content Placeholder 4" descr="A screenshot of a computer&#10;&#10;Description automatically generated">
            <a:extLst>
              <a:ext uri="{FF2B5EF4-FFF2-40B4-BE49-F238E27FC236}">
                <a16:creationId xmlns:a16="http://schemas.microsoft.com/office/drawing/2014/main" id="{2793727B-FE8F-C340-B184-4DF76AA409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410" y="390832"/>
            <a:ext cx="10759798" cy="4519114"/>
          </a:xfrm>
          <a:prstGeom prst="rect">
            <a:avLst/>
          </a:prstGeom>
        </p:spPr>
      </p:pic>
    </p:spTree>
    <p:extLst>
      <p:ext uri="{BB962C8B-B14F-4D97-AF65-F5344CB8AC3E}">
        <p14:creationId xmlns:p14="http://schemas.microsoft.com/office/powerpoint/2010/main" val="30980711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C790BE2-4E4F-4AAF-81A2-4A6F4885E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12191999" cy="6858000"/>
          </a:xfrm>
          <a:prstGeom prst="rect">
            <a:avLst/>
          </a:prstGeom>
          <a:gradFill>
            <a:gsLst>
              <a:gs pos="0">
                <a:schemeClr val="accent1">
                  <a:lumMod val="50000"/>
                </a:schemeClr>
              </a:gs>
              <a:gs pos="100000">
                <a:srgbClr val="000000"/>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
            <a:ext cx="12192000" cy="6402581"/>
          </a:xfrm>
          <a:prstGeom prst="rect">
            <a:avLst/>
          </a:prstGeom>
          <a:gradFill>
            <a:gsLst>
              <a:gs pos="1000">
                <a:schemeClr val="accent1">
                  <a:lumMod val="75000"/>
                  <a:alpha val="59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12088DD-B1AD-40E0-8B86-1D87A2CCD9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63054" y="-2653923"/>
            <a:ext cx="6858001" cy="12165846"/>
          </a:xfrm>
          <a:prstGeom prst="rect">
            <a:avLst/>
          </a:prstGeom>
          <a:gradFill>
            <a:gsLst>
              <a:gs pos="13000">
                <a:schemeClr val="accent1">
                  <a:lumMod val="50000"/>
                  <a:alpha val="0"/>
                </a:schemeClr>
              </a:gs>
              <a:gs pos="99000">
                <a:srgbClr val="000000">
                  <a:alpha val="28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94763" y="0"/>
            <a:ext cx="6096001" cy="6858000"/>
          </a:xfrm>
          <a:prstGeom prst="rect">
            <a:avLst/>
          </a:prstGeom>
          <a:gradFill>
            <a:gsLst>
              <a:gs pos="13000">
                <a:schemeClr val="accent1">
                  <a:lumMod val="50000"/>
                  <a:alpha val="0"/>
                </a:schemeClr>
              </a:gs>
              <a:gs pos="99000">
                <a:schemeClr val="accent1">
                  <a:lumMod val="75000"/>
                  <a:alpha val="50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C395952-4E26-45A2-8756-2ADFD6E53C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3"/>
            <a:ext cx="12182871" cy="6871922"/>
          </a:xfrm>
          <a:prstGeom prst="rect">
            <a:avLst/>
          </a:prstGeom>
          <a:gradFill>
            <a:gsLst>
              <a:gs pos="13000">
                <a:srgbClr val="000000">
                  <a:alpha val="35000"/>
                </a:srgbClr>
              </a:gs>
              <a:gs pos="99000">
                <a:schemeClr val="accent1">
                  <a:lumMod val="75000"/>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4734BADF-9461-4621-B112-2D7BABEA7D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7713" y="4049"/>
            <a:ext cx="10216576" cy="4729040"/>
          </a:xfrm>
          <a:custGeom>
            <a:avLst/>
            <a:gdLst>
              <a:gd name="connsiteX0" fmla="*/ 0 w 10216576"/>
              <a:gd name="connsiteY0" fmla="*/ 0 h 4729040"/>
              <a:gd name="connsiteX1" fmla="*/ 10216576 w 10216576"/>
              <a:gd name="connsiteY1" fmla="*/ 0 h 4729040"/>
              <a:gd name="connsiteX2" fmla="*/ 10210268 w 10216576"/>
              <a:gd name="connsiteY2" fmla="*/ 124944 h 4729040"/>
              <a:gd name="connsiteX3" fmla="*/ 5108288 w 10216576"/>
              <a:gd name="connsiteY3" fmla="*/ 4729040 h 4729040"/>
              <a:gd name="connsiteX4" fmla="*/ 6309 w 10216576"/>
              <a:gd name="connsiteY4" fmla="*/ 124944 h 472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16576" h="4729040">
                <a:moveTo>
                  <a:pt x="0" y="0"/>
                </a:moveTo>
                <a:lnTo>
                  <a:pt x="10216576" y="0"/>
                </a:lnTo>
                <a:lnTo>
                  <a:pt x="10210268" y="124944"/>
                </a:lnTo>
                <a:cubicBezTo>
                  <a:pt x="9947637" y="2710997"/>
                  <a:pt x="7763635" y="4729040"/>
                  <a:pt x="5108288" y="4729040"/>
                </a:cubicBezTo>
                <a:cubicBezTo>
                  <a:pt x="2452942" y="4729040"/>
                  <a:pt x="268937" y="2710997"/>
                  <a:pt x="6309" y="124944"/>
                </a:cubicBezTo>
                <a:close/>
              </a:path>
            </a:pathLst>
          </a:custGeom>
          <a:gradFill>
            <a:gsLst>
              <a:gs pos="7000">
                <a:schemeClr val="accent1">
                  <a:lumMod val="50000"/>
                  <a:alpha val="4000"/>
                </a:schemeClr>
              </a:gs>
              <a:gs pos="99000">
                <a:schemeClr val="accent1">
                  <a:alpha val="24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itle 4">
            <a:extLst>
              <a:ext uri="{FF2B5EF4-FFF2-40B4-BE49-F238E27FC236}">
                <a16:creationId xmlns:a16="http://schemas.microsoft.com/office/drawing/2014/main" id="{E1ECB8C7-D57B-8D2C-3249-CDB909704EAC}"/>
              </a:ext>
            </a:extLst>
          </p:cNvPr>
          <p:cNvSpPr>
            <a:spLocks noGrp="1"/>
          </p:cNvSpPr>
          <p:nvPr>
            <p:ph type="title"/>
          </p:nvPr>
        </p:nvSpPr>
        <p:spPr>
          <a:xfrm>
            <a:off x="2026693" y="758952"/>
            <a:ext cx="8147713" cy="3730752"/>
          </a:xfrm>
        </p:spPr>
        <p:txBody>
          <a:bodyPr vert="horz" lIns="91440" tIns="45720" rIns="91440" bIns="45720" rtlCol="0" anchor="ctr">
            <a:normAutofit fontScale="90000"/>
          </a:bodyPr>
          <a:lstStyle/>
          <a:p>
            <a:pPr algn="ctr"/>
            <a:br>
              <a:rPr lang="en-US" sz="3400" b="1" kern="1200" dirty="0">
                <a:solidFill>
                  <a:srgbClr val="FFFFFF"/>
                </a:solidFill>
                <a:latin typeface="Century Gothic" panose="020B0502020202020204" pitchFamily="34" charset="0"/>
              </a:rPr>
            </a:br>
            <a:br>
              <a:rPr lang="en-US" sz="3400" b="1" kern="1200" dirty="0">
                <a:solidFill>
                  <a:srgbClr val="FFFFFF"/>
                </a:solidFill>
                <a:latin typeface="Century Gothic" panose="020B0502020202020204" pitchFamily="34" charset="0"/>
              </a:rPr>
            </a:br>
            <a:br>
              <a:rPr lang="en-US" sz="3400" b="1" kern="1200" dirty="0">
                <a:solidFill>
                  <a:srgbClr val="FFFFFF"/>
                </a:solidFill>
                <a:latin typeface="Century Gothic" panose="020B0502020202020204" pitchFamily="34" charset="0"/>
              </a:rPr>
            </a:br>
            <a:r>
              <a:rPr lang="en-US" sz="3600" b="1" kern="1200" dirty="0">
                <a:solidFill>
                  <a:srgbClr val="FFFFFF"/>
                </a:solidFill>
                <a:latin typeface="Century Gothic" panose="020B0502020202020204" pitchFamily="34" charset="0"/>
              </a:rPr>
              <a:t>Please double check your application for completion. We </a:t>
            </a:r>
            <a:r>
              <a:rPr lang="en-US" sz="3600" b="1" kern="1200" dirty="0">
                <a:solidFill>
                  <a:srgbClr val="FF0000"/>
                </a:solidFill>
                <a:latin typeface="Century Gothic" panose="020B0502020202020204" pitchFamily="34" charset="0"/>
              </a:rPr>
              <a:t>WILL NOT </a:t>
            </a:r>
            <a:r>
              <a:rPr lang="en-US" sz="3600" b="1" kern="1200" dirty="0">
                <a:solidFill>
                  <a:srgbClr val="FFFFFF"/>
                </a:solidFill>
                <a:latin typeface="Century Gothic" panose="020B0502020202020204" pitchFamily="34" charset="0"/>
              </a:rPr>
              <a:t>send review comments &amp; you </a:t>
            </a:r>
            <a:r>
              <a:rPr lang="en-US" sz="3600" b="1" kern="1200" dirty="0">
                <a:solidFill>
                  <a:srgbClr val="FF0000"/>
                </a:solidFill>
                <a:latin typeface="Century Gothic" panose="020B0502020202020204" pitchFamily="34" charset="0"/>
              </a:rPr>
              <a:t>CANNOT</a:t>
            </a:r>
            <a:r>
              <a:rPr lang="en-US" sz="3600" b="1" kern="1200" dirty="0">
                <a:solidFill>
                  <a:srgbClr val="FFFFFF"/>
                </a:solidFill>
                <a:latin typeface="Century Gothic" panose="020B0502020202020204" pitchFamily="34" charset="0"/>
              </a:rPr>
              <a:t> make changes after your application review has been completed. If there are errors or documents missing, your application </a:t>
            </a:r>
            <a:r>
              <a:rPr lang="en-US" sz="3600" b="1" kern="1200" dirty="0">
                <a:solidFill>
                  <a:srgbClr val="FF0000"/>
                </a:solidFill>
                <a:latin typeface="Century Gothic" panose="020B0502020202020204" pitchFamily="34" charset="0"/>
              </a:rPr>
              <a:t>WILL</a:t>
            </a:r>
            <a:r>
              <a:rPr lang="en-US" sz="3600" b="1" kern="1200" dirty="0">
                <a:solidFill>
                  <a:srgbClr val="FFFFFF"/>
                </a:solidFill>
                <a:latin typeface="Century Gothic" panose="020B0502020202020204" pitchFamily="34" charset="0"/>
              </a:rPr>
              <a:t> </a:t>
            </a:r>
            <a:r>
              <a:rPr lang="en-US" sz="3600" b="1" kern="1200" dirty="0">
                <a:solidFill>
                  <a:srgbClr val="FF0000"/>
                </a:solidFill>
                <a:latin typeface="Century Gothic" panose="020B0502020202020204" pitchFamily="34" charset="0"/>
              </a:rPr>
              <a:t>BE</a:t>
            </a:r>
            <a:r>
              <a:rPr lang="en-US" sz="3600" b="1" kern="1200" dirty="0">
                <a:solidFill>
                  <a:srgbClr val="FFFFFF"/>
                </a:solidFill>
                <a:latin typeface="Century Gothic" panose="020B0502020202020204" pitchFamily="34" charset="0"/>
              </a:rPr>
              <a:t> denied. </a:t>
            </a:r>
            <a:r>
              <a:rPr lang="en-US" sz="3600" b="1" kern="1200" dirty="0">
                <a:solidFill>
                  <a:srgbClr val="FF0000"/>
                </a:solidFill>
                <a:latin typeface="Century Gothic" panose="020B0502020202020204" pitchFamily="34" charset="0"/>
              </a:rPr>
              <a:t>NO EXCEPTIONS! </a:t>
            </a:r>
            <a:r>
              <a:rPr lang="en-US" sz="3600" b="1" kern="1200" dirty="0">
                <a:solidFill>
                  <a:schemeClr val="bg1"/>
                </a:solidFill>
                <a:latin typeface="Century Gothic" panose="020B0502020202020204" pitchFamily="34" charset="0"/>
              </a:rPr>
              <a:t>Only complete applications, including payment of the application fee, will be eligible for the lottery process.</a:t>
            </a:r>
            <a:endParaRPr lang="en-US" sz="3600" b="1" kern="1200" dirty="0">
              <a:solidFill>
                <a:srgbClr val="FF0000"/>
              </a:solidFill>
              <a:latin typeface="Century Gothic" panose="020B0502020202020204" pitchFamily="34" charset="0"/>
            </a:endParaRPr>
          </a:p>
        </p:txBody>
      </p:sp>
    </p:spTree>
    <p:extLst>
      <p:ext uri="{BB962C8B-B14F-4D97-AF65-F5344CB8AC3E}">
        <p14:creationId xmlns:p14="http://schemas.microsoft.com/office/powerpoint/2010/main" val="35334944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65AEDBA-4802-1DBD-1AB8-14F875A1A736}"/>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3BF8477-DC11-E68F-E0B5-E54290CD55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CF439FB-7F89-BEBD-CD3B-B3A7D2707B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12191999" cy="6858000"/>
          </a:xfrm>
          <a:prstGeom prst="rect">
            <a:avLst/>
          </a:prstGeom>
          <a:gradFill>
            <a:gsLst>
              <a:gs pos="0">
                <a:schemeClr val="accent1">
                  <a:lumMod val="50000"/>
                </a:schemeClr>
              </a:gs>
              <a:gs pos="100000">
                <a:srgbClr val="000000"/>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1BED4B0-D22A-A7EA-4566-B07E247597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
            <a:ext cx="12192000" cy="6402581"/>
          </a:xfrm>
          <a:prstGeom prst="rect">
            <a:avLst/>
          </a:prstGeom>
          <a:gradFill>
            <a:gsLst>
              <a:gs pos="1000">
                <a:schemeClr val="accent1">
                  <a:lumMod val="75000"/>
                  <a:alpha val="59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89B2D59-A600-8DB9-88FD-4595074187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63054" y="-2653923"/>
            <a:ext cx="6858001" cy="12165846"/>
          </a:xfrm>
          <a:prstGeom prst="rect">
            <a:avLst/>
          </a:prstGeom>
          <a:gradFill>
            <a:gsLst>
              <a:gs pos="13000">
                <a:schemeClr val="accent1">
                  <a:lumMod val="50000"/>
                  <a:alpha val="0"/>
                </a:schemeClr>
              </a:gs>
              <a:gs pos="99000">
                <a:srgbClr val="000000">
                  <a:alpha val="28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8D3E742-F7AB-AC3B-385A-A0D466268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94763" y="0"/>
            <a:ext cx="6096001" cy="6858000"/>
          </a:xfrm>
          <a:prstGeom prst="rect">
            <a:avLst/>
          </a:prstGeom>
          <a:gradFill>
            <a:gsLst>
              <a:gs pos="13000">
                <a:schemeClr val="accent1">
                  <a:lumMod val="50000"/>
                  <a:alpha val="0"/>
                </a:schemeClr>
              </a:gs>
              <a:gs pos="99000">
                <a:schemeClr val="accent1">
                  <a:lumMod val="75000"/>
                  <a:alpha val="50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54163ED-24EC-453A-52C1-9148EC162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3"/>
            <a:ext cx="12182871" cy="6871922"/>
          </a:xfrm>
          <a:prstGeom prst="rect">
            <a:avLst/>
          </a:prstGeom>
          <a:gradFill>
            <a:gsLst>
              <a:gs pos="13000">
                <a:srgbClr val="000000">
                  <a:alpha val="35000"/>
                </a:srgbClr>
              </a:gs>
              <a:gs pos="99000">
                <a:schemeClr val="accent1">
                  <a:lumMod val="75000"/>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A449A9A3-9C63-EEC3-3CC6-48B3B65B2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7713" y="4049"/>
            <a:ext cx="10216576" cy="4729040"/>
          </a:xfrm>
          <a:custGeom>
            <a:avLst/>
            <a:gdLst>
              <a:gd name="connsiteX0" fmla="*/ 0 w 10216576"/>
              <a:gd name="connsiteY0" fmla="*/ 0 h 4729040"/>
              <a:gd name="connsiteX1" fmla="*/ 10216576 w 10216576"/>
              <a:gd name="connsiteY1" fmla="*/ 0 h 4729040"/>
              <a:gd name="connsiteX2" fmla="*/ 10210268 w 10216576"/>
              <a:gd name="connsiteY2" fmla="*/ 124944 h 4729040"/>
              <a:gd name="connsiteX3" fmla="*/ 5108288 w 10216576"/>
              <a:gd name="connsiteY3" fmla="*/ 4729040 h 4729040"/>
              <a:gd name="connsiteX4" fmla="*/ 6309 w 10216576"/>
              <a:gd name="connsiteY4" fmla="*/ 124944 h 472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16576" h="4729040">
                <a:moveTo>
                  <a:pt x="0" y="0"/>
                </a:moveTo>
                <a:lnTo>
                  <a:pt x="10216576" y="0"/>
                </a:lnTo>
                <a:lnTo>
                  <a:pt x="10210268" y="124944"/>
                </a:lnTo>
                <a:cubicBezTo>
                  <a:pt x="9947637" y="2710997"/>
                  <a:pt x="7763635" y="4729040"/>
                  <a:pt x="5108288" y="4729040"/>
                </a:cubicBezTo>
                <a:cubicBezTo>
                  <a:pt x="2452942" y="4729040"/>
                  <a:pt x="268937" y="2710997"/>
                  <a:pt x="6309" y="124944"/>
                </a:cubicBezTo>
                <a:close/>
              </a:path>
            </a:pathLst>
          </a:custGeom>
          <a:gradFill>
            <a:gsLst>
              <a:gs pos="7000">
                <a:schemeClr val="accent1">
                  <a:lumMod val="50000"/>
                  <a:alpha val="4000"/>
                </a:schemeClr>
              </a:gs>
              <a:gs pos="99000">
                <a:schemeClr val="accent1">
                  <a:alpha val="24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itle 4">
            <a:extLst>
              <a:ext uri="{FF2B5EF4-FFF2-40B4-BE49-F238E27FC236}">
                <a16:creationId xmlns:a16="http://schemas.microsoft.com/office/drawing/2014/main" id="{501CD2E0-A5BF-03E5-3FE4-1A5E6A904FC6}"/>
              </a:ext>
            </a:extLst>
          </p:cNvPr>
          <p:cNvSpPr>
            <a:spLocks noGrp="1"/>
          </p:cNvSpPr>
          <p:nvPr>
            <p:ph type="title"/>
          </p:nvPr>
        </p:nvSpPr>
        <p:spPr>
          <a:xfrm>
            <a:off x="1444753" y="1030406"/>
            <a:ext cx="8729654" cy="3248986"/>
          </a:xfrm>
        </p:spPr>
        <p:txBody>
          <a:bodyPr vert="horz" lIns="91440" tIns="45720" rIns="91440" bIns="45720" rtlCol="0" anchor="ctr">
            <a:normAutofit fontScale="90000"/>
          </a:bodyPr>
          <a:lstStyle/>
          <a:p>
            <a:pPr algn="ctr"/>
            <a:br>
              <a:rPr lang="en-US" sz="3400" b="1" kern="1200" dirty="0">
                <a:solidFill>
                  <a:srgbClr val="FFFFFF"/>
                </a:solidFill>
                <a:latin typeface="Century Gothic" panose="020B0502020202020204" pitchFamily="34" charset="0"/>
              </a:rPr>
            </a:br>
            <a:br>
              <a:rPr lang="en-US" sz="3400" b="1" kern="1200" dirty="0">
                <a:solidFill>
                  <a:srgbClr val="FFFFFF"/>
                </a:solidFill>
                <a:latin typeface="Century Gothic" panose="020B0502020202020204" pitchFamily="34" charset="0"/>
              </a:rPr>
            </a:br>
            <a:br>
              <a:rPr lang="en-US" sz="3400" b="1" kern="1200" dirty="0">
                <a:solidFill>
                  <a:srgbClr val="FFFFFF"/>
                </a:solidFill>
                <a:latin typeface="Century Gothic" panose="020B0502020202020204" pitchFamily="34" charset="0"/>
              </a:rPr>
            </a:br>
            <a:r>
              <a:rPr lang="en-US" sz="3600" b="1" kern="1200" dirty="0">
                <a:solidFill>
                  <a:srgbClr val="FFFFFF"/>
                </a:solidFill>
                <a:latin typeface="Century Gothic" panose="020B0502020202020204" pitchFamily="34" charset="0"/>
              </a:rPr>
              <a:t>If you fail </a:t>
            </a:r>
            <a:r>
              <a:rPr lang="en-US" sz="3600" b="1" dirty="0">
                <a:solidFill>
                  <a:srgbClr val="FFFFFF"/>
                </a:solidFill>
                <a:latin typeface="Century Gothic" panose="020B0502020202020204" pitchFamily="34" charset="0"/>
              </a:rPr>
              <a:t>to submit your complete application timely, </a:t>
            </a:r>
            <a:r>
              <a:rPr lang="en-US" sz="3600" b="1" kern="1200" dirty="0">
                <a:solidFill>
                  <a:srgbClr val="FFFFFF"/>
                </a:solidFill>
                <a:latin typeface="Century Gothic" panose="020B0502020202020204" pitchFamily="34" charset="0"/>
              </a:rPr>
              <a:t>your application </a:t>
            </a:r>
            <a:r>
              <a:rPr lang="en-US" sz="3600" b="1" kern="1200" dirty="0">
                <a:solidFill>
                  <a:srgbClr val="FF0000"/>
                </a:solidFill>
                <a:latin typeface="Century Gothic" panose="020B0502020202020204" pitchFamily="34" charset="0"/>
              </a:rPr>
              <a:t>WILL</a:t>
            </a:r>
            <a:r>
              <a:rPr lang="en-US" sz="3600" b="1" kern="1200" dirty="0">
                <a:solidFill>
                  <a:srgbClr val="FFFFFF"/>
                </a:solidFill>
                <a:latin typeface="Century Gothic" panose="020B0502020202020204" pitchFamily="34" charset="0"/>
              </a:rPr>
              <a:t> </a:t>
            </a:r>
            <a:r>
              <a:rPr lang="en-US" sz="3600" b="1" kern="1200" dirty="0">
                <a:solidFill>
                  <a:srgbClr val="FF0000"/>
                </a:solidFill>
                <a:latin typeface="Century Gothic" panose="020B0502020202020204" pitchFamily="34" charset="0"/>
              </a:rPr>
              <a:t>BE</a:t>
            </a:r>
            <a:r>
              <a:rPr lang="en-US" sz="3600" b="1" kern="1200" dirty="0">
                <a:solidFill>
                  <a:srgbClr val="FFFFFF"/>
                </a:solidFill>
                <a:latin typeface="Century Gothic" panose="020B0502020202020204" pitchFamily="34" charset="0"/>
              </a:rPr>
              <a:t> denied. </a:t>
            </a:r>
            <a:r>
              <a:rPr lang="en-US" sz="3600" b="1" kern="1200" dirty="0">
                <a:solidFill>
                  <a:srgbClr val="FF0000"/>
                </a:solidFill>
                <a:latin typeface="Century Gothic" panose="020B0502020202020204" pitchFamily="34" charset="0"/>
              </a:rPr>
              <a:t>NO EXCEPTIONS! </a:t>
            </a:r>
            <a:r>
              <a:rPr lang="en-US" sz="3600" b="1" kern="1200" dirty="0">
                <a:solidFill>
                  <a:schemeClr val="bg1"/>
                </a:solidFill>
                <a:latin typeface="Century Gothic" panose="020B0502020202020204" pitchFamily="34" charset="0"/>
              </a:rPr>
              <a:t>Applicants are responsible for ensuring all documents are properly attached &amp; submitted. Denied applications will </a:t>
            </a:r>
            <a:r>
              <a:rPr lang="en-US" sz="3600" b="1" dirty="0">
                <a:solidFill>
                  <a:schemeClr val="bg1"/>
                </a:solidFill>
                <a:latin typeface="Century Gothic" panose="020B0502020202020204" pitchFamily="34" charset="0"/>
              </a:rPr>
              <a:t>not be reopened for any reason, even if the request to reopen is accompanied by an email from your Councilperson. Please utilize the office hours to ensure you receive any assistance you need to submit your complete application by July 27. </a:t>
            </a:r>
            <a:endParaRPr lang="en-US" sz="3600" b="1" kern="1200" dirty="0">
              <a:solidFill>
                <a:srgbClr val="FF0000"/>
              </a:solidFill>
              <a:latin typeface="Century Gothic" panose="020B0502020202020204" pitchFamily="34" charset="0"/>
            </a:endParaRPr>
          </a:p>
        </p:txBody>
      </p:sp>
    </p:spTree>
    <p:extLst>
      <p:ext uri="{BB962C8B-B14F-4D97-AF65-F5344CB8AC3E}">
        <p14:creationId xmlns:p14="http://schemas.microsoft.com/office/powerpoint/2010/main" val="30863808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8C790BE2-4E4F-4AAF-81A2-4A6F4885E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12191999" cy="6858000"/>
          </a:xfrm>
          <a:prstGeom prst="rect">
            <a:avLst/>
          </a:prstGeom>
          <a:gradFill>
            <a:gsLst>
              <a:gs pos="0">
                <a:schemeClr val="accent1">
                  <a:lumMod val="50000"/>
                </a:schemeClr>
              </a:gs>
              <a:gs pos="100000">
                <a:srgbClr val="000000"/>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
            <a:ext cx="12192000" cy="6402581"/>
          </a:xfrm>
          <a:prstGeom prst="rect">
            <a:avLst/>
          </a:prstGeom>
          <a:gradFill>
            <a:gsLst>
              <a:gs pos="1000">
                <a:schemeClr val="accent1">
                  <a:lumMod val="75000"/>
                  <a:alpha val="59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E12088DD-B1AD-40E0-8B86-1D87A2CCD9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63054" y="-2653923"/>
            <a:ext cx="6858001" cy="12165846"/>
          </a:xfrm>
          <a:prstGeom prst="rect">
            <a:avLst/>
          </a:prstGeom>
          <a:gradFill>
            <a:gsLst>
              <a:gs pos="13000">
                <a:schemeClr val="accent1">
                  <a:lumMod val="50000"/>
                  <a:alpha val="0"/>
                </a:schemeClr>
              </a:gs>
              <a:gs pos="99000">
                <a:srgbClr val="000000">
                  <a:alpha val="28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94763" y="0"/>
            <a:ext cx="6096001" cy="6858000"/>
          </a:xfrm>
          <a:prstGeom prst="rect">
            <a:avLst/>
          </a:prstGeom>
          <a:gradFill>
            <a:gsLst>
              <a:gs pos="13000">
                <a:schemeClr val="accent1">
                  <a:lumMod val="50000"/>
                  <a:alpha val="0"/>
                </a:schemeClr>
              </a:gs>
              <a:gs pos="99000">
                <a:schemeClr val="accent1">
                  <a:lumMod val="75000"/>
                  <a:alpha val="50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0C395952-4E26-45A2-8756-2ADFD6E53C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3"/>
            <a:ext cx="12182871" cy="6871922"/>
          </a:xfrm>
          <a:prstGeom prst="rect">
            <a:avLst/>
          </a:prstGeom>
          <a:gradFill>
            <a:gsLst>
              <a:gs pos="13000">
                <a:srgbClr val="000000">
                  <a:alpha val="35000"/>
                </a:srgbClr>
              </a:gs>
              <a:gs pos="99000">
                <a:schemeClr val="accent1">
                  <a:lumMod val="75000"/>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Shape 52">
            <a:extLst>
              <a:ext uri="{FF2B5EF4-FFF2-40B4-BE49-F238E27FC236}">
                <a16:creationId xmlns:a16="http://schemas.microsoft.com/office/drawing/2014/main" id="{4734BADF-9461-4621-B112-2D7BABEA7D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7713" y="4049"/>
            <a:ext cx="10216576" cy="4729040"/>
          </a:xfrm>
          <a:custGeom>
            <a:avLst/>
            <a:gdLst>
              <a:gd name="connsiteX0" fmla="*/ 0 w 10216576"/>
              <a:gd name="connsiteY0" fmla="*/ 0 h 4729040"/>
              <a:gd name="connsiteX1" fmla="*/ 10216576 w 10216576"/>
              <a:gd name="connsiteY1" fmla="*/ 0 h 4729040"/>
              <a:gd name="connsiteX2" fmla="*/ 10210268 w 10216576"/>
              <a:gd name="connsiteY2" fmla="*/ 124944 h 4729040"/>
              <a:gd name="connsiteX3" fmla="*/ 5108288 w 10216576"/>
              <a:gd name="connsiteY3" fmla="*/ 4729040 h 4729040"/>
              <a:gd name="connsiteX4" fmla="*/ 6309 w 10216576"/>
              <a:gd name="connsiteY4" fmla="*/ 124944 h 472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16576" h="4729040">
                <a:moveTo>
                  <a:pt x="0" y="0"/>
                </a:moveTo>
                <a:lnTo>
                  <a:pt x="10216576" y="0"/>
                </a:lnTo>
                <a:lnTo>
                  <a:pt x="10210268" y="124944"/>
                </a:lnTo>
                <a:cubicBezTo>
                  <a:pt x="9947637" y="2710997"/>
                  <a:pt x="7763635" y="4729040"/>
                  <a:pt x="5108288" y="4729040"/>
                </a:cubicBezTo>
                <a:cubicBezTo>
                  <a:pt x="2452942" y="4729040"/>
                  <a:pt x="268937" y="2710997"/>
                  <a:pt x="6309" y="124944"/>
                </a:cubicBezTo>
                <a:close/>
              </a:path>
            </a:pathLst>
          </a:custGeom>
          <a:gradFill>
            <a:gsLst>
              <a:gs pos="7000">
                <a:schemeClr val="accent1">
                  <a:lumMod val="50000"/>
                  <a:alpha val="4000"/>
                </a:schemeClr>
              </a:gs>
              <a:gs pos="99000">
                <a:schemeClr val="accent1">
                  <a:alpha val="24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itle 3">
            <a:extLst>
              <a:ext uri="{FF2B5EF4-FFF2-40B4-BE49-F238E27FC236}">
                <a16:creationId xmlns:a16="http://schemas.microsoft.com/office/drawing/2014/main" id="{D00ED2CC-D144-685C-9262-5597372DA81A}"/>
              </a:ext>
            </a:extLst>
          </p:cNvPr>
          <p:cNvSpPr>
            <a:spLocks noGrp="1"/>
          </p:cNvSpPr>
          <p:nvPr>
            <p:ph type="title"/>
          </p:nvPr>
        </p:nvSpPr>
        <p:spPr>
          <a:xfrm>
            <a:off x="2026693" y="1030406"/>
            <a:ext cx="8147713" cy="3081242"/>
          </a:xfrm>
        </p:spPr>
        <p:txBody>
          <a:bodyPr vert="horz" lIns="91440" tIns="45720" rIns="91440" bIns="45720" rtlCol="0" anchor="ctr">
            <a:noAutofit/>
          </a:bodyPr>
          <a:lstStyle/>
          <a:p>
            <a:pPr algn="ctr"/>
            <a:br>
              <a:rPr lang="en-US" sz="5400" b="1" i="1">
                <a:solidFill>
                  <a:srgbClr val="FFFFFF"/>
                </a:solidFill>
                <a:latin typeface="Century Gothic" panose="020B0502020202020204" pitchFamily="34" charset="0"/>
              </a:rPr>
            </a:br>
            <a:br>
              <a:rPr lang="en-US" sz="5400" b="1" i="1">
                <a:solidFill>
                  <a:srgbClr val="FFFFFF"/>
                </a:solidFill>
                <a:latin typeface="Century Gothic" panose="020B0502020202020204" pitchFamily="34" charset="0"/>
              </a:rPr>
            </a:br>
            <a:r>
              <a:rPr lang="en-US" sz="5400" b="1" i="1">
                <a:solidFill>
                  <a:srgbClr val="FFFFFF"/>
                </a:solidFill>
                <a:latin typeface="Century Gothic" panose="020B0502020202020204" pitchFamily="34" charset="0"/>
              </a:rPr>
              <a:t>Please save </a:t>
            </a:r>
            <a:r>
              <a:rPr lang="en-US" sz="5400" b="1" i="1">
                <a:solidFill>
                  <a:srgbClr val="FFFFFF"/>
                </a:solidFill>
                <a:latin typeface="Century Gothic" panose="020B0502020202020204" pitchFamily="34" charset="0"/>
                <a:hlinkClick r:id="rId2"/>
              </a:rPr>
              <a:t>noreply@nola.gov</a:t>
            </a:r>
            <a:r>
              <a:rPr lang="en-US" sz="5400" b="1" i="1">
                <a:solidFill>
                  <a:srgbClr val="FFFFFF"/>
                </a:solidFill>
                <a:latin typeface="Century Gothic" panose="020B0502020202020204" pitchFamily="34" charset="0"/>
              </a:rPr>
              <a:t> to your email address book so your decision email does not go to the spam folder. </a:t>
            </a:r>
            <a:endParaRPr lang="en-US" sz="5400" b="1" kern="1200">
              <a:solidFill>
                <a:srgbClr val="FFFFFF"/>
              </a:solidFill>
              <a:latin typeface="Century Gothic" panose="020B0502020202020204" pitchFamily="34" charset="0"/>
            </a:endParaRPr>
          </a:p>
        </p:txBody>
      </p:sp>
    </p:spTree>
    <p:extLst>
      <p:ext uri="{BB962C8B-B14F-4D97-AF65-F5344CB8AC3E}">
        <p14:creationId xmlns:p14="http://schemas.microsoft.com/office/powerpoint/2010/main" val="1487468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4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8C790BE2-4E4F-4AAF-81A2-4A6F4885E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12191999" cy="6858000"/>
          </a:xfrm>
          <a:prstGeom prst="rect">
            <a:avLst/>
          </a:prstGeom>
          <a:gradFill>
            <a:gsLst>
              <a:gs pos="0">
                <a:schemeClr val="accent1">
                  <a:lumMod val="50000"/>
                </a:schemeClr>
              </a:gs>
              <a:gs pos="100000">
                <a:srgbClr val="000000"/>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
            <a:ext cx="12192000" cy="6402581"/>
          </a:xfrm>
          <a:prstGeom prst="rect">
            <a:avLst/>
          </a:prstGeom>
          <a:gradFill>
            <a:gsLst>
              <a:gs pos="1000">
                <a:schemeClr val="accent1">
                  <a:lumMod val="75000"/>
                  <a:alpha val="59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E12088DD-B1AD-40E0-8B86-1D87A2CCD9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63054" y="-2653923"/>
            <a:ext cx="6858001" cy="12165846"/>
          </a:xfrm>
          <a:prstGeom prst="rect">
            <a:avLst/>
          </a:prstGeom>
          <a:gradFill>
            <a:gsLst>
              <a:gs pos="13000">
                <a:schemeClr val="accent1">
                  <a:lumMod val="50000"/>
                  <a:alpha val="0"/>
                </a:schemeClr>
              </a:gs>
              <a:gs pos="99000">
                <a:srgbClr val="000000">
                  <a:alpha val="28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94763" y="0"/>
            <a:ext cx="6096001" cy="6858000"/>
          </a:xfrm>
          <a:prstGeom prst="rect">
            <a:avLst/>
          </a:prstGeom>
          <a:gradFill>
            <a:gsLst>
              <a:gs pos="13000">
                <a:schemeClr val="accent1">
                  <a:lumMod val="50000"/>
                  <a:alpha val="0"/>
                </a:schemeClr>
              </a:gs>
              <a:gs pos="99000">
                <a:schemeClr val="accent1">
                  <a:lumMod val="75000"/>
                  <a:alpha val="50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0C395952-4E26-45A2-8756-2ADFD6E53C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3"/>
            <a:ext cx="12182871" cy="6871922"/>
          </a:xfrm>
          <a:prstGeom prst="rect">
            <a:avLst/>
          </a:prstGeom>
          <a:gradFill>
            <a:gsLst>
              <a:gs pos="13000">
                <a:srgbClr val="000000">
                  <a:alpha val="35000"/>
                </a:srgbClr>
              </a:gs>
              <a:gs pos="99000">
                <a:schemeClr val="accent1">
                  <a:lumMod val="75000"/>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Shape 52">
            <a:extLst>
              <a:ext uri="{FF2B5EF4-FFF2-40B4-BE49-F238E27FC236}">
                <a16:creationId xmlns:a16="http://schemas.microsoft.com/office/drawing/2014/main" id="{4734BADF-9461-4621-B112-2D7BABEA7D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7713" y="4049"/>
            <a:ext cx="10216576" cy="4729040"/>
          </a:xfrm>
          <a:custGeom>
            <a:avLst/>
            <a:gdLst>
              <a:gd name="connsiteX0" fmla="*/ 0 w 10216576"/>
              <a:gd name="connsiteY0" fmla="*/ 0 h 4729040"/>
              <a:gd name="connsiteX1" fmla="*/ 10216576 w 10216576"/>
              <a:gd name="connsiteY1" fmla="*/ 0 h 4729040"/>
              <a:gd name="connsiteX2" fmla="*/ 10210268 w 10216576"/>
              <a:gd name="connsiteY2" fmla="*/ 124944 h 4729040"/>
              <a:gd name="connsiteX3" fmla="*/ 5108288 w 10216576"/>
              <a:gd name="connsiteY3" fmla="*/ 4729040 h 4729040"/>
              <a:gd name="connsiteX4" fmla="*/ 6309 w 10216576"/>
              <a:gd name="connsiteY4" fmla="*/ 124944 h 472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16576" h="4729040">
                <a:moveTo>
                  <a:pt x="0" y="0"/>
                </a:moveTo>
                <a:lnTo>
                  <a:pt x="10216576" y="0"/>
                </a:lnTo>
                <a:lnTo>
                  <a:pt x="10210268" y="124944"/>
                </a:lnTo>
                <a:cubicBezTo>
                  <a:pt x="9947637" y="2710997"/>
                  <a:pt x="7763635" y="4729040"/>
                  <a:pt x="5108288" y="4729040"/>
                </a:cubicBezTo>
                <a:cubicBezTo>
                  <a:pt x="2452942" y="4729040"/>
                  <a:pt x="268937" y="2710997"/>
                  <a:pt x="6309" y="124944"/>
                </a:cubicBezTo>
                <a:close/>
              </a:path>
            </a:pathLst>
          </a:custGeom>
          <a:gradFill>
            <a:gsLst>
              <a:gs pos="7000">
                <a:schemeClr val="accent1">
                  <a:lumMod val="50000"/>
                  <a:alpha val="4000"/>
                </a:schemeClr>
              </a:gs>
              <a:gs pos="99000">
                <a:schemeClr val="accent1">
                  <a:alpha val="24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itle 3">
            <a:extLst>
              <a:ext uri="{FF2B5EF4-FFF2-40B4-BE49-F238E27FC236}">
                <a16:creationId xmlns:a16="http://schemas.microsoft.com/office/drawing/2014/main" id="{D00ED2CC-D144-685C-9262-5597372DA81A}"/>
              </a:ext>
            </a:extLst>
          </p:cNvPr>
          <p:cNvSpPr>
            <a:spLocks noGrp="1"/>
          </p:cNvSpPr>
          <p:nvPr>
            <p:ph type="title"/>
          </p:nvPr>
        </p:nvSpPr>
        <p:spPr>
          <a:xfrm>
            <a:off x="2026693" y="1030406"/>
            <a:ext cx="8147713" cy="3081242"/>
          </a:xfrm>
        </p:spPr>
        <p:txBody>
          <a:bodyPr vert="horz" lIns="91440" tIns="45720" rIns="91440" bIns="45720" rtlCol="0" anchor="ctr">
            <a:normAutofit/>
          </a:bodyPr>
          <a:lstStyle/>
          <a:p>
            <a:pPr algn="ctr"/>
            <a:r>
              <a:rPr lang="en-US" sz="9600" b="1" kern="1200">
                <a:solidFill>
                  <a:srgbClr val="FFFFFF"/>
                </a:solidFill>
                <a:latin typeface="Century Gothic" panose="020B0502020202020204" pitchFamily="34" charset="0"/>
              </a:rPr>
              <a:t>NSTR LOTTERY</a:t>
            </a:r>
          </a:p>
        </p:txBody>
      </p:sp>
      <p:pic>
        <p:nvPicPr>
          <p:cNvPr id="3074" name="Picture 2" descr="QR code for this page">
            <a:extLst>
              <a:ext uri="{FF2B5EF4-FFF2-40B4-BE49-F238E27FC236}">
                <a16:creationId xmlns:a16="http://schemas.microsoft.com/office/drawing/2014/main" id="{34A2008F-9E3E-2CB9-C29A-C3DB6EEF17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63470" y="5534554"/>
            <a:ext cx="1319397" cy="13193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8093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4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91543CE-5997-1925-B555-A413BAFAFFA1}"/>
              </a:ext>
            </a:extLst>
          </p:cNvPr>
          <p:cNvSpPr>
            <a:spLocks noGrp="1"/>
          </p:cNvSpPr>
          <p:nvPr>
            <p:ph type="title"/>
          </p:nvPr>
        </p:nvSpPr>
        <p:spPr>
          <a:xfrm>
            <a:off x="466722" y="586855"/>
            <a:ext cx="3201366" cy="3387497"/>
          </a:xfrm>
        </p:spPr>
        <p:txBody>
          <a:bodyPr anchor="b">
            <a:normAutofit/>
          </a:bodyPr>
          <a:lstStyle/>
          <a:p>
            <a:pPr algn="r"/>
            <a:r>
              <a:rPr lang="en-US" sz="4000" b="1">
                <a:solidFill>
                  <a:srgbClr val="FFFFFF"/>
                </a:solidFill>
                <a:latin typeface="Century Gothic" panose="020B0502020202020204" pitchFamily="34" charset="0"/>
              </a:rPr>
              <a:t>LOTTERY FREQUENCY</a:t>
            </a:r>
          </a:p>
        </p:txBody>
      </p:sp>
      <p:sp>
        <p:nvSpPr>
          <p:cNvPr id="3" name="Content Placeholder 2">
            <a:extLst>
              <a:ext uri="{FF2B5EF4-FFF2-40B4-BE49-F238E27FC236}">
                <a16:creationId xmlns:a16="http://schemas.microsoft.com/office/drawing/2014/main" id="{02A575CC-227D-B58D-41AF-EC4FA4422DED}"/>
              </a:ext>
            </a:extLst>
          </p:cNvPr>
          <p:cNvSpPr>
            <a:spLocks noGrp="1"/>
          </p:cNvSpPr>
          <p:nvPr>
            <p:ph idx="1"/>
          </p:nvPr>
        </p:nvSpPr>
        <p:spPr>
          <a:xfrm>
            <a:off x="4810259" y="649480"/>
            <a:ext cx="6555347" cy="5546047"/>
          </a:xfrm>
        </p:spPr>
        <p:txBody>
          <a:bodyPr anchor="ctr">
            <a:normAutofit/>
          </a:bodyPr>
          <a:lstStyle/>
          <a:p>
            <a:pPr marL="342900" marR="0" lvl="0" indent="-342900">
              <a:spcBef>
                <a:spcPts val="0"/>
              </a:spcBef>
              <a:spcAft>
                <a:spcPts val="0"/>
              </a:spcAft>
              <a:buFont typeface="+mj-lt"/>
              <a:buAutoNum type="alphaUcPeriod"/>
            </a:pPr>
            <a:r>
              <a:rPr lang="en-US" sz="2000">
                <a:effectLst/>
                <a:latin typeface="Century Gothic" panose="020B0502020202020204" pitchFamily="34" charset="0"/>
                <a:ea typeface="Calibri" panose="020F0502020204030204" pitchFamily="34" charset="0"/>
                <a:cs typeface="Times New Roman" panose="02020603050405020304" pitchFamily="18" charset="0"/>
              </a:rPr>
              <a:t>Lottery Frequency.</a:t>
            </a:r>
          </a:p>
          <a:p>
            <a:pPr marL="0" marR="0">
              <a:spcBef>
                <a:spcPts val="0"/>
              </a:spcBef>
              <a:spcAft>
                <a:spcPts val="0"/>
              </a:spcAft>
            </a:pPr>
            <a:r>
              <a:rPr lang="en-US" sz="2000">
                <a:effectLst/>
                <a:latin typeface="Century Gothic" panose="020B0502020202020204" pitchFamily="34" charset="0"/>
                <a:ea typeface="Calibri" panose="020F0502020204030204" pitchFamily="34" charset="0"/>
                <a:cs typeface="Times New Roman" panose="02020603050405020304" pitchFamily="18" charset="0"/>
              </a:rPr>
              <a:t>Lotteries will be held quarterly. The Department will annually publish a calendar with application period, lottery, and renewal period dates. </a:t>
            </a:r>
            <a:endParaRPr lang="en-US" sz="2000"/>
          </a:p>
        </p:txBody>
      </p:sp>
      <p:pic>
        <p:nvPicPr>
          <p:cNvPr id="6" name="Picture 5">
            <a:extLst>
              <a:ext uri="{FF2B5EF4-FFF2-40B4-BE49-F238E27FC236}">
                <a16:creationId xmlns:a16="http://schemas.microsoft.com/office/drawing/2014/main" id="{65818D71-3B3C-79FF-43CE-B32501F03E43}"/>
              </a:ext>
            </a:extLst>
          </p:cNvPr>
          <p:cNvPicPr>
            <a:picLocks noChangeAspect="1"/>
          </p:cNvPicPr>
          <p:nvPr/>
        </p:nvPicPr>
        <p:blipFill>
          <a:blip r:embed="rId3"/>
          <a:stretch>
            <a:fillRect/>
          </a:stretch>
        </p:blipFill>
        <p:spPr>
          <a:xfrm>
            <a:off x="10782103" y="5424593"/>
            <a:ext cx="1409897" cy="1438476"/>
          </a:xfrm>
          <a:prstGeom prst="rect">
            <a:avLst/>
          </a:prstGeom>
        </p:spPr>
      </p:pic>
    </p:spTree>
    <p:extLst>
      <p:ext uri="{BB962C8B-B14F-4D97-AF65-F5344CB8AC3E}">
        <p14:creationId xmlns:p14="http://schemas.microsoft.com/office/powerpoint/2010/main" val="32413040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D7043F-32CA-9A66-A8E0-BE02E0FBD752}"/>
              </a:ext>
            </a:extLst>
          </p:cNvPr>
          <p:cNvSpPr>
            <a:spLocks noGrp="1"/>
          </p:cNvSpPr>
          <p:nvPr>
            <p:ph type="title"/>
          </p:nvPr>
        </p:nvSpPr>
        <p:spPr>
          <a:xfrm>
            <a:off x="1371599" y="294538"/>
            <a:ext cx="9895951" cy="1033669"/>
          </a:xfrm>
        </p:spPr>
        <p:txBody>
          <a:bodyPr>
            <a:normAutofit/>
          </a:bodyPr>
          <a:lstStyle/>
          <a:p>
            <a:r>
              <a:rPr lang="en-US" sz="4000" b="1">
                <a:solidFill>
                  <a:srgbClr val="FFFFFF"/>
                </a:solidFill>
                <a:latin typeface="Century Gothic" panose="020B0502020202020204" pitchFamily="34" charset="0"/>
              </a:rPr>
              <a:t>LOTTERY PROCEDURES</a:t>
            </a:r>
          </a:p>
        </p:txBody>
      </p:sp>
      <p:sp>
        <p:nvSpPr>
          <p:cNvPr id="3" name="Content Placeholder 2">
            <a:extLst>
              <a:ext uri="{FF2B5EF4-FFF2-40B4-BE49-F238E27FC236}">
                <a16:creationId xmlns:a16="http://schemas.microsoft.com/office/drawing/2014/main" id="{02B0AECE-92AF-1E24-5346-688228032CA0}"/>
              </a:ext>
            </a:extLst>
          </p:cNvPr>
          <p:cNvSpPr>
            <a:spLocks noGrp="1"/>
          </p:cNvSpPr>
          <p:nvPr>
            <p:ph idx="1"/>
          </p:nvPr>
        </p:nvSpPr>
        <p:spPr>
          <a:xfrm>
            <a:off x="1371599" y="2318197"/>
            <a:ext cx="9724031" cy="3683358"/>
          </a:xfrm>
        </p:spPr>
        <p:txBody>
          <a:bodyPr anchor="ctr">
            <a:normAutofit/>
          </a:bodyPr>
          <a:lstStyle/>
          <a:p>
            <a:pPr marL="342900" marR="0" lvl="0" indent="-342900">
              <a:spcBef>
                <a:spcPts val="0"/>
              </a:spcBef>
              <a:spcAft>
                <a:spcPts val="0"/>
              </a:spcAft>
              <a:buFont typeface="+mj-lt"/>
              <a:buAutoNum type="alphaUcPeriod"/>
            </a:pPr>
            <a:r>
              <a:rPr lang="en-US" sz="1600">
                <a:effectLst/>
                <a:latin typeface="Century Gothic" panose="020B0502020202020204" pitchFamily="34" charset="0"/>
                <a:ea typeface="Calibri" panose="020F0502020204030204" pitchFamily="34" charset="0"/>
                <a:cs typeface="Times New Roman" panose="02020603050405020304" pitchFamily="18" charset="0"/>
              </a:rPr>
              <a:t>Lottery Procedures.</a:t>
            </a:r>
          </a:p>
          <a:p>
            <a:pPr marL="0" marR="0">
              <a:spcBef>
                <a:spcPts val="0"/>
              </a:spcBef>
              <a:spcAft>
                <a:spcPts val="0"/>
              </a:spcAft>
            </a:pPr>
            <a:r>
              <a:rPr lang="en-US" sz="1600">
                <a:effectLst/>
                <a:latin typeface="Century Gothic" panose="020B0502020202020204" pitchFamily="34" charset="0"/>
                <a:ea typeface="Calibri" panose="020F0502020204030204" pitchFamily="34" charset="0"/>
                <a:cs typeface="Times New Roman" panose="02020603050405020304" pitchFamily="18" charset="0"/>
              </a:rPr>
              <a:t>Lotteries will be live streamed via Zoom, YouTube, and/or other similar technology. Lotteries will utilize a bingo or another comparable machine, to ensure fairness. Permit numbers will be drawn in order, so that if there are three applicants for a square, there will be a “first”, “second” and “third.” This order will only apply if there is non-payment of the permit fees. If the permit is lost for any other reason—forfeiture (a permittee sells, moves, or doesn’t want to continue to short term rent the property), non-renewal, revocation, or rescission—unsuccessful permittees may apply for the next quarterly lottery.</a:t>
            </a:r>
          </a:p>
          <a:p>
            <a:pPr marL="0" marR="0" indent="0">
              <a:spcBef>
                <a:spcPts val="0"/>
              </a:spcBef>
              <a:spcAft>
                <a:spcPts val="0"/>
              </a:spcAft>
              <a:buNone/>
            </a:pPr>
            <a:endParaRPr lang="en-US" sz="1600">
              <a:effectLst/>
              <a:latin typeface="Century Gothic" panose="020B050202020202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600">
                <a:effectLst/>
                <a:latin typeface="Century Gothic" panose="020B0502020202020204" pitchFamily="34" charset="0"/>
                <a:ea typeface="Calibri" panose="020F0502020204030204" pitchFamily="34" charset="0"/>
                <a:cs typeface="Times New Roman" panose="02020603050405020304" pitchFamily="18" charset="0"/>
              </a:rPr>
              <a:t>Permittees selected in the lottery will be issued a permit upon payment of all fees. All fees must be paid within five (5) calendar days, or the selected permittee forfeits their right to the permit. If the first selected permittee forfeits their right, the second selected permittee will have five days to pay their fees (and so on). Unsuccessful permittees may reapply for the following lottery if the block is reopened for any reason or may apply to the City Planning Commission to participate in the special exception process. An overview of this process is included in Exhibit B of these Rules and Regulations.</a:t>
            </a:r>
          </a:p>
          <a:p>
            <a:endParaRPr lang="en-US" sz="1600"/>
          </a:p>
        </p:txBody>
      </p:sp>
    </p:spTree>
    <p:extLst>
      <p:ext uri="{BB962C8B-B14F-4D97-AF65-F5344CB8AC3E}">
        <p14:creationId xmlns:p14="http://schemas.microsoft.com/office/powerpoint/2010/main" val="29776018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D1A46E-DB5A-2900-7B7B-78B1AE1DC06A}"/>
              </a:ext>
            </a:extLst>
          </p:cNvPr>
          <p:cNvSpPr>
            <a:spLocks noGrp="1"/>
          </p:cNvSpPr>
          <p:nvPr>
            <p:ph type="title"/>
          </p:nvPr>
        </p:nvSpPr>
        <p:spPr>
          <a:xfrm>
            <a:off x="1371599" y="294538"/>
            <a:ext cx="9895951" cy="1033669"/>
          </a:xfrm>
        </p:spPr>
        <p:txBody>
          <a:bodyPr>
            <a:normAutofit/>
          </a:bodyPr>
          <a:lstStyle/>
          <a:p>
            <a:r>
              <a:rPr lang="en-US" sz="4000" b="1">
                <a:solidFill>
                  <a:srgbClr val="FFFFFF"/>
                </a:solidFill>
                <a:latin typeface="Century Gothic"/>
              </a:rPr>
              <a:t>PERMIT DURATION</a:t>
            </a:r>
          </a:p>
        </p:txBody>
      </p:sp>
      <p:sp>
        <p:nvSpPr>
          <p:cNvPr id="3" name="Content Placeholder 2">
            <a:extLst>
              <a:ext uri="{FF2B5EF4-FFF2-40B4-BE49-F238E27FC236}">
                <a16:creationId xmlns:a16="http://schemas.microsoft.com/office/drawing/2014/main" id="{59BB15BE-EC80-6AB3-9C1D-6559A858BA9D}"/>
              </a:ext>
            </a:extLst>
          </p:cNvPr>
          <p:cNvSpPr>
            <a:spLocks noGrp="1"/>
          </p:cNvSpPr>
          <p:nvPr>
            <p:ph idx="1"/>
          </p:nvPr>
        </p:nvSpPr>
        <p:spPr>
          <a:xfrm>
            <a:off x="713984" y="1597432"/>
            <a:ext cx="11373631" cy="5103993"/>
          </a:xfrm>
        </p:spPr>
        <p:txBody>
          <a:bodyPr anchor="ctr">
            <a:normAutofit/>
          </a:bodyPr>
          <a:lstStyle/>
          <a:p>
            <a:pPr marL="342900" marR="0" lvl="0" indent="-342900">
              <a:spcBef>
                <a:spcPts val="0"/>
              </a:spcBef>
              <a:spcAft>
                <a:spcPts val="0"/>
              </a:spcAft>
              <a:buFont typeface="+mj-lt"/>
              <a:buAutoNum type="alphaUcPeriod"/>
            </a:pPr>
            <a:r>
              <a:rPr lang="en-US" sz="2000" dirty="0">
                <a:effectLst/>
                <a:latin typeface="Century Gothic"/>
                <a:ea typeface="Calibri"/>
                <a:cs typeface="Times New Roman"/>
              </a:rPr>
              <a:t>Permit Duration.</a:t>
            </a:r>
          </a:p>
          <a:p>
            <a:pPr marL="0" marR="0">
              <a:spcBef>
                <a:spcPts val="0"/>
              </a:spcBef>
              <a:spcAft>
                <a:spcPts val="0"/>
              </a:spcAft>
              <a:buSzPct val="140000"/>
            </a:pPr>
            <a:r>
              <a:rPr lang="en-US" sz="2000" dirty="0">
                <a:effectLst/>
                <a:latin typeface="Century Gothic"/>
                <a:ea typeface="Calibri"/>
                <a:cs typeface="Times New Roman"/>
              </a:rPr>
              <a:t>Permits will be valid until June 30 of the following year, regardless of which lottery they    are issued during. Permit fees for the permit year will be prorated as follows:</a:t>
            </a:r>
          </a:p>
          <a:p>
            <a:pPr marL="0" marR="0" indent="0">
              <a:spcBef>
                <a:spcPts val="0"/>
              </a:spcBef>
              <a:spcAft>
                <a:spcPts val="0"/>
              </a:spcAft>
              <a:buSzPct val="140000"/>
              <a:buNone/>
            </a:pPr>
            <a:endParaRPr lang="en-US" sz="2000" dirty="0">
              <a:effectLst/>
              <a:latin typeface="Century Gothic" panose="020B0502020202020204" pitchFamily="34" charset="0"/>
              <a:ea typeface="Calibri" panose="020F0502020204030204" pitchFamily="34" charset="0"/>
              <a:cs typeface="Times New Roman" panose="02020603050405020304" pitchFamily="18" charset="0"/>
            </a:endParaRPr>
          </a:p>
          <a:p>
            <a:pPr marL="800100" lvl="1" indent="-342900">
              <a:spcBef>
                <a:spcPts val="0"/>
              </a:spcBef>
              <a:buFont typeface="Symbol" panose="05050102010706020507" pitchFamily="18" charset="2"/>
              <a:buChar char=""/>
            </a:pPr>
            <a:r>
              <a:rPr lang="en-US" sz="1800" dirty="0">
                <a:effectLst/>
                <a:highlight>
                  <a:srgbClr val="FFFF00"/>
                </a:highlight>
                <a:latin typeface="Century Gothic"/>
                <a:ea typeface="Calibri"/>
                <a:cs typeface="Times New Roman"/>
              </a:rPr>
              <a:t>July lottery winners: Full fees </a:t>
            </a:r>
            <a:r>
              <a:rPr lang="en-US" sz="1800" b="1" dirty="0">
                <a:effectLst/>
                <a:highlight>
                  <a:srgbClr val="FFFF00"/>
                </a:highlight>
                <a:latin typeface="Century Gothic"/>
                <a:ea typeface="Calibri"/>
                <a:cs typeface="Times New Roman"/>
              </a:rPr>
              <a:t>($500)</a:t>
            </a:r>
          </a:p>
          <a:p>
            <a:pPr marL="800100" lvl="1" indent="-342900">
              <a:spcBef>
                <a:spcPts val="0"/>
              </a:spcBef>
              <a:buFont typeface="Symbol" panose="05050102010706020507" pitchFamily="18" charset="2"/>
              <a:buChar char=""/>
            </a:pPr>
            <a:r>
              <a:rPr lang="en-US" sz="1800" dirty="0">
                <a:solidFill>
                  <a:srgbClr val="000000"/>
                </a:solidFill>
                <a:effectLst/>
                <a:latin typeface="Century Gothic"/>
                <a:ea typeface="Calibri"/>
                <a:cs typeface="Times New Roman"/>
              </a:rPr>
              <a:t>September lottery winners: 75% fees </a:t>
            </a:r>
            <a:r>
              <a:rPr lang="en-US" sz="1800" b="1" dirty="0">
                <a:solidFill>
                  <a:srgbClr val="000000"/>
                </a:solidFill>
                <a:effectLst/>
                <a:latin typeface="Century Gothic"/>
                <a:ea typeface="Calibri"/>
                <a:cs typeface="Times New Roman"/>
              </a:rPr>
              <a:t>($375)</a:t>
            </a:r>
          </a:p>
          <a:p>
            <a:pPr marL="800100" lvl="1" indent="-342900">
              <a:spcBef>
                <a:spcPts val="0"/>
              </a:spcBef>
              <a:buFont typeface="Symbol" panose="05050102010706020507" pitchFamily="18" charset="2"/>
              <a:buChar char=""/>
            </a:pPr>
            <a:r>
              <a:rPr lang="en-US" sz="1800" dirty="0">
                <a:effectLst/>
                <a:latin typeface="Century Gothic"/>
                <a:ea typeface="Calibri"/>
                <a:cs typeface="Times New Roman"/>
              </a:rPr>
              <a:t>January lottery winners: 50% fees </a:t>
            </a:r>
            <a:r>
              <a:rPr lang="en-US" sz="1800" b="1" dirty="0">
                <a:effectLst/>
                <a:latin typeface="Century Gothic"/>
                <a:ea typeface="Calibri"/>
                <a:cs typeface="Times New Roman"/>
              </a:rPr>
              <a:t>($250)</a:t>
            </a:r>
          </a:p>
          <a:p>
            <a:pPr marL="800100" lvl="1" indent="-342900">
              <a:spcBef>
                <a:spcPts val="0"/>
              </a:spcBef>
              <a:buFont typeface="Symbol" panose="05050102010706020507" pitchFamily="18" charset="2"/>
              <a:buChar char=""/>
            </a:pPr>
            <a:r>
              <a:rPr lang="en-US" sz="1800" dirty="0">
                <a:latin typeface="Century Gothic"/>
                <a:ea typeface="Calibri"/>
                <a:cs typeface="Times New Roman"/>
              </a:rPr>
              <a:t>April lottery winners: 25% fees </a:t>
            </a:r>
            <a:r>
              <a:rPr lang="en-US" sz="1800" b="1" dirty="0">
                <a:latin typeface="Century Gothic"/>
                <a:ea typeface="Calibri"/>
                <a:cs typeface="Times New Roman"/>
              </a:rPr>
              <a:t>($125)</a:t>
            </a:r>
            <a:endParaRPr lang="en-US" sz="1800" b="1" dirty="0">
              <a:effectLst/>
              <a:latin typeface="Century Gothic"/>
              <a:ea typeface="Calibri"/>
              <a:cs typeface="Times New Roman"/>
            </a:endParaRPr>
          </a:p>
          <a:p>
            <a:endParaRPr lang="en-US" sz="2000" dirty="0"/>
          </a:p>
        </p:txBody>
      </p:sp>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4E3085E0-FE5F-AE1C-F9BC-309D5EC3E858}"/>
                  </a:ext>
                </a:extLst>
              </p14:cNvPr>
              <p14:cNvContentPartPr/>
              <p14:nvPr/>
            </p14:nvContentPartPr>
            <p14:xfrm>
              <a:off x="2770310" y="4571704"/>
              <a:ext cx="360" cy="360"/>
            </p14:xfrm>
          </p:contentPart>
        </mc:Choice>
        <mc:Fallback xmlns="">
          <p:pic>
            <p:nvPicPr>
              <p:cNvPr id="4" name="Ink 3">
                <a:extLst>
                  <a:ext uri="{FF2B5EF4-FFF2-40B4-BE49-F238E27FC236}">
                    <a16:creationId xmlns:a16="http://schemas.microsoft.com/office/drawing/2014/main" id="{4E3085E0-FE5F-AE1C-F9BC-309D5EC3E858}"/>
                  </a:ext>
                </a:extLst>
              </p:cNvPr>
              <p:cNvPicPr/>
              <p:nvPr/>
            </p:nvPicPr>
            <p:blipFill>
              <a:blip r:embed="rId4"/>
              <a:stretch>
                <a:fillRect/>
              </a:stretch>
            </p:blipFill>
            <p:spPr>
              <a:xfrm>
                <a:off x="2734310" y="4499704"/>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 name="Ink 4">
                <a:extLst>
                  <a:ext uri="{FF2B5EF4-FFF2-40B4-BE49-F238E27FC236}">
                    <a16:creationId xmlns:a16="http://schemas.microsoft.com/office/drawing/2014/main" id="{40C4EECF-4376-1BD1-822C-ECA1B671B9B2}"/>
                  </a:ext>
                </a:extLst>
              </p14:cNvPr>
              <p14:cNvContentPartPr/>
              <p14:nvPr/>
            </p14:nvContentPartPr>
            <p14:xfrm>
              <a:off x="2616230" y="4580704"/>
              <a:ext cx="360" cy="360"/>
            </p14:xfrm>
          </p:contentPart>
        </mc:Choice>
        <mc:Fallback xmlns="">
          <p:pic>
            <p:nvPicPr>
              <p:cNvPr id="5" name="Ink 4">
                <a:extLst>
                  <a:ext uri="{FF2B5EF4-FFF2-40B4-BE49-F238E27FC236}">
                    <a16:creationId xmlns:a16="http://schemas.microsoft.com/office/drawing/2014/main" id="{40C4EECF-4376-1BD1-822C-ECA1B671B9B2}"/>
                  </a:ext>
                </a:extLst>
              </p:cNvPr>
              <p:cNvPicPr/>
              <p:nvPr/>
            </p:nvPicPr>
            <p:blipFill>
              <a:blip r:embed="rId4"/>
              <a:stretch>
                <a:fillRect/>
              </a:stretch>
            </p:blipFill>
            <p:spPr>
              <a:xfrm>
                <a:off x="2580230" y="4508704"/>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E4DCA899-C6BD-18D6-28AA-266A51DBDC78}"/>
                  </a:ext>
                </a:extLst>
              </p14:cNvPr>
              <p14:cNvContentPartPr/>
              <p14:nvPr/>
            </p14:nvContentPartPr>
            <p14:xfrm>
              <a:off x="1593110" y="4508344"/>
              <a:ext cx="1132200" cy="18720"/>
            </p14:xfrm>
          </p:contentPart>
        </mc:Choice>
        <mc:Fallback xmlns="">
          <p:pic>
            <p:nvPicPr>
              <p:cNvPr id="7" name="Ink 6">
                <a:extLst>
                  <a:ext uri="{FF2B5EF4-FFF2-40B4-BE49-F238E27FC236}">
                    <a16:creationId xmlns:a16="http://schemas.microsoft.com/office/drawing/2014/main" id="{E4DCA899-C6BD-18D6-28AA-266A51DBDC78}"/>
                  </a:ext>
                </a:extLst>
              </p:cNvPr>
              <p:cNvPicPr/>
              <p:nvPr/>
            </p:nvPicPr>
            <p:blipFill>
              <a:blip r:embed="rId7"/>
              <a:stretch>
                <a:fillRect/>
              </a:stretch>
            </p:blipFill>
            <p:spPr>
              <a:xfrm>
                <a:off x="1557110" y="4436344"/>
                <a:ext cx="1203840" cy="1623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9" name="Ink 8">
                <a:extLst>
                  <a:ext uri="{FF2B5EF4-FFF2-40B4-BE49-F238E27FC236}">
                    <a16:creationId xmlns:a16="http://schemas.microsoft.com/office/drawing/2014/main" id="{0D0D5D20-0552-602A-ECEF-9FCBFABE0C28}"/>
                  </a:ext>
                </a:extLst>
              </p14:cNvPr>
              <p14:cNvContentPartPr/>
              <p14:nvPr/>
            </p14:nvContentPartPr>
            <p14:xfrm>
              <a:off x="1975430" y="4580704"/>
              <a:ext cx="1221480" cy="101520"/>
            </p14:xfrm>
          </p:contentPart>
        </mc:Choice>
        <mc:Fallback xmlns="">
          <p:pic>
            <p:nvPicPr>
              <p:cNvPr id="9" name="Ink 8">
                <a:extLst>
                  <a:ext uri="{FF2B5EF4-FFF2-40B4-BE49-F238E27FC236}">
                    <a16:creationId xmlns:a16="http://schemas.microsoft.com/office/drawing/2014/main" id="{0D0D5D20-0552-602A-ECEF-9FCBFABE0C28}"/>
                  </a:ext>
                </a:extLst>
              </p:cNvPr>
              <p:cNvPicPr/>
              <p:nvPr/>
            </p:nvPicPr>
            <p:blipFill>
              <a:blip r:embed="rId9"/>
              <a:stretch>
                <a:fillRect/>
              </a:stretch>
            </p:blipFill>
            <p:spPr>
              <a:xfrm>
                <a:off x="1939430" y="4508448"/>
                <a:ext cx="1293120" cy="245671"/>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1" name="Ink 10">
                <a:extLst>
                  <a:ext uri="{FF2B5EF4-FFF2-40B4-BE49-F238E27FC236}">
                    <a16:creationId xmlns:a16="http://schemas.microsoft.com/office/drawing/2014/main" id="{45C55256-6EC8-EAAD-5902-8B6F8861B88D}"/>
                  </a:ext>
                </a:extLst>
              </p14:cNvPr>
              <p14:cNvContentPartPr/>
              <p14:nvPr/>
            </p14:nvContentPartPr>
            <p14:xfrm>
              <a:off x="4535750" y="4490344"/>
              <a:ext cx="360" cy="360"/>
            </p14:xfrm>
          </p:contentPart>
        </mc:Choice>
        <mc:Fallback xmlns="">
          <p:pic>
            <p:nvPicPr>
              <p:cNvPr id="11" name="Ink 10">
                <a:extLst>
                  <a:ext uri="{FF2B5EF4-FFF2-40B4-BE49-F238E27FC236}">
                    <a16:creationId xmlns:a16="http://schemas.microsoft.com/office/drawing/2014/main" id="{45C55256-6EC8-EAAD-5902-8B6F8861B88D}"/>
                  </a:ext>
                </a:extLst>
              </p:cNvPr>
              <p:cNvPicPr/>
              <p:nvPr/>
            </p:nvPicPr>
            <p:blipFill>
              <a:blip r:embed="rId11"/>
              <a:stretch>
                <a:fillRect/>
              </a:stretch>
            </p:blipFill>
            <p:spPr>
              <a:xfrm>
                <a:off x="4499750" y="4418344"/>
                <a:ext cx="72000" cy="144000"/>
              </a:xfrm>
              <a:prstGeom prst="rect">
                <a:avLst/>
              </a:prstGeom>
            </p:spPr>
          </p:pic>
        </mc:Fallback>
      </mc:AlternateContent>
    </p:spTree>
    <p:extLst>
      <p:ext uri="{BB962C8B-B14F-4D97-AF65-F5344CB8AC3E}">
        <p14:creationId xmlns:p14="http://schemas.microsoft.com/office/powerpoint/2010/main" val="40724309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6B2A97CB-85D9-F3B1-8639-B14B467F1D86}"/>
              </a:ext>
            </a:extLst>
          </p:cNvPr>
          <p:cNvSpPr>
            <a:spLocks noGrp="1"/>
          </p:cNvSpPr>
          <p:nvPr>
            <p:ph type="title"/>
          </p:nvPr>
        </p:nvSpPr>
        <p:spPr>
          <a:xfrm>
            <a:off x="0" y="2767106"/>
            <a:ext cx="3540869" cy="3071906"/>
          </a:xfrm>
        </p:spPr>
        <p:txBody>
          <a:bodyPr vert="horz" lIns="91440" tIns="45720" rIns="91440" bIns="45720" rtlCol="0" anchor="t">
            <a:normAutofit/>
          </a:bodyPr>
          <a:lstStyle/>
          <a:p>
            <a:r>
              <a:rPr lang="en-US" sz="4000" b="1" kern="1200" dirty="0">
                <a:solidFill>
                  <a:srgbClr val="FFFFFF"/>
                </a:solidFill>
                <a:latin typeface="Century Gothic" panose="020B0502020202020204" pitchFamily="34" charset="0"/>
              </a:rPr>
              <a:t>VCC STR RESTRICTIONS</a:t>
            </a:r>
          </a:p>
        </p:txBody>
      </p:sp>
      <p:pic>
        <p:nvPicPr>
          <p:cNvPr id="5" name="Content Placeholder 4" descr="A screenshot of a computer&#10;&#10;Description automatically generated with low confidence">
            <a:extLst>
              <a:ext uri="{FF2B5EF4-FFF2-40B4-BE49-F238E27FC236}">
                <a16:creationId xmlns:a16="http://schemas.microsoft.com/office/drawing/2014/main" id="{5F45EEA5-C191-3F21-5E06-3B52621A7FB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02428" y="764506"/>
            <a:ext cx="7225748" cy="5328988"/>
          </a:xfrm>
          <a:prstGeom prst="rect">
            <a:avLst/>
          </a:prstGeom>
        </p:spPr>
      </p:pic>
    </p:spTree>
    <p:extLst>
      <p:ext uri="{BB962C8B-B14F-4D97-AF65-F5344CB8AC3E}">
        <p14:creationId xmlns:p14="http://schemas.microsoft.com/office/powerpoint/2010/main" val="32387905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BA75162-7E67-3C8E-5B67-67E21E150D73}"/>
              </a:ext>
            </a:extLst>
          </p:cNvPr>
          <p:cNvSpPr>
            <a:spLocks noGrp="1"/>
          </p:cNvSpPr>
          <p:nvPr>
            <p:ph type="title"/>
          </p:nvPr>
        </p:nvSpPr>
        <p:spPr>
          <a:xfrm>
            <a:off x="256032" y="294538"/>
            <a:ext cx="11935967" cy="1033669"/>
          </a:xfrm>
        </p:spPr>
        <p:txBody>
          <a:bodyPr>
            <a:noAutofit/>
          </a:bodyPr>
          <a:lstStyle/>
          <a:p>
            <a:r>
              <a:rPr lang="en-US" sz="3200" b="1" dirty="0">
                <a:solidFill>
                  <a:srgbClr val="FFFFFF"/>
                </a:solidFill>
                <a:latin typeface="Century Gothic" panose="020B0502020202020204" pitchFamily="34" charset="0"/>
              </a:rPr>
              <a:t>RENEWALS – </a:t>
            </a:r>
            <a:r>
              <a:rPr lang="en-US" sz="3200" b="1" dirty="0">
                <a:solidFill>
                  <a:srgbClr val="FF0000"/>
                </a:solidFill>
                <a:latin typeface="Century Gothic" panose="020B0502020202020204" pitchFamily="34" charset="0"/>
              </a:rPr>
              <a:t>Please note that renewal season will begin  in April to ensure all licenses are renewed prior to the expiration date. </a:t>
            </a:r>
            <a:endParaRPr lang="en-US" sz="3200" b="1" dirty="0">
              <a:solidFill>
                <a:srgbClr val="FFFFFF"/>
              </a:solidFill>
              <a:latin typeface="Century Gothic" panose="020B0502020202020204" pitchFamily="34" charset="0"/>
            </a:endParaRPr>
          </a:p>
        </p:txBody>
      </p:sp>
      <p:sp>
        <p:nvSpPr>
          <p:cNvPr id="3" name="Content Placeholder 2">
            <a:extLst>
              <a:ext uri="{FF2B5EF4-FFF2-40B4-BE49-F238E27FC236}">
                <a16:creationId xmlns:a16="http://schemas.microsoft.com/office/drawing/2014/main" id="{2300CBAC-2354-68E9-DBD6-9F2ECB9216F1}"/>
              </a:ext>
            </a:extLst>
          </p:cNvPr>
          <p:cNvSpPr>
            <a:spLocks noGrp="1"/>
          </p:cNvSpPr>
          <p:nvPr>
            <p:ph idx="1"/>
          </p:nvPr>
        </p:nvSpPr>
        <p:spPr>
          <a:xfrm>
            <a:off x="688932" y="1622745"/>
            <a:ext cx="11022903" cy="5053628"/>
          </a:xfrm>
        </p:spPr>
        <p:txBody>
          <a:bodyPr anchor="ctr">
            <a:normAutofit/>
          </a:bodyPr>
          <a:lstStyle/>
          <a:p>
            <a:pPr marL="342900" marR="0" lvl="0" indent="-342900">
              <a:spcBef>
                <a:spcPts val="0"/>
              </a:spcBef>
              <a:spcAft>
                <a:spcPts val="0"/>
              </a:spcAft>
              <a:buFont typeface="+mj-lt"/>
              <a:buAutoNum type="alphaUcPeriod"/>
            </a:pPr>
            <a:r>
              <a:rPr lang="en-US" sz="1600" dirty="0">
                <a:effectLst/>
                <a:latin typeface="Century Gothic" panose="020B0502020202020204" pitchFamily="34" charset="0"/>
                <a:ea typeface="Calibri" panose="020F0502020204030204" pitchFamily="34" charset="0"/>
                <a:cs typeface="Times New Roman" panose="02020603050405020304" pitchFamily="18" charset="0"/>
              </a:rPr>
              <a:t>Renewals.</a:t>
            </a:r>
          </a:p>
          <a:p>
            <a:pPr marL="0" marR="0">
              <a:spcBef>
                <a:spcPts val="0"/>
              </a:spcBef>
              <a:spcAft>
                <a:spcPts val="0"/>
              </a:spcAft>
            </a:pPr>
            <a:r>
              <a:rPr lang="en-US" sz="1600" dirty="0">
                <a:effectLst/>
                <a:latin typeface="Century Gothic" panose="020B0502020202020204" pitchFamily="34" charset="0"/>
                <a:ea typeface="Calibri" panose="020F0502020204030204" pitchFamily="34" charset="0"/>
                <a:cs typeface="Times New Roman" panose="02020603050405020304" pitchFamily="18" charset="0"/>
              </a:rPr>
              <a:t>Permitholders who remain in good standing with the Department of Safety and Permits will be eligible to apply for renewal of their permits. This requires:</a:t>
            </a:r>
          </a:p>
          <a:p>
            <a:pPr marL="342900" marR="0" lvl="0" indent="-342900">
              <a:spcBef>
                <a:spcPts val="0"/>
              </a:spcBef>
              <a:spcAft>
                <a:spcPts val="0"/>
              </a:spcAft>
              <a:buFont typeface="+mj-lt"/>
              <a:buAutoNum type="arabicPeriod"/>
            </a:pPr>
            <a:r>
              <a:rPr lang="en-US" sz="1600" dirty="0">
                <a:effectLst/>
                <a:latin typeface="Century Gothic" panose="020B0502020202020204" pitchFamily="34" charset="0"/>
                <a:ea typeface="Calibri" panose="020F0502020204030204" pitchFamily="34" charset="0"/>
                <a:cs typeface="Times New Roman" panose="02020603050405020304" pitchFamily="18" charset="0"/>
              </a:rPr>
              <a:t>A complete application;</a:t>
            </a:r>
          </a:p>
          <a:p>
            <a:pPr marL="342900" marR="0" lvl="0" indent="-342900">
              <a:spcBef>
                <a:spcPts val="0"/>
              </a:spcBef>
              <a:spcAft>
                <a:spcPts val="0"/>
              </a:spcAft>
              <a:buFont typeface="+mj-lt"/>
              <a:buAutoNum type="arabicPeriod"/>
            </a:pPr>
            <a:r>
              <a:rPr lang="en-US" sz="1600" dirty="0">
                <a:effectLst/>
                <a:latin typeface="Century Gothic" panose="020B0502020202020204" pitchFamily="34" charset="0"/>
                <a:ea typeface="Calibri" panose="020F0502020204030204" pitchFamily="34" charset="0"/>
                <a:cs typeface="Times New Roman" panose="02020603050405020304" pitchFamily="18" charset="0"/>
              </a:rPr>
              <a:t>Permittees to apply within the designated renewal period provided in the annual calendar;</a:t>
            </a:r>
          </a:p>
          <a:p>
            <a:pPr marL="342900" marR="0" lvl="0" indent="-342900">
              <a:spcBef>
                <a:spcPts val="0"/>
              </a:spcBef>
              <a:spcAft>
                <a:spcPts val="0"/>
              </a:spcAft>
              <a:buFont typeface="+mj-lt"/>
              <a:buAutoNum type="arabicPeriod"/>
            </a:pPr>
            <a:r>
              <a:rPr lang="en-US" sz="1600" dirty="0">
                <a:effectLst/>
                <a:latin typeface="Century Gothic" panose="020B0502020202020204" pitchFamily="34" charset="0"/>
                <a:ea typeface="Calibri" panose="020F0502020204030204" pitchFamily="34" charset="0"/>
                <a:cs typeface="Times New Roman" panose="02020603050405020304" pitchFamily="18" charset="0"/>
              </a:rPr>
              <a:t>Payment of permit fees within five (5) calendar days of application approval;</a:t>
            </a:r>
          </a:p>
          <a:p>
            <a:pPr marL="342900" marR="0" lvl="0" indent="-342900">
              <a:spcBef>
                <a:spcPts val="0"/>
              </a:spcBef>
              <a:spcAft>
                <a:spcPts val="0"/>
              </a:spcAft>
              <a:buFont typeface="+mj-lt"/>
              <a:buAutoNum type="arabicPeriod"/>
            </a:pPr>
            <a:r>
              <a:rPr lang="en-US" sz="1600" dirty="0">
                <a:effectLst/>
                <a:latin typeface="Century Gothic" panose="020B0502020202020204" pitchFamily="34" charset="0"/>
                <a:ea typeface="Calibri" panose="020F0502020204030204" pitchFamily="34" charset="0"/>
                <a:cs typeface="Times New Roman" panose="02020603050405020304" pitchFamily="18" charset="0"/>
              </a:rPr>
              <a:t>A valid operator license;</a:t>
            </a:r>
          </a:p>
          <a:p>
            <a:pPr marL="342900" marR="0" lvl="0" indent="-342900">
              <a:spcBef>
                <a:spcPts val="0"/>
              </a:spcBef>
              <a:spcAft>
                <a:spcPts val="0"/>
              </a:spcAft>
              <a:buFont typeface="+mj-lt"/>
              <a:buAutoNum type="arabicPeriod"/>
            </a:pPr>
            <a:r>
              <a:rPr lang="en-US" sz="1600" dirty="0">
                <a:effectLst/>
                <a:latin typeface="Century Gothic" panose="020B0502020202020204" pitchFamily="34" charset="0"/>
                <a:ea typeface="Calibri" panose="020F0502020204030204" pitchFamily="34" charset="0"/>
                <a:cs typeface="Times New Roman" panose="02020603050405020304" pitchFamily="18" charset="0"/>
              </a:rPr>
              <a:t>Proof of completion of a short-term rental course to be provided by the Department;</a:t>
            </a:r>
          </a:p>
          <a:p>
            <a:pPr marL="342900" marR="0" lvl="0" indent="-342900">
              <a:spcBef>
                <a:spcPts val="0"/>
              </a:spcBef>
              <a:spcAft>
                <a:spcPts val="0"/>
              </a:spcAft>
              <a:buFont typeface="+mj-lt"/>
              <a:buAutoNum type="arabicPeriod"/>
            </a:pPr>
            <a:r>
              <a:rPr lang="en-US" sz="1600" dirty="0">
                <a:effectLst/>
                <a:latin typeface="Century Gothic" panose="020B0502020202020204" pitchFamily="34" charset="0"/>
                <a:ea typeface="Calibri" panose="020F0502020204030204" pitchFamily="34" charset="0"/>
                <a:cs typeface="Times New Roman" panose="02020603050405020304" pitchFamily="18" charset="0"/>
              </a:rPr>
              <a:t>Satisfaction of all judgments, liens, fines, and fees related to the property;</a:t>
            </a:r>
          </a:p>
          <a:p>
            <a:pPr marL="342900" marR="0" lvl="0" indent="-342900">
              <a:spcBef>
                <a:spcPts val="0"/>
              </a:spcBef>
              <a:spcAft>
                <a:spcPts val="0"/>
              </a:spcAft>
              <a:buFont typeface="+mj-lt"/>
              <a:buAutoNum type="arabicPeriod"/>
            </a:pPr>
            <a:r>
              <a:rPr lang="en-US" sz="1600" dirty="0">
                <a:effectLst/>
                <a:latin typeface="Century Gothic" panose="020B0502020202020204" pitchFamily="34" charset="0"/>
                <a:ea typeface="Calibri" panose="020F0502020204030204" pitchFamily="34" charset="0"/>
                <a:cs typeface="Times New Roman" panose="02020603050405020304" pitchFamily="18" charset="0"/>
              </a:rPr>
              <a:t>Resolution of any electrical, mechanical, or work without permit violations; and</a:t>
            </a:r>
          </a:p>
          <a:p>
            <a:pPr marL="342900" marR="0" lvl="0" indent="-342900">
              <a:spcBef>
                <a:spcPts val="0"/>
              </a:spcBef>
              <a:spcAft>
                <a:spcPts val="0"/>
              </a:spcAft>
              <a:buFont typeface="+mj-lt"/>
              <a:buAutoNum type="arabicPeriod"/>
            </a:pPr>
            <a:r>
              <a:rPr lang="en-US" sz="1600" dirty="0">
                <a:effectLst/>
                <a:latin typeface="Century Gothic" panose="020B0502020202020204" pitchFamily="34" charset="0"/>
                <a:ea typeface="Calibri" panose="020F0502020204030204" pitchFamily="34" charset="0"/>
                <a:cs typeface="Times New Roman" panose="02020603050405020304" pitchFamily="18" charset="0"/>
              </a:rPr>
              <a:t>Closure of all open building permits or written approval of the Chief Building Official for renewal despite the open permit.</a:t>
            </a:r>
          </a:p>
          <a:p>
            <a:pPr marL="0" marR="0">
              <a:spcBef>
                <a:spcPts val="0"/>
              </a:spcBef>
              <a:spcAft>
                <a:spcPts val="0"/>
              </a:spcAft>
            </a:pPr>
            <a:r>
              <a:rPr lang="en-US" sz="1600" dirty="0">
                <a:effectLst/>
                <a:latin typeface="Century Gothic" panose="020B0502020202020204" pitchFamily="34" charset="0"/>
                <a:ea typeface="Calibri" panose="020F0502020204030204" pitchFamily="34" charset="0"/>
                <a:cs typeface="Times New Roman" panose="02020603050405020304" pitchFamily="18" charset="0"/>
              </a:rPr>
              <a:t>Permitholders whose permits have been revoked or rescinded are not eligible for renewal.</a:t>
            </a:r>
          </a:p>
          <a:p>
            <a:pPr marL="0" marR="0">
              <a:spcBef>
                <a:spcPts val="0"/>
              </a:spcBef>
              <a:spcAft>
                <a:spcPts val="0"/>
              </a:spcAft>
            </a:pPr>
            <a:r>
              <a:rPr lang="en-US" sz="1600" dirty="0">
                <a:effectLst/>
                <a:latin typeface="Century Gothic" panose="020B0502020202020204" pitchFamily="34" charset="0"/>
                <a:ea typeface="Calibri" panose="020F0502020204030204" pitchFamily="34" charset="0"/>
                <a:cs typeface="Times New Roman" panose="02020603050405020304" pitchFamily="18" charset="0"/>
              </a:rPr>
              <a:t>If a permitholder fails to renew timely, the square will be eligible for participation in the next quarterly lottery.</a:t>
            </a:r>
          </a:p>
          <a:p>
            <a:endParaRPr lang="en-US" sz="1600" dirty="0"/>
          </a:p>
        </p:txBody>
      </p:sp>
    </p:spTree>
    <p:extLst>
      <p:ext uri="{BB962C8B-B14F-4D97-AF65-F5344CB8AC3E}">
        <p14:creationId xmlns:p14="http://schemas.microsoft.com/office/powerpoint/2010/main" val="19028063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0" name="Rectangle 39">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1" name="Rectangle 41">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43">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45">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47">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Freeform: Shape 49">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2" name="Rectangle 51">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07EBAFF-8ED5-4B39-BD2B-ACD6B44D3CFA}"/>
              </a:ext>
            </a:extLst>
          </p:cNvPr>
          <p:cNvSpPr>
            <a:spLocks noGrp="1"/>
          </p:cNvSpPr>
          <p:nvPr>
            <p:ph type="title"/>
          </p:nvPr>
        </p:nvSpPr>
        <p:spPr>
          <a:xfrm>
            <a:off x="503298" y="1156327"/>
            <a:ext cx="3201366" cy="3387497"/>
          </a:xfrm>
        </p:spPr>
        <p:txBody>
          <a:bodyPr anchor="b">
            <a:normAutofit/>
          </a:bodyPr>
          <a:lstStyle/>
          <a:p>
            <a:pPr algn="r"/>
            <a:r>
              <a:rPr lang="en-US" sz="4000" b="1" dirty="0">
                <a:solidFill>
                  <a:srgbClr val="FFFFFF"/>
                </a:solidFill>
                <a:latin typeface="Century Gothic" panose="020B0502020202020204" pitchFamily="34" charset="0"/>
              </a:rPr>
              <a:t>LEGAL DUTIES &amp; PROHIBITED ACTS - OWNER</a:t>
            </a:r>
          </a:p>
        </p:txBody>
      </p:sp>
      <p:sp>
        <p:nvSpPr>
          <p:cNvPr id="76" name="Content Placeholder 2">
            <a:extLst>
              <a:ext uri="{FF2B5EF4-FFF2-40B4-BE49-F238E27FC236}">
                <a16:creationId xmlns:a16="http://schemas.microsoft.com/office/drawing/2014/main" id="{656FAD84-5A1D-6012-9B5C-1228CFFA1D6F}"/>
              </a:ext>
            </a:extLst>
          </p:cNvPr>
          <p:cNvSpPr>
            <a:spLocks noGrp="1"/>
          </p:cNvSpPr>
          <p:nvPr>
            <p:ph idx="1"/>
          </p:nvPr>
        </p:nvSpPr>
        <p:spPr>
          <a:xfrm>
            <a:off x="4134810" y="248647"/>
            <a:ext cx="7789968" cy="6289939"/>
          </a:xfrm>
        </p:spPr>
        <p:txBody>
          <a:bodyPr anchor="ctr">
            <a:normAutofit/>
          </a:bodyPr>
          <a:lstStyle/>
          <a:p>
            <a:r>
              <a:rPr lang="en-US" sz="1600" dirty="0">
                <a:latin typeface="Century Gothic" panose="020B0502020202020204" pitchFamily="34" charset="0"/>
              </a:rPr>
              <a:t>Additional insurance policy not required if listing on Airbnb</a:t>
            </a:r>
          </a:p>
          <a:p>
            <a:pPr marL="0" indent="0">
              <a:buNone/>
            </a:pPr>
            <a:endParaRPr lang="en-US" sz="1600" dirty="0">
              <a:latin typeface="Century Gothic" panose="020B0502020202020204" pitchFamily="34" charset="0"/>
            </a:endParaRPr>
          </a:p>
          <a:p>
            <a:r>
              <a:rPr lang="en-US" sz="1600" dirty="0">
                <a:latin typeface="Century Gothic" panose="020B0502020202020204" pitchFamily="34" charset="0"/>
              </a:rPr>
              <a:t>Short-term rental advertisements. The owner shall ensure that the following information be provided in connection with any short-term rental advertisement and shall ensure, in any event, that </a:t>
            </a:r>
            <a:r>
              <a:rPr lang="en-US" sz="1600" b="1" dirty="0">
                <a:latin typeface="Century Gothic" panose="020B0502020202020204" pitchFamily="34" charset="0"/>
              </a:rPr>
              <a:t>each short-term rental listing advertises only licensed properties, with each listing containing:</a:t>
            </a:r>
            <a:endParaRPr lang="en-US" sz="1600" dirty="0">
              <a:latin typeface="Century Gothic" panose="020B0502020202020204" pitchFamily="34" charset="0"/>
            </a:endParaRPr>
          </a:p>
          <a:p>
            <a:pPr lvl="1"/>
            <a:r>
              <a:rPr lang="en-US" sz="1400" dirty="0">
                <a:latin typeface="Century Gothic" panose="020B0502020202020204" pitchFamily="34" charset="0"/>
              </a:rPr>
              <a:t>The short-term rental owner permit number;</a:t>
            </a:r>
          </a:p>
          <a:p>
            <a:pPr lvl="1"/>
            <a:r>
              <a:rPr lang="en-US" sz="1400" dirty="0">
                <a:latin typeface="Century Gothic" panose="020B0502020202020204" pitchFamily="34" charset="0"/>
              </a:rPr>
              <a:t>The short-term rental operator permit number of the designated operator;</a:t>
            </a:r>
          </a:p>
          <a:p>
            <a:pPr lvl="1"/>
            <a:r>
              <a:rPr lang="en-US" sz="1400" dirty="0">
                <a:latin typeface="Century Gothic" panose="020B0502020202020204" pitchFamily="34" charset="0"/>
              </a:rPr>
              <a:t>Whether the dwelling unit is wheelchair accessible or otherwise compliant with the Americans with Disabilities Act; put in listing if it applies to your property;</a:t>
            </a:r>
          </a:p>
          <a:p>
            <a:pPr lvl="1"/>
            <a:r>
              <a:rPr lang="en-US" sz="1400" dirty="0">
                <a:latin typeface="Century Gothic" panose="020B0502020202020204" pitchFamily="34" charset="0"/>
              </a:rPr>
              <a:t>The number of available guest bedrooms as indicated on the owner permit; </a:t>
            </a:r>
          </a:p>
          <a:p>
            <a:pPr lvl="1"/>
            <a:r>
              <a:rPr lang="en-US" sz="1400" dirty="0">
                <a:latin typeface="Century Gothic" panose="020B0502020202020204" pitchFamily="34" charset="0"/>
              </a:rPr>
              <a:t>The maximum available occupancy of the dwelling unit as indicated on the owner permit. </a:t>
            </a:r>
            <a:endParaRPr lang="en-US" sz="1100" dirty="0"/>
          </a:p>
        </p:txBody>
      </p:sp>
    </p:spTree>
    <p:extLst>
      <p:ext uri="{BB962C8B-B14F-4D97-AF65-F5344CB8AC3E}">
        <p14:creationId xmlns:p14="http://schemas.microsoft.com/office/powerpoint/2010/main" val="39477761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4DF1A8F-67A7-CCAE-9EAF-B47AEFB7DA56}"/>
              </a:ext>
            </a:extLst>
          </p:cNvPr>
          <p:cNvSpPr>
            <a:spLocks noGrp="1"/>
          </p:cNvSpPr>
          <p:nvPr>
            <p:ph idx="1"/>
          </p:nvPr>
        </p:nvSpPr>
        <p:spPr>
          <a:xfrm>
            <a:off x="914400" y="1891430"/>
            <a:ext cx="10835042" cy="5267194"/>
          </a:xfrm>
        </p:spPr>
        <p:txBody>
          <a:bodyPr anchor="ctr">
            <a:normAutofit lnSpcReduction="10000"/>
          </a:bodyPr>
          <a:lstStyle/>
          <a:p>
            <a:r>
              <a:rPr lang="en-US" sz="1600">
                <a:latin typeface="Century Gothic" panose="020B0502020202020204" pitchFamily="34" charset="0"/>
              </a:rPr>
              <a:t>Adhere to dwelling and occupancy limits. Short-term rentals shall be subject to, and may not exceed, the dwelling-unit-per-lot-of-record, guest bedroom, guest occupancy, and density limitations set forth in the Comprehensive Zoning Ordinance. </a:t>
            </a:r>
          </a:p>
          <a:p>
            <a:r>
              <a:rPr lang="en-US" sz="1600">
                <a:latin typeface="Century Gothic" panose="020B0502020202020204" pitchFamily="34" charset="0"/>
              </a:rPr>
              <a:t>Ensure the owner permit is displayed in a location clearly visible from the street and guests &amp; neighbors.</a:t>
            </a:r>
          </a:p>
          <a:p>
            <a:r>
              <a:rPr lang="en-US" sz="1600">
                <a:latin typeface="Century Gothic" panose="020B0502020202020204" pitchFamily="34" charset="0"/>
              </a:rPr>
              <a:t>Ensure evacuation diagram identifying fire escapes and all means of egress from the dwelling unit and the building in which the dwelling unit is located must be displayed in a location clearly visible and legible to guests.</a:t>
            </a:r>
          </a:p>
          <a:p>
            <a:r>
              <a:rPr lang="en-US" sz="1600">
                <a:latin typeface="Century Gothic" panose="020B0502020202020204" pitchFamily="34" charset="0"/>
              </a:rPr>
              <a:t>Each dwelling unit must have a </a:t>
            </a:r>
            <a:r>
              <a:rPr lang="en-US" sz="1600" b="1">
                <a:latin typeface="Century Gothic" panose="020B0502020202020204" pitchFamily="34" charset="0"/>
              </a:rPr>
              <a:t>working</a:t>
            </a:r>
            <a:r>
              <a:rPr lang="en-US" sz="1600">
                <a:latin typeface="Century Gothic" panose="020B0502020202020204" pitchFamily="34" charset="0"/>
              </a:rPr>
              <a:t> fire extinguisher, smoke alarms &amp; carbon monoxide detectors &amp; shall comply with applicable fire codes.</a:t>
            </a:r>
          </a:p>
          <a:p>
            <a:r>
              <a:rPr lang="en-US" sz="1600">
                <a:latin typeface="Century Gothic" panose="020B0502020202020204" pitchFamily="34" charset="0"/>
              </a:rPr>
              <a:t>Short-term rental guest use limitations. The owner shall ensure that no dwelling unit used as a short-term rental is used as a reception facility, or any other commercial use defined by the Comprehensive Zoning Ordinance, during guest use of the short-term rental.</a:t>
            </a:r>
          </a:p>
          <a:p>
            <a:r>
              <a:rPr lang="en-US" sz="1600">
                <a:latin typeface="Century Gothic" panose="020B0502020202020204" pitchFamily="34" charset="0"/>
              </a:rPr>
              <a:t>Criminal activity. The owner shall timely report any known or suspected criminal activity by a guest to the New Orleans Police Department.</a:t>
            </a:r>
          </a:p>
          <a:p>
            <a:r>
              <a:rPr lang="en-US" sz="1600">
                <a:latin typeface="Century Gothic" panose="020B0502020202020204" pitchFamily="34" charset="0"/>
              </a:rPr>
              <a:t>Owner/operator availability. The owner shall:</a:t>
            </a:r>
          </a:p>
          <a:p>
            <a:pPr lvl="1"/>
            <a:r>
              <a:rPr lang="en-US" sz="1600">
                <a:latin typeface="Century Gothic" panose="020B0502020202020204" pitchFamily="34" charset="0"/>
              </a:rPr>
              <a:t>Ensure the permitted operator is available during all periods of guest occupancy including  nights  and  weekends,  to  facilitate  compliance  with  this  article. Availability requires, at a minimum that the operator accessible by telephone, able to resolve complaints within one hour of being contacted by neighbors, guests &amp; the city.</a:t>
            </a:r>
          </a:p>
          <a:p>
            <a:pPr lvl="1"/>
            <a:r>
              <a:rPr lang="en-US" sz="1600">
                <a:effectLst/>
                <a:latin typeface="Century Gothic" panose="020B0502020202020204" pitchFamily="34" charset="0"/>
                <a:ea typeface="Times New Roman" panose="02020603050405020304" pitchFamily="18" charset="0"/>
              </a:rPr>
              <a:t>Serve</a:t>
            </a:r>
            <a:r>
              <a:rPr lang="en-US" sz="1600" spc="-10">
                <a:effectLst/>
                <a:latin typeface="Century Gothic" panose="020B0502020202020204" pitchFamily="34" charset="0"/>
                <a:ea typeface="Times New Roman" panose="02020603050405020304" pitchFamily="18" charset="0"/>
              </a:rPr>
              <a:t> </a:t>
            </a:r>
            <a:r>
              <a:rPr lang="en-US" sz="1600">
                <a:effectLst/>
                <a:latin typeface="Century Gothic" panose="020B0502020202020204" pitchFamily="34" charset="0"/>
                <a:ea typeface="Times New Roman" panose="02020603050405020304" pitchFamily="18" charset="0"/>
              </a:rPr>
              <a:t>as</a:t>
            </a:r>
            <a:r>
              <a:rPr lang="en-US" sz="1600" spc="-40">
                <a:effectLst/>
                <a:latin typeface="Century Gothic" panose="020B0502020202020204" pitchFamily="34" charset="0"/>
                <a:ea typeface="Times New Roman" panose="02020603050405020304" pitchFamily="18" charset="0"/>
              </a:rPr>
              <a:t> </a:t>
            </a:r>
            <a:r>
              <a:rPr lang="en-US" sz="1600">
                <a:effectLst/>
                <a:latin typeface="Century Gothic" panose="020B0502020202020204" pitchFamily="34" charset="0"/>
                <a:ea typeface="Times New Roman" panose="02020603050405020304" pitchFamily="18" charset="0"/>
              </a:rPr>
              <a:t>the</a:t>
            </a:r>
            <a:r>
              <a:rPr lang="en-US" sz="1600" spc="-25">
                <a:effectLst/>
                <a:latin typeface="Century Gothic" panose="020B0502020202020204" pitchFamily="34" charset="0"/>
                <a:ea typeface="Times New Roman" panose="02020603050405020304" pitchFamily="18" charset="0"/>
              </a:rPr>
              <a:t> </a:t>
            </a:r>
            <a:r>
              <a:rPr lang="en-US" sz="1600">
                <a:effectLst/>
                <a:latin typeface="Century Gothic" panose="020B0502020202020204" pitchFamily="34" charset="0"/>
                <a:ea typeface="Times New Roman" panose="02020603050405020304" pitchFamily="18" charset="0"/>
              </a:rPr>
              <a:t>point</a:t>
            </a:r>
            <a:r>
              <a:rPr lang="en-US" sz="1600" spc="-10">
                <a:effectLst/>
                <a:latin typeface="Century Gothic" panose="020B0502020202020204" pitchFamily="34" charset="0"/>
                <a:ea typeface="Times New Roman" panose="02020603050405020304" pitchFamily="18" charset="0"/>
              </a:rPr>
              <a:t> </a:t>
            </a:r>
            <a:r>
              <a:rPr lang="en-US" sz="1600">
                <a:effectLst/>
                <a:latin typeface="Century Gothic" panose="020B0502020202020204" pitchFamily="34" charset="0"/>
                <a:ea typeface="Times New Roman" panose="02020603050405020304" pitchFamily="18" charset="0"/>
              </a:rPr>
              <a:t>of contact</a:t>
            </a:r>
            <a:r>
              <a:rPr lang="en-US" sz="1600" spc="5">
                <a:effectLst/>
                <a:latin typeface="Century Gothic" panose="020B0502020202020204" pitchFamily="34" charset="0"/>
                <a:ea typeface="Times New Roman" panose="02020603050405020304" pitchFamily="18" charset="0"/>
              </a:rPr>
              <a:t> </a:t>
            </a:r>
            <a:r>
              <a:rPr lang="en-US" sz="1600">
                <a:effectLst/>
                <a:latin typeface="Century Gothic" panose="020B0502020202020204" pitchFamily="34" charset="0"/>
                <a:ea typeface="Times New Roman" panose="02020603050405020304" pitchFamily="18" charset="0"/>
              </a:rPr>
              <a:t>for</a:t>
            </a:r>
            <a:r>
              <a:rPr lang="en-US" sz="1600" spc="-30">
                <a:effectLst/>
                <a:latin typeface="Century Gothic" panose="020B0502020202020204" pitchFamily="34" charset="0"/>
                <a:ea typeface="Times New Roman" panose="02020603050405020304" pitchFamily="18" charset="0"/>
              </a:rPr>
              <a:t> </a:t>
            </a:r>
            <a:r>
              <a:rPr lang="en-US" sz="1600">
                <a:effectLst/>
                <a:latin typeface="Century Gothic" panose="020B0502020202020204" pitchFamily="34" charset="0"/>
                <a:ea typeface="Times New Roman" panose="02020603050405020304" pitchFamily="18" charset="0"/>
              </a:rPr>
              <a:t>guests, in</a:t>
            </a:r>
            <a:r>
              <a:rPr lang="en-US" sz="1600" spc="-30">
                <a:effectLst/>
                <a:latin typeface="Century Gothic" panose="020B0502020202020204" pitchFamily="34" charset="0"/>
                <a:ea typeface="Times New Roman" panose="02020603050405020304" pitchFamily="18" charset="0"/>
              </a:rPr>
              <a:t> </a:t>
            </a:r>
            <a:r>
              <a:rPr lang="en-US" sz="1600">
                <a:effectLst/>
                <a:latin typeface="Century Gothic" panose="020B0502020202020204" pitchFamily="34" charset="0"/>
                <a:ea typeface="Times New Roman" panose="02020603050405020304" pitchFamily="18" charset="0"/>
              </a:rPr>
              <a:t>addition</a:t>
            </a:r>
            <a:r>
              <a:rPr lang="en-US" sz="1600" spc="30">
                <a:effectLst/>
                <a:latin typeface="Century Gothic" panose="020B0502020202020204" pitchFamily="34" charset="0"/>
                <a:ea typeface="Times New Roman" panose="02020603050405020304" pitchFamily="18" charset="0"/>
              </a:rPr>
              <a:t> </a:t>
            </a:r>
            <a:r>
              <a:rPr lang="en-US" sz="1600">
                <a:effectLst/>
                <a:latin typeface="Century Gothic" panose="020B0502020202020204" pitchFamily="34" charset="0"/>
                <a:ea typeface="Times New Roman" panose="02020603050405020304" pitchFamily="18" charset="0"/>
              </a:rPr>
              <a:t>to</a:t>
            </a:r>
            <a:r>
              <a:rPr lang="en-US" sz="1600" spc="-30">
                <a:effectLst/>
                <a:latin typeface="Century Gothic" panose="020B0502020202020204" pitchFamily="34" charset="0"/>
                <a:ea typeface="Times New Roman" panose="02020603050405020304" pitchFamily="18" charset="0"/>
              </a:rPr>
              <a:t> </a:t>
            </a:r>
            <a:r>
              <a:rPr lang="en-US" sz="1600">
                <a:effectLst/>
                <a:latin typeface="Century Gothic" panose="020B0502020202020204" pitchFamily="34" charset="0"/>
                <a:ea typeface="Times New Roman" panose="02020603050405020304" pitchFamily="18" charset="0"/>
              </a:rPr>
              <a:t>the</a:t>
            </a:r>
            <a:r>
              <a:rPr lang="en-US" sz="1600" spc="-25">
                <a:effectLst/>
                <a:latin typeface="Century Gothic" panose="020B0502020202020204" pitchFamily="34" charset="0"/>
                <a:ea typeface="Times New Roman" panose="02020603050405020304" pitchFamily="18" charset="0"/>
              </a:rPr>
              <a:t> </a:t>
            </a:r>
            <a:r>
              <a:rPr lang="en-US" sz="1600">
                <a:effectLst/>
                <a:latin typeface="Century Gothic" panose="020B0502020202020204" pitchFamily="34" charset="0"/>
                <a:ea typeface="Times New Roman" panose="02020603050405020304" pitchFamily="18" charset="0"/>
              </a:rPr>
              <a:t>operator,</a:t>
            </a:r>
            <a:r>
              <a:rPr lang="en-US" sz="1600" spc="-20">
                <a:effectLst/>
                <a:latin typeface="Century Gothic" panose="020B0502020202020204" pitchFamily="34" charset="0"/>
                <a:ea typeface="Times New Roman" panose="02020603050405020304" pitchFamily="18" charset="0"/>
              </a:rPr>
              <a:t> </a:t>
            </a:r>
            <a:r>
              <a:rPr lang="en-US" sz="1600">
                <a:effectLst/>
                <a:latin typeface="Century Gothic" panose="020B0502020202020204" pitchFamily="34" charset="0"/>
                <a:ea typeface="Times New Roman" panose="02020603050405020304" pitchFamily="18" charset="0"/>
              </a:rPr>
              <a:t>and</a:t>
            </a:r>
            <a:r>
              <a:rPr lang="en-US" sz="1600" spc="5">
                <a:effectLst/>
                <a:latin typeface="Century Gothic" panose="020B0502020202020204" pitchFamily="34" charset="0"/>
                <a:ea typeface="Times New Roman" panose="02020603050405020304" pitchFamily="18" charset="0"/>
              </a:rPr>
              <a:t> </a:t>
            </a:r>
            <a:r>
              <a:rPr lang="en-US" sz="1600">
                <a:effectLst/>
                <a:latin typeface="Century Gothic" panose="020B0502020202020204" pitchFamily="34" charset="0"/>
                <a:ea typeface="Times New Roman" panose="02020603050405020304" pitchFamily="18" charset="0"/>
              </a:rPr>
              <a:t>be</a:t>
            </a:r>
            <a:r>
              <a:rPr lang="en-US" sz="1600" spc="-5">
                <a:effectLst/>
                <a:latin typeface="Century Gothic" panose="020B0502020202020204" pitchFamily="34" charset="0"/>
                <a:ea typeface="Times New Roman" panose="02020603050405020304" pitchFamily="18" charset="0"/>
              </a:rPr>
              <a:t> </a:t>
            </a:r>
            <a:r>
              <a:rPr lang="en-US" sz="1600">
                <a:effectLst/>
                <a:latin typeface="Century Gothic" panose="020B0502020202020204" pitchFamily="34" charset="0"/>
                <a:ea typeface="Times New Roman" panose="02020603050405020304" pitchFamily="18" charset="0"/>
              </a:rPr>
              <a:t>able</a:t>
            </a:r>
            <a:r>
              <a:rPr lang="en-US" sz="1600" spc="-10">
                <a:effectLst/>
                <a:latin typeface="Century Gothic" panose="020B0502020202020204" pitchFamily="34" charset="0"/>
                <a:ea typeface="Times New Roman" panose="02020603050405020304" pitchFamily="18" charset="0"/>
              </a:rPr>
              <a:t> </a:t>
            </a:r>
            <a:r>
              <a:rPr lang="en-US" sz="1600" spc="-25">
                <a:effectLst/>
                <a:latin typeface="Century Gothic" panose="020B0502020202020204" pitchFamily="34" charset="0"/>
                <a:ea typeface="Times New Roman" panose="02020603050405020304" pitchFamily="18" charset="0"/>
              </a:rPr>
              <a:t>to resolve complaints within one hour of being contacted by guests.</a:t>
            </a:r>
            <a:endParaRPr lang="en-US" sz="1600">
              <a:latin typeface="Century Gothic" panose="020B0502020202020204" pitchFamily="34" charset="0"/>
            </a:endParaRPr>
          </a:p>
          <a:p>
            <a:pPr lvl="1"/>
            <a:endParaRPr lang="en-US" sz="1100">
              <a:latin typeface="Century Gothic" panose="020B0502020202020204" pitchFamily="34" charset="0"/>
            </a:endParaRPr>
          </a:p>
          <a:p>
            <a:pPr lvl="1"/>
            <a:endParaRPr lang="en-US" sz="1100"/>
          </a:p>
          <a:p>
            <a:pPr lvl="1"/>
            <a:endParaRPr lang="en-US" sz="1100"/>
          </a:p>
        </p:txBody>
      </p:sp>
    </p:spTree>
    <p:extLst>
      <p:ext uri="{BB962C8B-B14F-4D97-AF65-F5344CB8AC3E}">
        <p14:creationId xmlns:p14="http://schemas.microsoft.com/office/powerpoint/2010/main" val="397207444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F58E043-3706-2A61-F5F5-E6D26CB06417}"/>
              </a:ext>
            </a:extLst>
          </p:cNvPr>
          <p:cNvSpPr>
            <a:spLocks noGrp="1"/>
          </p:cNvSpPr>
          <p:nvPr>
            <p:ph type="title"/>
          </p:nvPr>
        </p:nvSpPr>
        <p:spPr>
          <a:xfrm>
            <a:off x="826396" y="586855"/>
            <a:ext cx="4230100" cy="3387497"/>
          </a:xfrm>
        </p:spPr>
        <p:txBody>
          <a:bodyPr anchor="b">
            <a:normAutofit/>
          </a:bodyPr>
          <a:lstStyle/>
          <a:p>
            <a:pPr algn="r"/>
            <a:r>
              <a:rPr lang="en-US" sz="4000" b="1" dirty="0">
                <a:solidFill>
                  <a:srgbClr val="FFFFFF"/>
                </a:solidFill>
                <a:latin typeface="Century Gothic" panose="020B0502020202020204" pitchFamily="34" charset="0"/>
              </a:rPr>
              <a:t>LEGAL DUTIES &amp; PROHIBITED ACTS - OPERATOR</a:t>
            </a:r>
          </a:p>
        </p:txBody>
      </p:sp>
      <p:sp>
        <p:nvSpPr>
          <p:cNvPr id="3" name="Content Placeholder 2">
            <a:extLst>
              <a:ext uri="{FF2B5EF4-FFF2-40B4-BE49-F238E27FC236}">
                <a16:creationId xmlns:a16="http://schemas.microsoft.com/office/drawing/2014/main" id="{64DE64B2-9E3E-DF7F-2102-4C02E5E9DE35}"/>
              </a:ext>
            </a:extLst>
          </p:cNvPr>
          <p:cNvSpPr>
            <a:spLocks noGrp="1"/>
          </p:cNvSpPr>
          <p:nvPr>
            <p:ph idx="1"/>
          </p:nvPr>
        </p:nvSpPr>
        <p:spPr>
          <a:xfrm>
            <a:off x="5588348" y="100208"/>
            <a:ext cx="6611794" cy="6757789"/>
          </a:xfrm>
        </p:spPr>
        <p:txBody>
          <a:bodyPr anchor="ctr">
            <a:normAutofit/>
          </a:bodyPr>
          <a:lstStyle/>
          <a:p>
            <a:pPr lvl="1"/>
            <a:r>
              <a:rPr lang="en-US" sz="1400" dirty="0">
                <a:latin typeface="Century Gothic"/>
              </a:rPr>
              <a:t>Natural person, age 18 or over, with proof</a:t>
            </a:r>
          </a:p>
          <a:p>
            <a:pPr lvl="1"/>
            <a:r>
              <a:rPr lang="en-US" sz="1400" dirty="0">
                <a:latin typeface="Century Gothic"/>
              </a:rPr>
              <a:t>Permit valid for one year from date of issuance, renewed annually</a:t>
            </a:r>
          </a:p>
          <a:p>
            <a:pPr lvl="1">
              <a:spcBef>
                <a:spcPts val="1000"/>
              </a:spcBef>
              <a:defRPr/>
            </a:pPr>
            <a:r>
              <a:rPr kumimoji="0" lang="en-US" sz="1400" b="0" i="0" u="none" strike="noStrike" kern="1200" cap="none" spc="0" normalizeH="0" baseline="0" noProof="0" dirty="0">
                <a:ln>
                  <a:noFill/>
                </a:ln>
                <a:effectLst/>
                <a:uLnTx/>
                <a:uFillTx/>
                <a:latin typeface="Century Gothic"/>
              </a:rPr>
              <a:t>Operator availability. The operator shall:</a:t>
            </a:r>
            <a:endParaRPr lang="en-US" sz="1400" b="0" i="0" u="none" strike="noStrike" kern="1200" cap="none" spc="0" normalizeH="0" baseline="0" noProof="0" dirty="0">
              <a:ln>
                <a:noFill/>
              </a:ln>
              <a:effectLst/>
              <a:uLnTx/>
              <a:uFillTx/>
              <a:latin typeface="Century Gothic"/>
            </a:endParaRPr>
          </a:p>
          <a:p>
            <a:pPr lvl="2">
              <a:defRPr/>
            </a:pPr>
            <a:r>
              <a:rPr kumimoji="0" lang="en-US" sz="1400" b="0" i="0" u="none" strike="noStrike" kern="1200" cap="none" spc="0" normalizeH="0" baseline="0" noProof="0" dirty="0">
                <a:ln>
                  <a:noFill/>
                </a:ln>
                <a:effectLst/>
                <a:uLnTx/>
                <a:uFillTx/>
                <a:latin typeface="Century Gothic"/>
              </a:rPr>
              <a:t>Ensure they are available during all periods of guest occupancy including  nights  and  weekends</a:t>
            </a:r>
            <a:r>
              <a:rPr lang="en-US" sz="1400" dirty="0">
                <a:latin typeface="Century Gothic"/>
              </a:rPr>
              <a:t>. </a:t>
            </a:r>
            <a:r>
              <a:rPr kumimoji="0" lang="en-US" sz="1400" b="0" i="0" u="none" strike="noStrike" kern="1200" cap="none" spc="0" normalizeH="0" baseline="0" noProof="0" dirty="0">
                <a:ln>
                  <a:noFill/>
                </a:ln>
                <a:effectLst/>
                <a:uLnTx/>
                <a:uFillTx/>
                <a:latin typeface="Century Gothic"/>
              </a:rPr>
              <a:t>Availability requires, </a:t>
            </a:r>
            <a:r>
              <a:rPr kumimoji="0" lang="en-US" sz="1400" b="1" i="1" u="none" strike="noStrike" kern="1200" cap="none" spc="0" normalizeH="0" baseline="0" noProof="0" dirty="0">
                <a:ln>
                  <a:noFill/>
                </a:ln>
                <a:effectLst/>
                <a:uLnTx/>
                <a:uFillTx/>
                <a:latin typeface="Century Gothic"/>
              </a:rPr>
              <a:t>at a minimum </a:t>
            </a:r>
            <a:r>
              <a:rPr kumimoji="0" lang="en-US" sz="1400" b="0" i="0" u="none" strike="noStrike" kern="1200" cap="none" spc="0" normalizeH="0" baseline="0" noProof="0" dirty="0">
                <a:ln>
                  <a:noFill/>
                </a:ln>
                <a:effectLst/>
                <a:uLnTx/>
                <a:uFillTx/>
                <a:latin typeface="Century Gothic"/>
              </a:rPr>
              <a:t>that the operator accessible by telephone, able to resolve complaints within one hour of being contacted by neighbors, guests &amp; the city.</a:t>
            </a:r>
            <a:endParaRPr lang="en-US" sz="1400" b="0" i="0" u="none" strike="noStrike" kern="1200" cap="none" spc="0" normalizeH="0" baseline="0" noProof="0" dirty="0">
              <a:ln>
                <a:noFill/>
              </a:ln>
              <a:effectLst/>
              <a:uLnTx/>
              <a:uFillTx/>
              <a:latin typeface="Century Gothic"/>
            </a:endParaRPr>
          </a:p>
          <a:p>
            <a:pPr lvl="2"/>
            <a:r>
              <a:rPr lang="en-US" sz="1400" b="1" dirty="0">
                <a:solidFill>
                  <a:srgbClr val="FF0000"/>
                </a:solidFill>
                <a:latin typeface="Century Gothic"/>
              </a:rPr>
              <a:t>Must reside at the property during all scheduled stays</a:t>
            </a:r>
            <a:endParaRPr lang="en-US" sz="1400" b="1" dirty="0">
              <a:solidFill>
                <a:srgbClr val="FF0000"/>
              </a:solidFill>
              <a:latin typeface="Century Gothic" panose="020B0502020202020204" pitchFamily="34" charset="0"/>
            </a:endParaRPr>
          </a:p>
          <a:p>
            <a:pPr lvl="2"/>
            <a:r>
              <a:rPr lang="en-US" sz="1400" i="1" dirty="0">
                <a:effectLst/>
                <a:latin typeface="Century Gothic"/>
                <a:ea typeface="Times New Roman" panose="02020603050405020304" pitchFamily="18" charset="0"/>
              </a:rPr>
              <a:t>Short-term rental advertisements</a:t>
            </a:r>
            <a:r>
              <a:rPr lang="en-US" sz="1400" dirty="0">
                <a:effectLst/>
                <a:latin typeface="Century Gothic"/>
                <a:ea typeface="Times New Roman" panose="02020603050405020304" pitchFamily="18" charset="0"/>
              </a:rPr>
              <a:t>. The operator shall be responsible with the owner for ensuring full compliance with the </a:t>
            </a:r>
            <a:r>
              <a:rPr lang="en-US" sz="1400" b="1" dirty="0">
                <a:effectLst/>
                <a:latin typeface="Century Gothic"/>
                <a:ea typeface="Times New Roman" panose="02020603050405020304" pitchFamily="18" charset="0"/>
              </a:rPr>
              <a:t>advertising requirements</a:t>
            </a:r>
            <a:r>
              <a:rPr lang="en-US" sz="1400" dirty="0">
                <a:effectLst/>
                <a:latin typeface="Century Gothic"/>
                <a:ea typeface="Times New Roman" panose="02020603050405020304" pitchFamily="18" charset="0"/>
              </a:rPr>
              <a:t> set forth in section </a:t>
            </a:r>
            <a:r>
              <a:rPr lang="en-US" sz="1400" spc="-10" dirty="0">
                <a:effectLst/>
                <a:latin typeface="Century Gothic"/>
                <a:ea typeface="Times New Roman" panose="02020603050405020304" pitchFamily="18" charset="0"/>
              </a:rPr>
              <a:t>26-618(a)(3).</a:t>
            </a:r>
            <a:endParaRPr lang="en-US" sz="1400" dirty="0">
              <a:effectLst/>
              <a:latin typeface="Century Gothic"/>
              <a:ea typeface="Times New Roman" panose="02020603050405020304" pitchFamily="18" charset="0"/>
            </a:endParaRPr>
          </a:p>
          <a:p>
            <a:pPr lvl="2"/>
            <a:r>
              <a:rPr lang="en-US" sz="1400" i="1" dirty="0">
                <a:effectLst/>
                <a:latin typeface="Century Gothic"/>
                <a:ea typeface="Times New Roman" panose="02020603050405020304" pitchFamily="18" charset="0"/>
              </a:rPr>
              <a:t>Required postings at</a:t>
            </a:r>
            <a:r>
              <a:rPr lang="en-US" sz="1400" i="1" spc="-20" dirty="0">
                <a:effectLst/>
                <a:latin typeface="Century Gothic"/>
                <a:ea typeface="Times New Roman" panose="02020603050405020304" pitchFamily="18" charset="0"/>
              </a:rPr>
              <a:t> </a:t>
            </a:r>
            <a:r>
              <a:rPr lang="en-US" sz="1400" i="1" dirty="0">
                <a:effectLst/>
                <a:latin typeface="Century Gothic"/>
                <a:ea typeface="Times New Roman" panose="02020603050405020304" pitchFamily="18" charset="0"/>
              </a:rPr>
              <a:t>the</a:t>
            </a:r>
            <a:r>
              <a:rPr lang="en-US" sz="1400" i="1" spc="-50" dirty="0">
                <a:effectLst/>
                <a:latin typeface="Century Gothic"/>
                <a:ea typeface="Times New Roman" panose="02020603050405020304" pitchFamily="18" charset="0"/>
              </a:rPr>
              <a:t> </a:t>
            </a:r>
            <a:r>
              <a:rPr lang="en-US" sz="1400" i="1" dirty="0">
                <a:effectLst/>
                <a:latin typeface="Century Gothic"/>
                <a:ea typeface="Times New Roman" panose="02020603050405020304" pitchFamily="18" charset="0"/>
              </a:rPr>
              <a:t>short-term rental</a:t>
            </a:r>
            <a:r>
              <a:rPr lang="en-US" sz="1400" dirty="0">
                <a:effectLst/>
                <a:latin typeface="Century Gothic"/>
                <a:ea typeface="Times New Roman" panose="02020603050405020304" pitchFamily="18" charset="0"/>
              </a:rPr>
              <a:t>. The</a:t>
            </a:r>
            <a:r>
              <a:rPr lang="en-US" sz="1400" spc="-30" dirty="0">
                <a:effectLst/>
                <a:latin typeface="Century Gothic"/>
                <a:ea typeface="Times New Roman" panose="02020603050405020304" pitchFamily="18" charset="0"/>
              </a:rPr>
              <a:t> </a:t>
            </a:r>
            <a:r>
              <a:rPr lang="en-US" sz="1400" dirty="0">
                <a:effectLst/>
                <a:latin typeface="Century Gothic"/>
                <a:ea typeface="Times New Roman" panose="02020603050405020304" pitchFamily="18" charset="0"/>
              </a:rPr>
              <a:t>operator shall be</a:t>
            </a:r>
            <a:r>
              <a:rPr lang="en-US" sz="1400" spc="-60" dirty="0">
                <a:effectLst/>
                <a:latin typeface="Century Gothic"/>
                <a:ea typeface="Times New Roman" panose="02020603050405020304" pitchFamily="18" charset="0"/>
              </a:rPr>
              <a:t> </a:t>
            </a:r>
            <a:r>
              <a:rPr lang="en-US" sz="1400" dirty="0">
                <a:effectLst/>
                <a:latin typeface="Century Gothic"/>
                <a:ea typeface="Times New Roman" panose="02020603050405020304" pitchFamily="18" charset="0"/>
              </a:rPr>
              <a:t>responsible with the</a:t>
            </a:r>
            <a:r>
              <a:rPr lang="en-US" sz="1400" spc="-35" dirty="0">
                <a:effectLst/>
                <a:latin typeface="Century Gothic"/>
                <a:ea typeface="Times New Roman" panose="02020603050405020304" pitchFamily="18" charset="0"/>
              </a:rPr>
              <a:t> </a:t>
            </a:r>
            <a:r>
              <a:rPr lang="en-US" sz="1400" dirty="0">
                <a:effectLst/>
                <a:latin typeface="Century Gothic"/>
                <a:ea typeface="Times New Roman" panose="02020603050405020304" pitchFamily="18" charset="0"/>
              </a:rPr>
              <a:t>owner for ensuring full</a:t>
            </a:r>
            <a:r>
              <a:rPr lang="en-US" sz="1400" spc="-10" dirty="0">
                <a:effectLst/>
                <a:latin typeface="Century Gothic"/>
                <a:ea typeface="Times New Roman" panose="02020603050405020304" pitchFamily="18" charset="0"/>
              </a:rPr>
              <a:t> </a:t>
            </a:r>
            <a:r>
              <a:rPr lang="en-US" sz="1400" dirty="0">
                <a:effectLst/>
                <a:latin typeface="Century Gothic"/>
                <a:ea typeface="Times New Roman" panose="02020603050405020304" pitchFamily="18" charset="0"/>
              </a:rPr>
              <a:t>compliance with</a:t>
            </a:r>
            <a:r>
              <a:rPr lang="en-US" sz="1400" spc="-10" dirty="0">
                <a:effectLst/>
                <a:latin typeface="Century Gothic"/>
                <a:ea typeface="Times New Roman" panose="02020603050405020304" pitchFamily="18" charset="0"/>
              </a:rPr>
              <a:t> </a:t>
            </a:r>
            <a:r>
              <a:rPr lang="en-US" sz="1400" dirty="0">
                <a:effectLst/>
                <a:latin typeface="Century Gothic"/>
                <a:ea typeface="Times New Roman" panose="02020603050405020304" pitchFamily="18" charset="0"/>
              </a:rPr>
              <a:t>the</a:t>
            </a:r>
            <a:r>
              <a:rPr lang="en-US" sz="1400" spc="-15" dirty="0">
                <a:effectLst/>
                <a:latin typeface="Century Gothic"/>
                <a:ea typeface="Times New Roman" panose="02020603050405020304" pitchFamily="18" charset="0"/>
              </a:rPr>
              <a:t> </a:t>
            </a:r>
            <a:r>
              <a:rPr lang="en-US" sz="1400" b="1" dirty="0">
                <a:effectLst/>
                <a:latin typeface="Century Gothic"/>
                <a:ea typeface="Times New Roman" panose="02020603050405020304" pitchFamily="18" charset="0"/>
              </a:rPr>
              <a:t>posting requirements </a:t>
            </a:r>
            <a:r>
              <a:rPr lang="en-US" sz="1400" dirty="0">
                <a:effectLst/>
                <a:latin typeface="Century Gothic"/>
                <a:ea typeface="Times New Roman" panose="02020603050405020304" pitchFamily="18" charset="0"/>
              </a:rPr>
              <a:t>set</a:t>
            </a:r>
            <a:r>
              <a:rPr lang="en-US" sz="1400" spc="-30" dirty="0">
                <a:effectLst/>
                <a:latin typeface="Century Gothic"/>
                <a:ea typeface="Times New Roman" panose="02020603050405020304" pitchFamily="18" charset="0"/>
              </a:rPr>
              <a:t> </a:t>
            </a:r>
            <a:r>
              <a:rPr lang="en-US" sz="1400" dirty="0">
                <a:effectLst/>
                <a:latin typeface="Century Gothic"/>
                <a:ea typeface="Times New Roman" panose="02020603050405020304" pitchFamily="18" charset="0"/>
              </a:rPr>
              <a:t>forth in section 26-618(a)(5).</a:t>
            </a:r>
          </a:p>
          <a:p>
            <a:pPr lvl="2"/>
            <a:r>
              <a:rPr lang="en-US" sz="1400" i="1" dirty="0">
                <a:effectLst/>
                <a:latin typeface="Century Gothic"/>
                <a:ea typeface="Times New Roman" panose="02020603050405020304" pitchFamily="18" charset="0"/>
              </a:rPr>
              <a:t>Criminal</a:t>
            </a:r>
            <a:r>
              <a:rPr lang="en-US" sz="1400" i="1" spc="200" dirty="0">
                <a:effectLst/>
                <a:latin typeface="Century Gothic"/>
                <a:ea typeface="Times New Roman" panose="02020603050405020304" pitchFamily="18" charset="0"/>
              </a:rPr>
              <a:t> </a:t>
            </a:r>
            <a:r>
              <a:rPr lang="en-US" sz="1400" i="1" dirty="0">
                <a:effectLst/>
                <a:latin typeface="Century Gothic"/>
                <a:ea typeface="Times New Roman" panose="02020603050405020304" pitchFamily="18" charset="0"/>
              </a:rPr>
              <a:t>activity</a:t>
            </a:r>
            <a:r>
              <a:rPr lang="en-US" sz="1400" dirty="0">
                <a:effectLst/>
                <a:latin typeface="Century Gothic"/>
                <a:ea typeface="Times New Roman" panose="02020603050405020304" pitchFamily="18" charset="0"/>
              </a:rPr>
              <a:t>. The operator</a:t>
            </a:r>
            <a:r>
              <a:rPr lang="en-US" sz="1400" spc="200" dirty="0">
                <a:effectLst/>
                <a:latin typeface="Century Gothic"/>
                <a:ea typeface="Times New Roman" panose="02020603050405020304" pitchFamily="18" charset="0"/>
              </a:rPr>
              <a:t> </a:t>
            </a:r>
            <a:r>
              <a:rPr lang="en-US" sz="1400" dirty="0">
                <a:effectLst/>
                <a:latin typeface="Century Gothic"/>
                <a:ea typeface="Times New Roman" panose="02020603050405020304" pitchFamily="18" charset="0"/>
              </a:rPr>
              <a:t>shall</a:t>
            </a:r>
            <a:r>
              <a:rPr lang="en-US" sz="1400" spc="200" dirty="0">
                <a:effectLst/>
                <a:latin typeface="Century Gothic"/>
                <a:ea typeface="Times New Roman" panose="02020603050405020304" pitchFamily="18" charset="0"/>
              </a:rPr>
              <a:t> </a:t>
            </a:r>
            <a:r>
              <a:rPr lang="en-US" sz="1400" dirty="0">
                <a:effectLst/>
                <a:latin typeface="Century Gothic"/>
                <a:ea typeface="Times New Roman" panose="02020603050405020304" pitchFamily="18" charset="0"/>
              </a:rPr>
              <a:t>be responsible</a:t>
            </a:r>
            <a:r>
              <a:rPr lang="en-US" sz="1400" spc="200" dirty="0">
                <a:effectLst/>
                <a:latin typeface="Century Gothic"/>
                <a:ea typeface="Times New Roman" panose="02020603050405020304" pitchFamily="18" charset="0"/>
              </a:rPr>
              <a:t> </a:t>
            </a:r>
            <a:r>
              <a:rPr lang="en-US" sz="1400" dirty="0">
                <a:effectLst/>
                <a:latin typeface="Century Gothic"/>
                <a:ea typeface="Times New Roman" panose="02020603050405020304" pitchFamily="18" charset="0"/>
              </a:rPr>
              <a:t>with the owner</a:t>
            </a:r>
            <a:r>
              <a:rPr lang="en-US" sz="1400" spc="200" dirty="0">
                <a:effectLst/>
                <a:latin typeface="Century Gothic"/>
                <a:ea typeface="Times New Roman" panose="02020603050405020304" pitchFamily="18" charset="0"/>
              </a:rPr>
              <a:t> </a:t>
            </a:r>
            <a:r>
              <a:rPr lang="en-US" sz="1400" dirty="0">
                <a:effectLst/>
                <a:latin typeface="Century Gothic"/>
                <a:ea typeface="Times New Roman" panose="02020603050405020304" pitchFamily="18" charset="0"/>
              </a:rPr>
              <a:t>for </a:t>
            </a:r>
            <a:r>
              <a:rPr lang="en-US" sz="1400" b="1" dirty="0">
                <a:effectLst/>
                <a:latin typeface="Century Gothic"/>
                <a:ea typeface="Times New Roman" panose="02020603050405020304" pitchFamily="18" charset="0"/>
              </a:rPr>
              <a:t>reporting any known or suspected</a:t>
            </a:r>
            <a:r>
              <a:rPr lang="en-US" sz="1400" b="1" spc="200" dirty="0">
                <a:effectLst/>
                <a:latin typeface="Century Gothic"/>
                <a:ea typeface="Times New Roman" panose="02020603050405020304" pitchFamily="18" charset="0"/>
              </a:rPr>
              <a:t> </a:t>
            </a:r>
            <a:r>
              <a:rPr lang="en-US" sz="1400" b="1" dirty="0">
                <a:effectLst/>
                <a:latin typeface="Century Gothic"/>
                <a:ea typeface="Times New Roman" panose="02020603050405020304" pitchFamily="18" charset="0"/>
              </a:rPr>
              <a:t>criminal activity</a:t>
            </a:r>
            <a:r>
              <a:rPr lang="en-US" sz="1400" b="1" spc="200" dirty="0">
                <a:effectLst/>
                <a:latin typeface="Century Gothic"/>
                <a:ea typeface="Times New Roman" panose="02020603050405020304" pitchFamily="18" charset="0"/>
              </a:rPr>
              <a:t> </a:t>
            </a:r>
            <a:r>
              <a:rPr lang="en-US" sz="1400" b="1" dirty="0">
                <a:effectLst/>
                <a:latin typeface="Century Gothic"/>
                <a:ea typeface="Times New Roman" panose="02020603050405020304" pitchFamily="18" charset="0"/>
              </a:rPr>
              <a:t>by a short-term rental</a:t>
            </a:r>
            <a:r>
              <a:rPr lang="en-US" sz="1400" b="1" spc="200" dirty="0">
                <a:effectLst/>
                <a:latin typeface="Century Gothic"/>
                <a:ea typeface="Times New Roman" panose="02020603050405020304" pitchFamily="18" charset="0"/>
              </a:rPr>
              <a:t> </a:t>
            </a:r>
            <a:r>
              <a:rPr lang="en-US" sz="1400" b="1" dirty="0">
                <a:effectLst/>
                <a:latin typeface="Century Gothic"/>
                <a:ea typeface="Times New Roman" panose="02020603050405020304" pitchFamily="18" charset="0"/>
              </a:rPr>
              <a:t>guest to the New Orleans</a:t>
            </a:r>
            <a:r>
              <a:rPr lang="en-US" sz="1400" b="1" spc="200" dirty="0">
                <a:effectLst/>
                <a:latin typeface="Century Gothic"/>
                <a:ea typeface="Times New Roman" panose="02020603050405020304" pitchFamily="18" charset="0"/>
              </a:rPr>
              <a:t> </a:t>
            </a:r>
            <a:r>
              <a:rPr lang="en-US" sz="1400" b="1" dirty="0">
                <a:effectLst/>
                <a:latin typeface="Century Gothic"/>
                <a:ea typeface="Times New Roman" panose="02020603050405020304" pitchFamily="18" charset="0"/>
              </a:rPr>
              <a:t>Police</a:t>
            </a:r>
            <a:r>
              <a:rPr lang="en-US" sz="1400" b="1" spc="200" dirty="0">
                <a:effectLst/>
                <a:latin typeface="Century Gothic"/>
                <a:ea typeface="Times New Roman" panose="02020603050405020304" pitchFamily="18" charset="0"/>
              </a:rPr>
              <a:t> </a:t>
            </a:r>
            <a:r>
              <a:rPr lang="en-US" sz="1400" b="1" dirty="0">
                <a:effectLst/>
                <a:latin typeface="Century Gothic"/>
                <a:ea typeface="Times New Roman" panose="02020603050405020304" pitchFamily="18" charset="0"/>
              </a:rPr>
              <a:t>Department</a:t>
            </a:r>
            <a:r>
              <a:rPr lang="en-US" sz="1400" spc="200" dirty="0">
                <a:effectLst/>
                <a:latin typeface="Century Gothic"/>
                <a:ea typeface="Times New Roman" panose="02020603050405020304" pitchFamily="18" charset="0"/>
              </a:rPr>
              <a:t> </a:t>
            </a:r>
            <a:r>
              <a:rPr lang="en-US" sz="1400" dirty="0">
                <a:effectLst/>
                <a:latin typeface="Century Gothic"/>
                <a:ea typeface="Times New Roman" panose="02020603050405020304" pitchFamily="18" charset="0"/>
              </a:rPr>
              <a:t>as set forth in section</a:t>
            </a:r>
            <a:r>
              <a:rPr lang="en-US" sz="1400" spc="200" dirty="0">
                <a:effectLst/>
                <a:latin typeface="Century Gothic"/>
                <a:ea typeface="Times New Roman" panose="02020603050405020304" pitchFamily="18" charset="0"/>
              </a:rPr>
              <a:t> </a:t>
            </a:r>
            <a:r>
              <a:rPr lang="en-US" sz="1400" dirty="0">
                <a:effectLst/>
                <a:latin typeface="Century Gothic"/>
                <a:ea typeface="Times New Roman" panose="02020603050405020304" pitchFamily="18" charset="0"/>
              </a:rPr>
              <a:t>26-618(a)(8).</a:t>
            </a:r>
          </a:p>
          <a:p>
            <a:pPr marL="457200" lvl="1" indent="0">
              <a:buNone/>
            </a:pPr>
            <a:endParaRPr lang="en-US" sz="1000" dirty="0">
              <a:effectLst/>
              <a:latin typeface="Times New Roman" panose="02020603050405020304" pitchFamily="18" charset="0"/>
              <a:ea typeface="Times New Roman" panose="02020603050405020304" pitchFamily="18" charset="0"/>
            </a:endParaRPr>
          </a:p>
          <a:p>
            <a:pPr lvl="1"/>
            <a:endParaRPr lang="en-US" sz="1000" dirty="0">
              <a:latin typeface="Century Gothic" panose="020B0502020202020204" pitchFamily="34" charset="0"/>
            </a:endParaRPr>
          </a:p>
        </p:txBody>
      </p:sp>
    </p:spTree>
    <p:extLst>
      <p:ext uri="{BB962C8B-B14F-4D97-AF65-F5344CB8AC3E}">
        <p14:creationId xmlns:p14="http://schemas.microsoft.com/office/powerpoint/2010/main" val="32558404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620D490-508C-121A-F434-3F21FBF4E0E7}"/>
              </a:ext>
            </a:extLst>
          </p:cNvPr>
          <p:cNvSpPr>
            <a:spLocks noGrp="1"/>
          </p:cNvSpPr>
          <p:nvPr>
            <p:ph idx="1"/>
          </p:nvPr>
        </p:nvSpPr>
        <p:spPr>
          <a:xfrm>
            <a:off x="776614" y="1597432"/>
            <a:ext cx="11415381" cy="5260568"/>
          </a:xfrm>
        </p:spPr>
        <p:txBody>
          <a:bodyPr anchor="ctr">
            <a:normAutofit/>
          </a:bodyPr>
          <a:lstStyle/>
          <a:p>
            <a:pPr marL="685800" marR="0" lvl="1" indent="-228600" defTabSz="914400" rtl="0" eaLnBrk="1" fontAlgn="auto" latinLnBrk="0" hangingPunct="1">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effectLst/>
                <a:uLnTx/>
                <a:uFillTx/>
                <a:latin typeface="Century Gothic"/>
              </a:rPr>
              <a:t>Short-term rental use that generates (</a:t>
            </a:r>
            <a:r>
              <a:rPr kumimoji="0" lang="en-US" sz="1800" b="0" i="0" u="none" strike="noStrike" kern="1200" cap="none" spc="0" normalizeH="0" baseline="0" noProof="0" dirty="0" err="1">
                <a:ln>
                  <a:noFill/>
                </a:ln>
                <a:effectLst/>
                <a:uLnTx/>
                <a:uFillTx/>
                <a:latin typeface="Century Gothic"/>
              </a:rPr>
              <a:t>i</a:t>
            </a:r>
            <a:r>
              <a:rPr kumimoji="0" lang="en-US" sz="1800" b="0" i="0" u="none" strike="noStrike" kern="1200" cap="none" spc="0" normalizeH="0" baseline="0" noProof="0" dirty="0">
                <a:ln>
                  <a:noFill/>
                </a:ln>
                <a:effectLst/>
                <a:uLnTx/>
                <a:uFillTx/>
                <a:latin typeface="Century Gothic"/>
              </a:rPr>
              <a:t>) excessive loud sound, (ii) offensive odors, (iii)</a:t>
            </a:r>
          </a:p>
          <a:p>
            <a:pPr marL="457200" marR="0" lvl="1" indent="0" defTabSz="914400" rtl="0" eaLnBrk="1" fontAlgn="auto" latinLnBrk="0" hangingPunct="1">
              <a:spcBef>
                <a:spcPts val="5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effectLst/>
                <a:uLnTx/>
                <a:uFillTx/>
                <a:latin typeface="Century Gothic"/>
              </a:rPr>
              <a:t>public drunkenness, (iv) unlawful loitering, (v) litter, (vi) lewd conduct by guests or (vii) any effect that otherwise unreasonably interferes with neighbors' quiet enjoyment of their properties. For purposes of this paragraph, excessive loud sound means any noise generated from within the dwelling unit or having a nexus to the dwelling unit that is louder than a conversational level, or any music that is plainly audible from the property line of the lot containing the dwelling unit, between the hours of 10:00 p.m. and 8:00 a.m. Each instance and type of unreasonable interference defined in this paragraph shall constitute a separate violation of this section and may be cited separately in any enforcement action.</a:t>
            </a:r>
            <a:endParaRPr lang="en-US" sz="1800" b="0" i="0" u="none" strike="noStrike" kern="1200" cap="none" spc="0" normalizeH="0" baseline="0" noProof="0" dirty="0">
              <a:ln>
                <a:noFill/>
              </a:ln>
              <a:effectLst/>
              <a:uLnTx/>
              <a:uFillTx/>
              <a:latin typeface="Century Gothic"/>
            </a:endParaRPr>
          </a:p>
          <a:p>
            <a:pPr marL="457200" marR="0" lvl="1" indent="0" defTabSz="914400" rtl="0" eaLnBrk="1" fontAlgn="auto" latinLnBrk="0" hangingPunct="1">
              <a:spcBef>
                <a:spcPts val="5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effectLst/>
              <a:uLnTx/>
              <a:uFillTx/>
              <a:latin typeface="Century Gothic" panose="020B0502020202020204" pitchFamily="34" charset="0"/>
              <a:ea typeface="+mn-ea"/>
              <a:cs typeface="+mn-cs"/>
            </a:endParaRPr>
          </a:p>
          <a:p>
            <a:pPr lvl="1"/>
            <a:r>
              <a:rPr lang="en-US" sz="1800" dirty="0">
                <a:effectLst/>
                <a:latin typeface="Century Gothic"/>
                <a:ea typeface="Times New Roman" panose="02020603050405020304" pitchFamily="18" charset="0"/>
              </a:rPr>
              <a:t>Failure</a:t>
            </a:r>
            <a:r>
              <a:rPr lang="en-US" sz="1800" spc="-10" dirty="0">
                <a:effectLst/>
                <a:latin typeface="Century Gothic"/>
                <a:ea typeface="Times New Roman" panose="02020603050405020304" pitchFamily="18" charset="0"/>
              </a:rPr>
              <a:t> </a:t>
            </a:r>
            <a:r>
              <a:rPr lang="en-US" sz="1800" dirty="0">
                <a:effectLst/>
                <a:latin typeface="Century Gothic"/>
                <a:ea typeface="Times New Roman" panose="02020603050405020304" pitchFamily="18" charset="0"/>
              </a:rPr>
              <a:t>to</a:t>
            </a:r>
            <a:r>
              <a:rPr lang="en-US" sz="1800" spc="-50" dirty="0">
                <a:effectLst/>
                <a:latin typeface="Century Gothic"/>
                <a:ea typeface="Times New Roman" panose="02020603050405020304" pitchFamily="18" charset="0"/>
              </a:rPr>
              <a:t> </a:t>
            </a:r>
            <a:r>
              <a:rPr lang="en-US" sz="1800" dirty="0">
                <a:effectLst/>
                <a:latin typeface="Century Gothic"/>
                <a:ea typeface="Times New Roman" panose="02020603050405020304" pitchFamily="18" charset="0"/>
              </a:rPr>
              <a:t>reside</a:t>
            </a:r>
            <a:r>
              <a:rPr lang="en-US" sz="1800" spc="-45" dirty="0">
                <a:effectLst/>
                <a:latin typeface="Century Gothic"/>
                <a:ea typeface="Times New Roman" panose="02020603050405020304" pitchFamily="18" charset="0"/>
              </a:rPr>
              <a:t> </a:t>
            </a:r>
            <a:r>
              <a:rPr lang="en-US" sz="1800" dirty="0">
                <a:effectLst/>
                <a:latin typeface="Century Gothic"/>
                <a:ea typeface="Times New Roman" panose="02020603050405020304" pitchFamily="18" charset="0"/>
              </a:rPr>
              <a:t>on</a:t>
            </a:r>
            <a:r>
              <a:rPr lang="en-US" sz="1800" spc="-45" dirty="0">
                <a:effectLst/>
                <a:latin typeface="Century Gothic"/>
                <a:ea typeface="Times New Roman" panose="02020603050405020304" pitchFamily="18" charset="0"/>
              </a:rPr>
              <a:t> </a:t>
            </a:r>
            <a:r>
              <a:rPr lang="en-US" sz="1800" dirty="0">
                <a:effectLst/>
                <a:latin typeface="Century Gothic"/>
                <a:ea typeface="Times New Roman" panose="02020603050405020304" pitchFamily="18" charset="0"/>
              </a:rPr>
              <a:t>the</a:t>
            </a:r>
            <a:r>
              <a:rPr lang="en-US" sz="1800" spc="-50" dirty="0">
                <a:effectLst/>
                <a:latin typeface="Century Gothic"/>
                <a:ea typeface="Times New Roman" panose="02020603050405020304" pitchFamily="18" charset="0"/>
              </a:rPr>
              <a:t> </a:t>
            </a:r>
            <a:r>
              <a:rPr lang="en-US" sz="1800" dirty="0">
                <a:effectLst/>
                <a:latin typeface="Century Gothic"/>
                <a:ea typeface="Times New Roman" panose="02020603050405020304" pitchFamily="18" charset="0"/>
              </a:rPr>
              <a:t>premises </a:t>
            </a:r>
            <a:r>
              <a:rPr lang="en-US" sz="1800" dirty="0">
                <a:latin typeface="Century Gothic"/>
                <a:ea typeface="Times New Roman" panose="02020603050405020304" pitchFamily="18" charset="0"/>
              </a:rPr>
              <a:t>during guest stays</a:t>
            </a:r>
            <a:r>
              <a:rPr lang="en-US" sz="1800" spc="-55" dirty="0">
                <a:latin typeface="Century Gothic"/>
                <a:ea typeface="Times New Roman" panose="02020603050405020304" pitchFamily="18" charset="0"/>
              </a:rPr>
              <a:t> </a:t>
            </a:r>
            <a:r>
              <a:rPr lang="en-US" sz="1800" dirty="0">
                <a:effectLst/>
                <a:latin typeface="Century Gothic"/>
                <a:ea typeface="Times New Roman" panose="02020603050405020304" pitchFamily="18" charset="0"/>
              </a:rPr>
              <a:t>as</a:t>
            </a:r>
            <a:r>
              <a:rPr lang="en-US" sz="1800" spc="-60" dirty="0">
                <a:effectLst/>
                <a:latin typeface="Century Gothic"/>
                <a:ea typeface="Times New Roman" panose="02020603050405020304" pitchFamily="18" charset="0"/>
              </a:rPr>
              <a:t> </a:t>
            </a:r>
            <a:r>
              <a:rPr lang="en-US" sz="1800" dirty="0">
                <a:effectLst/>
                <a:latin typeface="Century Gothic"/>
                <a:ea typeface="Times New Roman" panose="02020603050405020304" pitchFamily="18" charset="0"/>
              </a:rPr>
              <a:t>required</a:t>
            </a:r>
            <a:r>
              <a:rPr lang="en-US" sz="1800" spc="35" dirty="0">
                <a:effectLst/>
                <a:latin typeface="Century Gothic"/>
                <a:ea typeface="Times New Roman" panose="02020603050405020304" pitchFamily="18" charset="0"/>
              </a:rPr>
              <a:t> </a:t>
            </a:r>
            <a:r>
              <a:rPr lang="en-US" sz="1800" dirty="0">
                <a:effectLst/>
                <a:latin typeface="Century Gothic"/>
                <a:ea typeface="Times New Roman" panose="02020603050405020304" pitchFamily="18" charset="0"/>
              </a:rPr>
              <a:t>by</a:t>
            </a:r>
            <a:r>
              <a:rPr lang="en-US" sz="1800" spc="-30" dirty="0">
                <a:effectLst/>
                <a:latin typeface="Century Gothic"/>
                <a:ea typeface="Times New Roman" panose="02020603050405020304" pitchFamily="18" charset="0"/>
              </a:rPr>
              <a:t> </a:t>
            </a:r>
            <a:r>
              <a:rPr lang="en-US" sz="1800" spc="-20" dirty="0">
                <a:effectLst/>
                <a:latin typeface="Century Gothic"/>
                <a:ea typeface="Times New Roman" panose="02020603050405020304" pitchFamily="18" charset="0"/>
              </a:rPr>
              <a:t>law.</a:t>
            </a:r>
          </a:p>
          <a:p>
            <a:pPr lvl="1"/>
            <a:r>
              <a:rPr lang="en-US" sz="1800" dirty="0">
                <a:effectLst/>
                <a:latin typeface="Century Gothic"/>
                <a:ea typeface="Times New Roman" panose="02020603050405020304" pitchFamily="18" charset="0"/>
              </a:rPr>
              <a:t>Failure</a:t>
            </a:r>
            <a:r>
              <a:rPr lang="en-US" sz="1800" spc="-35" dirty="0">
                <a:effectLst/>
                <a:latin typeface="Century Gothic"/>
                <a:ea typeface="Times New Roman" panose="02020603050405020304" pitchFamily="18" charset="0"/>
              </a:rPr>
              <a:t> </a:t>
            </a:r>
            <a:r>
              <a:rPr lang="en-US" sz="1800" dirty="0">
                <a:effectLst/>
                <a:latin typeface="Century Gothic"/>
                <a:ea typeface="Times New Roman" panose="02020603050405020304" pitchFamily="18" charset="0"/>
              </a:rPr>
              <a:t>of</a:t>
            </a:r>
            <a:r>
              <a:rPr lang="en-US" sz="1800" spc="-55" dirty="0">
                <a:effectLst/>
                <a:latin typeface="Century Gothic"/>
                <a:ea typeface="Times New Roman" panose="02020603050405020304" pitchFamily="18" charset="0"/>
              </a:rPr>
              <a:t> </a:t>
            </a:r>
            <a:r>
              <a:rPr lang="en-US" sz="1800" dirty="0">
                <a:effectLst/>
                <a:latin typeface="Century Gothic"/>
                <a:ea typeface="Times New Roman" panose="02020603050405020304" pitchFamily="18" charset="0"/>
              </a:rPr>
              <a:t>the</a:t>
            </a:r>
            <a:r>
              <a:rPr lang="en-US" sz="1800" spc="-55" dirty="0">
                <a:effectLst/>
                <a:latin typeface="Century Gothic"/>
                <a:ea typeface="Times New Roman" panose="02020603050405020304" pitchFamily="18" charset="0"/>
              </a:rPr>
              <a:t> </a:t>
            </a:r>
            <a:r>
              <a:rPr lang="en-US" sz="1800" dirty="0">
                <a:effectLst/>
                <a:latin typeface="Century Gothic"/>
                <a:ea typeface="Times New Roman" panose="02020603050405020304" pitchFamily="18" charset="0"/>
              </a:rPr>
              <a:t>operator</a:t>
            </a:r>
            <a:r>
              <a:rPr lang="en-US" sz="1800" spc="-40" dirty="0">
                <a:effectLst/>
                <a:latin typeface="Century Gothic"/>
                <a:ea typeface="Times New Roman" panose="02020603050405020304" pitchFamily="18" charset="0"/>
              </a:rPr>
              <a:t> </a:t>
            </a:r>
            <a:r>
              <a:rPr lang="en-US" sz="1800" dirty="0">
                <a:effectLst/>
                <a:latin typeface="Century Gothic"/>
                <a:ea typeface="Times New Roman" panose="02020603050405020304" pitchFamily="18" charset="0"/>
              </a:rPr>
              <a:t>to</a:t>
            </a:r>
            <a:r>
              <a:rPr lang="en-US" sz="1800" spc="-20" dirty="0">
                <a:effectLst/>
                <a:latin typeface="Century Gothic"/>
                <a:ea typeface="Times New Roman" panose="02020603050405020304" pitchFamily="18" charset="0"/>
              </a:rPr>
              <a:t> </a:t>
            </a:r>
            <a:r>
              <a:rPr lang="en-US" sz="1800" dirty="0">
                <a:effectLst/>
                <a:latin typeface="Century Gothic"/>
                <a:ea typeface="Times New Roman" panose="02020603050405020304" pitchFamily="18" charset="0"/>
              </a:rPr>
              <a:t>be</a:t>
            </a:r>
            <a:r>
              <a:rPr lang="en-US" sz="1800" spc="-65" dirty="0">
                <a:effectLst/>
                <a:latin typeface="Century Gothic"/>
                <a:ea typeface="Times New Roman" panose="02020603050405020304" pitchFamily="18" charset="0"/>
              </a:rPr>
              <a:t> </a:t>
            </a:r>
            <a:r>
              <a:rPr lang="en-US" sz="1800" dirty="0">
                <a:effectLst/>
                <a:latin typeface="Century Gothic"/>
                <a:ea typeface="Times New Roman" panose="02020603050405020304" pitchFamily="18" charset="0"/>
              </a:rPr>
              <a:t>available as</a:t>
            </a:r>
            <a:r>
              <a:rPr lang="en-US" sz="1800" spc="-75" dirty="0">
                <a:effectLst/>
                <a:latin typeface="Century Gothic"/>
                <a:ea typeface="Times New Roman" panose="02020603050405020304" pitchFamily="18" charset="0"/>
              </a:rPr>
              <a:t> </a:t>
            </a:r>
            <a:r>
              <a:rPr lang="en-US" sz="1800" dirty="0">
                <a:effectLst/>
                <a:latin typeface="Century Gothic"/>
                <a:ea typeface="Times New Roman" panose="02020603050405020304" pitchFamily="18" charset="0"/>
              </a:rPr>
              <a:t>required</a:t>
            </a:r>
            <a:r>
              <a:rPr lang="en-US" sz="1800" spc="30" dirty="0">
                <a:effectLst/>
                <a:latin typeface="Century Gothic"/>
                <a:ea typeface="Times New Roman" panose="02020603050405020304" pitchFamily="18" charset="0"/>
              </a:rPr>
              <a:t> </a:t>
            </a:r>
            <a:r>
              <a:rPr lang="en-US" sz="1800" dirty="0">
                <a:effectLst/>
                <a:latin typeface="Century Gothic"/>
                <a:ea typeface="Times New Roman" panose="02020603050405020304" pitchFamily="18" charset="0"/>
              </a:rPr>
              <a:t>by</a:t>
            </a:r>
            <a:r>
              <a:rPr lang="en-US" sz="1800" spc="-15" dirty="0">
                <a:effectLst/>
                <a:latin typeface="Century Gothic"/>
                <a:ea typeface="Times New Roman" panose="02020603050405020304" pitchFamily="18" charset="0"/>
              </a:rPr>
              <a:t> </a:t>
            </a:r>
            <a:r>
              <a:rPr lang="en-US" sz="1800" spc="-20" dirty="0">
                <a:effectLst/>
                <a:latin typeface="Century Gothic"/>
                <a:ea typeface="Times New Roman" panose="02020603050405020304" pitchFamily="18" charset="0"/>
              </a:rPr>
              <a:t>law.</a:t>
            </a:r>
          </a:p>
          <a:p>
            <a:pPr lvl="1"/>
            <a:r>
              <a:rPr lang="en-US" sz="1800" b="1" dirty="0">
                <a:solidFill>
                  <a:srgbClr val="FF0000"/>
                </a:solidFill>
                <a:effectLst/>
                <a:latin typeface="Century Gothic"/>
                <a:ea typeface="Times New Roman" panose="02020603050405020304" pitchFamily="18" charset="0"/>
              </a:rPr>
              <a:t>The</a:t>
            </a:r>
            <a:r>
              <a:rPr lang="en-US" sz="1800" b="1" spc="340" dirty="0">
                <a:solidFill>
                  <a:srgbClr val="FF0000"/>
                </a:solidFill>
                <a:latin typeface="Century Gothic"/>
                <a:ea typeface="Times New Roman" panose="02020603050405020304" pitchFamily="18" charset="0"/>
              </a:rPr>
              <a:t> </a:t>
            </a:r>
            <a:r>
              <a:rPr lang="en-US" sz="1800" b="1" dirty="0">
                <a:solidFill>
                  <a:srgbClr val="FF0000"/>
                </a:solidFill>
                <a:effectLst/>
                <a:latin typeface="Century Gothic"/>
                <a:ea typeface="Times New Roman" panose="02020603050405020304" pitchFamily="18" charset="0"/>
              </a:rPr>
              <a:t>licensed</a:t>
            </a:r>
            <a:r>
              <a:rPr lang="en-US" sz="1800" b="1" spc="355" dirty="0">
                <a:solidFill>
                  <a:srgbClr val="FF0000"/>
                </a:solidFill>
                <a:effectLst/>
                <a:latin typeface="Century Gothic"/>
                <a:ea typeface="Times New Roman" panose="02020603050405020304" pitchFamily="18" charset="0"/>
              </a:rPr>
              <a:t> </a:t>
            </a:r>
            <a:r>
              <a:rPr lang="en-US" sz="1800" b="1" dirty="0">
                <a:solidFill>
                  <a:srgbClr val="FF0000"/>
                </a:solidFill>
                <a:effectLst/>
                <a:latin typeface="Century Gothic"/>
                <a:ea typeface="Times New Roman" panose="02020603050405020304" pitchFamily="18" charset="0"/>
              </a:rPr>
              <a:t>operator</a:t>
            </a:r>
            <a:r>
              <a:rPr lang="en-US" sz="1800" b="1" spc="375" dirty="0">
                <a:solidFill>
                  <a:srgbClr val="FF0000"/>
                </a:solidFill>
                <a:effectLst/>
                <a:latin typeface="Century Gothic"/>
                <a:ea typeface="Times New Roman" panose="02020603050405020304" pitchFamily="18" charset="0"/>
              </a:rPr>
              <a:t> </a:t>
            </a:r>
            <a:r>
              <a:rPr lang="en-US" sz="1800" b="1" dirty="0">
                <a:solidFill>
                  <a:srgbClr val="FF0000"/>
                </a:solidFill>
                <a:effectLst/>
                <a:latin typeface="Century Gothic"/>
                <a:ea typeface="Times New Roman" panose="02020603050405020304" pitchFamily="18" charset="0"/>
              </a:rPr>
              <a:t>is</a:t>
            </a:r>
            <a:r>
              <a:rPr lang="en-US" sz="1800" b="1" spc="275" dirty="0">
                <a:solidFill>
                  <a:srgbClr val="FF0000"/>
                </a:solidFill>
                <a:effectLst/>
                <a:latin typeface="Century Gothic"/>
                <a:ea typeface="Times New Roman" panose="02020603050405020304" pitchFamily="18" charset="0"/>
              </a:rPr>
              <a:t> </a:t>
            </a:r>
            <a:r>
              <a:rPr lang="en-US" sz="1800" b="1" dirty="0">
                <a:solidFill>
                  <a:srgbClr val="FF0000"/>
                </a:solidFill>
                <a:effectLst/>
                <a:latin typeface="Century Gothic"/>
                <a:ea typeface="Times New Roman" panose="02020603050405020304" pitchFamily="18" charset="0"/>
              </a:rPr>
              <a:t>personally</a:t>
            </a:r>
            <a:r>
              <a:rPr lang="en-US" sz="1800" b="1" spc="320" dirty="0">
                <a:solidFill>
                  <a:srgbClr val="FF0000"/>
                </a:solidFill>
                <a:effectLst/>
                <a:latin typeface="Century Gothic"/>
                <a:ea typeface="Times New Roman" panose="02020603050405020304" pitchFamily="18" charset="0"/>
              </a:rPr>
              <a:t> </a:t>
            </a:r>
            <a:r>
              <a:rPr lang="en-US" sz="1800" b="1" dirty="0">
                <a:solidFill>
                  <a:srgbClr val="FF0000"/>
                </a:solidFill>
                <a:effectLst/>
                <a:latin typeface="Century Gothic"/>
                <a:ea typeface="Times New Roman" panose="02020603050405020304" pitchFamily="18" charset="0"/>
              </a:rPr>
              <a:t>responsible</a:t>
            </a:r>
            <a:r>
              <a:rPr lang="en-US" sz="1800" b="1" spc="355" dirty="0">
                <a:solidFill>
                  <a:srgbClr val="FF0000"/>
                </a:solidFill>
                <a:effectLst/>
                <a:latin typeface="Century Gothic"/>
                <a:ea typeface="Times New Roman" panose="02020603050405020304" pitchFamily="18" charset="0"/>
              </a:rPr>
              <a:t> </a:t>
            </a:r>
            <a:r>
              <a:rPr lang="en-US" sz="1800" b="1" dirty="0">
                <a:solidFill>
                  <a:srgbClr val="FF0000"/>
                </a:solidFill>
                <a:effectLst/>
                <a:latin typeface="Century Gothic"/>
                <a:ea typeface="Times New Roman" panose="02020603050405020304" pitchFamily="18" charset="0"/>
              </a:rPr>
              <a:t>for</a:t>
            </a:r>
            <a:r>
              <a:rPr lang="en-US" sz="1800" b="1" spc="325" dirty="0">
                <a:solidFill>
                  <a:srgbClr val="FF0000"/>
                </a:solidFill>
                <a:effectLst/>
                <a:latin typeface="Century Gothic"/>
                <a:ea typeface="Times New Roman" panose="02020603050405020304" pitchFamily="18" charset="0"/>
              </a:rPr>
              <a:t> </a:t>
            </a:r>
            <a:r>
              <a:rPr lang="en-US" sz="1800" b="1" dirty="0">
                <a:solidFill>
                  <a:srgbClr val="FF0000"/>
                </a:solidFill>
                <a:effectLst/>
                <a:latin typeface="Century Gothic"/>
                <a:ea typeface="Times New Roman" panose="02020603050405020304" pitchFamily="18" charset="0"/>
              </a:rPr>
              <a:t>fulfilling</a:t>
            </a:r>
            <a:r>
              <a:rPr lang="en-US" sz="1800" b="1" spc="385" dirty="0">
                <a:solidFill>
                  <a:srgbClr val="FF0000"/>
                </a:solidFill>
                <a:effectLst/>
                <a:latin typeface="Century Gothic"/>
                <a:ea typeface="Times New Roman" panose="02020603050405020304" pitchFamily="18" charset="0"/>
              </a:rPr>
              <a:t> </a:t>
            </a:r>
            <a:r>
              <a:rPr lang="en-US" sz="1800" b="1" dirty="0">
                <a:solidFill>
                  <a:srgbClr val="FF0000"/>
                </a:solidFill>
                <a:effectLst/>
                <a:latin typeface="Century Gothic"/>
                <a:ea typeface="Times New Roman" panose="02020603050405020304" pitchFamily="18" charset="0"/>
              </a:rPr>
              <a:t>these</a:t>
            </a:r>
            <a:r>
              <a:rPr lang="en-US" sz="1800" b="1" spc="325" dirty="0">
                <a:solidFill>
                  <a:srgbClr val="FF0000"/>
                </a:solidFill>
                <a:effectLst/>
                <a:latin typeface="Century Gothic"/>
                <a:ea typeface="Times New Roman" panose="02020603050405020304" pitchFamily="18" charset="0"/>
              </a:rPr>
              <a:t> </a:t>
            </a:r>
            <a:r>
              <a:rPr lang="en-US" sz="1800" b="1" dirty="0">
                <a:solidFill>
                  <a:srgbClr val="FF0000"/>
                </a:solidFill>
                <a:effectLst/>
                <a:latin typeface="Century Gothic"/>
                <a:ea typeface="Times New Roman" panose="02020603050405020304" pitchFamily="18" charset="0"/>
              </a:rPr>
              <a:t>duties</a:t>
            </a:r>
            <a:r>
              <a:rPr lang="en-US" sz="1800" b="1" spc="310" dirty="0">
                <a:solidFill>
                  <a:srgbClr val="FF0000"/>
                </a:solidFill>
                <a:effectLst/>
                <a:latin typeface="Century Gothic"/>
                <a:ea typeface="Times New Roman" panose="02020603050405020304" pitchFamily="18" charset="0"/>
              </a:rPr>
              <a:t> </a:t>
            </a:r>
            <a:r>
              <a:rPr lang="en-US" sz="1800" b="1" dirty="0">
                <a:solidFill>
                  <a:srgbClr val="FF0000"/>
                </a:solidFill>
                <a:effectLst/>
                <a:latin typeface="Century Gothic"/>
                <a:ea typeface="Times New Roman" panose="02020603050405020304" pitchFamily="18" charset="0"/>
              </a:rPr>
              <a:t>and</a:t>
            </a:r>
            <a:r>
              <a:rPr lang="en-US" sz="1800" b="1" spc="355" dirty="0">
                <a:solidFill>
                  <a:srgbClr val="FF0000"/>
                </a:solidFill>
                <a:effectLst/>
                <a:latin typeface="Century Gothic"/>
                <a:ea typeface="Times New Roman" panose="02020603050405020304" pitchFamily="18" charset="0"/>
              </a:rPr>
              <a:t> </a:t>
            </a:r>
            <a:r>
              <a:rPr lang="en-US" sz="1800" b="1" dirty="0">
                <a:solidFill>
                  <a:srgbClr val="FF0000"/>
                </a:solidFill>
                <a:effectLst/>
                <a:latin typeface="Century Gothic"/>
                <a:ea typeface="Times New Roman" panose="02020603050405020304" pitchFamily="18" charset="0"/>
              </a:rPr>
              <a:t>may</a:t>
            </a:r>
            <a:r>
              <a:rPr lang="en-US" sz="1800" b="1" spc="385" dirty="0">
                <a:solidFill>
                  <a:srgbClr val="FF0000"/>
                </a:solidFill>
                <a:effectLst/>
                <a:latin typeface="Century Gothic"/>
                <a:ea typeface="Times New Roman" panose="02020603050405020304" pitchFamily="18" charset="0"/>
              </a:rPr>
              <a:t> </a:t>
            </a:r>
            <a:r>
              <a:rPr lang="en-US" sz="1800" b="1" spc="-25" dirty="0">
                <a:solidFill>
                  <a:srgbClr val="FF0000"/>
                </a:solidFill>
                <a:effectLst/>
                <a:latin typeface="Century Gothic"/>
                <a:ea typeface="Times New Roman" panose="02020603050405020304" pitchFamily="18" charset="0"/>
              </a:rPr>
              <a:t>not delegate them to any other person or entity.</a:t>
            </a:r>
            <a:endParaRPr lang="en-US" sz="1800" b="1" spc="-10" dirty="0">
              <a:solidFill>
                <a:srgbClr val="FF0000"/>
              </a:solidFill>
              <a:effectLst/>
              <a:latin typeface="Century Gothic"/>
              <a:ea typeface="Times New Roman" panose="02020603050405020304" pitchFamily="18" charset="0"/>
            </a:endParaRPr>
          </a:p>
          <a:p>
            <a:pPr lvl="1"/>
            <a:endParaRPr lang="en-US" sz="1400" dirty="0"/>
          </a:p>
        </p:txBody>
      </p:sp>
    </p:spTree>
    <p:extLst>
      <p:ext uri="{BB962C8B-B14F-4D97-AF65-F5344CB8AC3E}">
        <p14:creationId xmlns:p14="http://schemas.microsoft.com/office/powerpoint/2010/main" val="61127700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577D6B2E-37A3-429E-A37C-F30ED6487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1064D5D5-227B-4F66-9AEA-46F570E79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646B67A4-D328-4747-A82B-65E84FA46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8E912BB-9ADD-AF3C-FEAD-E13D2EB316E7}"/>
              </a:ext>
            </a:extLst>
          </p:cNvPr>
          <p:cNvSpPr>
            <a:spLocks noGrp="1"/>
          </p:cNvSpPr>
          <p:nvPr>
            <p:ph type="title"/>
          </p:nvPr>
        </p:nvSpPr>
        <p:spPr>
          <a:xfrm>
            <a:off x="787125" y="1136158"/>
            <a:ext cx="10464290" cy="3954484"/>
          </a:xfrm>
        </p:spPr>
        <p:txBody>
          <a:bodyPr vert="horz" lIns="91440" tIns="45720" rIns="91440" bIns="45720" rtlCol="0" anchor="b">
            <a:normAutofit fontScale="90000"/>
          </a:bodyPr>
          <a:lstStyle/>
          <a:p>
            <a:r>
              <a:rPr lang="en-US" b="1" kern="1200" dirty="0">
                <a:solidFill>
                  <a:srgbClr val="FF0000"/>
                </a:solidFill>
                <a:latin typeface="Century Gothic" panose="020B0502020202020204" pitchFamily="34" charset="0"/>
              </a:rPr>
              <a:t>Violation of the Legal Duties and/or Prohibited Acts May Be Grounds For </a:t>
            </a:r>
            <a:r>
              <a:rPr lang="en-US" b="1" dirty="0">
                <a:solidFill>
                  <a:srgbClr val="FF0000"/>
                </a:solidFill>
                <a:latin typeface="Century Gothic" panose="020B0502020202020204" pitchFamily="34" charset="0"/>
              </a:rPr>
              <a:t>S</a:t>
            </a:r>
            <a:r>
              <a:rPr lang="en-US" b="1" kern="1200" dirty="0">
                <a:solidFill>
                  <a:srgbClr val="FF0000"/>
                </a:solidFill>
                <a:latin typeface="Century Gothic" panose="020B0502020202020204" pitchFamily="34" charset="0"/>
              </a:rPr>
              <a:t>uspension or Revocation of a Short-Term Rental Owner and/or Operator </a:t>
            </a:r>
            <a:r>
              <a:rPr lang="en-US" b="1" dirty="0">
                <a:solidFill>
                  <a:srgbClr val="FF0000"/>
                </a:solidFill>
                <a:latin typeface="Century Gothic" panose="020B0502020202020204" pitchFamily="34" charset="0"/>
              </a:rPr>
              <a:t>L</a:t>
            </a:r>
            <a:r>
              <a:rPr lang="en-US" b="1" kern="1200" dirty="0">
                <a:solidFill>
                  <a:srgbClr val="FF0000"/>
                </a:solidFill>
                <a:latin typeface="Century Gothic" panose="020B0502020202020204" pitchFamily="34" charset="0"/>
              </a:rPr>
              <a:t>icense.</a:t>
            </a:r>
            <a:br>
              <a:rPr lang="en-US" sz="3700" kern="1200" dirty="0">
                <a:solidFill>
                  <a:srgbClr val="FF0000"/>
                </a:solidFill>
                <a:latin typeface="Century Gothic" panose="020B0502020202020204" pitchFamily="34" charset="0"/>
              </a:rPr>
            </a:br>
            <a:br>
              <a:rPr lang="en-US" sz="3700" dirty="0">
                <a:solidFill>
                  <a:srgbClr val="FFFFFF"/>
                </a:solidFill>
                <a:latin typeface="Century Gothic" panose="020B0502020202020204" pitchFamily="34" charset="0"/>
              </a:rPr>
            </a:br>
            <a:r>
              <a:rPr lang="en-US" sz="3700" kern="1200" dirty="0">
                <a:solidFill>
                  <a:srgbClr val="FFFFFF"/>
                </a:solidFill>
                <a:latin typeface="Century Gothic" panose="020B0502020202020204" pitchFamily="34" charset="0"/>
              </a:rPr>
              <a:t> </a:t>
            </a:r>
          </a:p>
        </p:txBody>
      </p:sp>
      <p:sp>
        <p:nvSpPr>
          <p:cNvPr id="21" name="Rectangle 20">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1682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154663C8-4749-D290-A98A-FDF2AE4F2949}"/>
              </a:ext>
            </a:extLst>
          </p:cNvPr>
          <p:cNvSpPr>
            <a:spLocks noGrp="1"/>
          </p:cNvSpPr>
          <p:nvPr>
            <p:ph type="title"/>
          </p:nvPr>
        </p:nvSpPr>
        <p:spPr>
          <a:xfrm>
            <a:off x="578888" y="1752518"/>
            <a:ext cx="2880828" cy="3071906"/>
          </a:xfrm>
          <a:prstGeom prst="ellipse">
            <a:avLst/>
          </a:prstGeom>
        </p:spPr>
        <p:txBody>
          <a:bodyPr vert="horz" lIns="91440" tIns="45720" rIns="91440" bIns="45720" rtlCol="0" anchor="t">
            <a:normAutofit/>
          </a:bodyPr>
          <a:lstStyle/>
          <a:p>
            <a:r>
              <a:rPr lang="en-US" sz="4000" b="1" kern="1200" dirty="0">
                <a:solidFill>
                  <a:srgbClr val="FFFFFF"/>
                </a:solidFill>
                <a:latin typeface="Century Gothic" panose="020B0502020202020204" pitchFamily="34" charset="0"/>
              </a:rPr>
              <a:t>STAY UP TO DATE</a:t>
            </a:r>
          </a:p>
        </p:txBody>
      </p:sp>
      <p:pic>
        <p:nvPicPr>
          <p:cNvPr id="1026" name="Picture 2" descr="QR code for this page">
            <a:extLst>
              <a:ext uri="{FF2B5EF4-FFF2-40B4-BE49-F238E27FC236}">
                <a16:creationId xmlns:a16="http://schemas.microsoft.com/office/drawing/2014/main" id="{2133B4F4-A51D-8C68-E830-481BBC4204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44404" y="5927018"/>
            <a:ext cx="939891" cy="9398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3FF2AC5D-1691-D926-7165-B80CC5D45E3C}"/>
              </a:ext>
            </a:extLst>
          </p:cNvPr>
          <p:cNvPicPr>
            <a:picLocks noChangeAspect="1"/>
          </p:cNvPicPr>
          <p:nvPr/>
        </p:nvPicPr>
        <p:blipFill>
          <a:blip r:embed="rId4"/>
          <a:stretch>
            <a:fillRect/>
          </a:stretch>
        </p:blipFill>
        <p:spPr>
          <a:xfrm>
            <a:off x="4038604" y="686244"/>
            <a:ext cx="8145691" cy="4516692"/>
          </a:xfrm>
          <a:prstGeom prst="rect">
            <a:avLst/>
          </a:prstGeom>
        </p:spPr>
      </p:pic>
      <p:sp>
        <p:nvSpPr>
          <p:cNvPr id="8" name="Arrow: Right 7">
            <a:extLst>
              <a:ext uri="{FF2B5EF4-FFF2-40B4-BE49-F238E27FC236}">
                <a16:creationId xmlns:a16="http://schemas.microsoft.com/office/drawing/2014/main" id="{09A92E1C-F392-C36C-A28A-3D955FCCAF5F}"/>
              </a:ext>
            </a:extLst>
          </p:cNvPr>
          <p:cNvSpPr/>
          <p:nvPr/>
        </p:nvSpPr>
        <p:spPr>
          <a:xfrm>
            <a:off x="9866376" y="3892950"/>
            <a:ext cx="667512" cy="370117"/>
          </a:xfrm>
          <a:prstGeom prst="rightArrow">
            <a:avLst/>
          </a:prstGeom>
          <a:solidFill>
            <a:srgbClr val="FF0000"/>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065925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QR code for this page">
            <a:extLst>
              <a:ext uri="{FF2B5EF4-FFF2-40B4-BE49-F238E27FC236}">
                <a16:creationId xmlns:a16="http://schemas.microsoft.com/office/drawing/2014/main" id="{940E8DA0-E131-33F0-F185-1C3D50FE4E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3869" y="5820207"/>
            <a:ext cx="1037364" cy="103736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9D840B54-6AA8-6266-1E4D-F05581097F3A}"/>
              </a:ext>
            </a:extLst>
          </p:cNvPr>
          <p:cNvPicPr>
            <a:picLocks noChangeAspect="1"/>
          </p:cNvPicPr>
          <p:nvPr/>
        </p:nvPicPr>
        <p:blipFill>
          <a:blip r:embed="rId3"/>
          <a:stretch>
            <a:fillRect/>
          </a:stretch>
        </p:blipFill>
        <p:spPr>
          <a:xfrm>
            <a:off x="1347043" y="164592"/>
            <a:ext cx="9282841" cy="6318504"/>
          </a:xfrm>
          <a:prstGeom prst="rect">
            <a:avLst/>
          </a:prstGeom>
        </p:spPr>
      </p:pic>
    </p:spTree>
    <p:extLst>
      <p:ext uri="{BB962C8B-B14F-4D97-AF65-F5344CB8AC3E}">
        <p14:creationId xmlns:p14="http://schemas.microsoft.com/office/powerpoint/2010/main" val="363139439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8" name="Rectangle 7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QR code for this page">
            <a:extLst>
              <a:ext uri="{FF2B5EF4-FFF2-40B4-BE49-F238E27FC236}">
                <a16:creationId xmlns:a16="http://schemas.microsoft.com/office/drawing/2014/main" id="{C4D9FD98-ADE8-C354-8964-384AE191D9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88660" y="5854998"/>
            <a:ext cx="1002574" cy="100257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62FC7A5-FEAD-EC91-1A50-12D4E3C640A2}"/>
              </a:ext>
            </a:extLst>
          </p:cNvPr>
          <p:cNvSpPr txBox="1"/>
          <p:nvPr/>
        </p:nvSpPr>
        <p:spPr>
          <a:xfrm>
            <a:off x="3793402" y="5971952"/>
            <a:ext cx="4777555" cy="646331"/>
          </a:xfrm>
          <a:prstGeom prst="rect">
            <a:avLst/>
          </a:prstGeom>
          <a:noFill/>
        </p:spPr>
        <p:txBody>
          <a:bodyPr wrap="square" rtlCol="0">
            <a:spAutoFit/>
          </a:bodyPr>
          <a:lstStyle/>
          <a:p>
            <a:r>
              <a:rPr lang="en-US" sz="3600" b="1" dirty="0">
                <a:solidFill>
                  <a:srgbClr val="FF0000"/>
                </a:solidFill>
                <a:latin typeface="Century Gothic" panose="020B0502020202020204" pitchFamily="34" charset="0"/>
              </a:rPr>
              <a:t>STR@NOLA.GOV</a:t>
            </a:r>
            <a:endParaRPr lang="en-US" sz="3600" dirty="0"/>
          </a:p>
        </p:txBody>
      </p:sp>
      <p:pic>
        <p:nvPicPr>
          <p:cNvPr id="6" name="Picture 5">
            <a:extLst>
              <a:ext uri="{FF2B5EF4-FFF2-40B4-BE49-F238E27FC236}">
                <a16:creationId xmlns:a16="http://schemas.microsoft.com/office/drawing/2014/main" id="{F161C4CE-6AD7-63D6-25F3-757768A5D2C3}"/>
              </a:ext>
            </a:extLst>
          </p:cNvPr>
          <p:cNvPicPr>
            <a:picLocks noChangeAspect="1"/>
          </p:cNvPicPr>
          <p:nvPr/>
        </p:nvPicPr>
        <p:blipFill>
          <a:blip r:embed="rId3"/>
          <a:srcRect l="-339" t="17203"/>
          <a:stretch/>
        </p:blipFill>
        <p:spPr>
          <a:xfrm>
            <a:off x="1154969" y="402335"/>
            <a:ext cx="9881295" cy="4973047"/>
          </a:xfrm>
          <a:prstGeom prst="rect">
            <a:avLst/>
          </a:prstGeom>
        </p:spPr>
      </p:pic>
    </p:spTree>
    <p:extLst>
      <p:ext uri="{BB962C8B-B14F-4D97-AF65-F5344CB8AC3E}">
        <p14:creationId xmlns:p14="http://schemas.microsoft.com/office/powerpoint/2010/main" val="63754874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8">
            <a:extLst>
              <a:ext uri="{FF2B5EF4-FFF2-40B4-BE49-F238E27FC236}">
                <a16:creationId xmlns:a16="http://schemas.microsoft.com/office/drawing/2014/main" id="{577D6B2E-37A3-429E-A37C-F30ED6487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10">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12">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14">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16">
            <a:extLst>
              <a:ext uri="{FF2B5EF4-FFF2-40B4-BE49-F238E27FC236}">
                <a16:creationId xmlns:a16="http://schemas.microsoft.com/office/drawing/2014/main" id="{1064D5D5-227B-4F66-9AEA-46F570E79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646B67A4-D328-4747-A82B-65E84FA46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456BB7CD-3372-38E2-7486-C2FF486F106C}"/>
              </a:ext>
            </a:extLst>
          </p:cNvPr>
          <p:cNvSpPr>
            <a:spLocks noGrp="1"/>
          </p:cNvSpPr>
          <p:nvPr>
            <p:ph type="title"/>
          </p:nvPr>
        </p:nvSpPr>
        <p:spPr>
          <a:xfrm>
            <a:off x="2751502" y="1133944"/>
            <a:ext cx="6714699" cy="3178689"/>
          </a:xfrm>
        </p:spPr>
        <p:txBody>
          <a:bodyPr vert="horz" lIns="91440" tIns="45720" rIns="91440" bIns="45720" rtlCol="0" anchor="b">
            <a:normAutofit/>
          </a:bodyPr>
          <a:lstStyle/>
          <a:p>
            <a:r>
              <a:rPr lang="en-US" sz="8000" b="1" dirty="0">
                <a:solidFill>
                  <a:srgbClr val="FFFFFF"/>
                </a:solidFill>
                <a:latin typeface="Century Gothic" panose="020B0502020202020204" pitchFamily="34" charset="0"/>
              </a:rPr>
              <a:t>QUESTIONS</a:t>
            </a:r>
            <a:r>
              <a:rPr lang="en-US" sz="8000" b="1" kern="1200" dirty="0">
                <a:solidFill>
                  <a:srgbClr val="FFFFFF"/>
                </a:solidFill>
                <a:latin typeface="Century Gothic" panose="020B0502020202020204" pitchFamily="34" charset="0"/>
              </a:rPr>
              <a:t>?</a:t>
            </a:r>
            <a:br>
              <a:rPr lang="en-US" sz="8000" b="1" kern="1200" dirty="0">
                <a:solidFill>
                  <a:srgbClr val="FFFFFF"/>
                </a:solidFill>
                <a:latin typeface="Century Gothic" panose="020B0502020202020204" pitchFamily="34" charset="0"/>
              </a:rPr>
            </a:br>
            <a:endParaRPr lang="en-US" sz="8000" b="1" kern="1200" dirty="0">
              <a:solidFill>
                <a:srgbClr val="FFFFFF"/>
              </a:solidFill>
              <a:latin typeface="Century Gothic" panose="020B0502020202020204" pitchFamily="34" charset="0"/>
            </a:endParaRPr>
          </a:p>
        </p:txBody>
      </p:sp>
      <p:sp>
        <p:nvSpPr>
          <p:cNvPr id="32" name="Rectangle 22">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305099FC-8A3F-B85D-0149-27BF5473480B}"/>
              </a:ext>
            </a:extLst>
          </p:cNvPr>
          <p:cNvSpPr/>
          <p:nvPr/>
        </p:nvSpPr>
        <p:spPr>
          <a:xfrm>
            <a:off x="7603299" y="3569918"/>
            <a:ext cx="150312" cy="25052"/>
          </a:xfrm>
          <a:custGeom>
            <a:avLst/>
            <a:gdLst>
              <a:gd name="connsiteX0" fmla="*/ 150312 w 150312"/>
              <a:gd name="connsiteY0" fmla="*/ 25052 h 25052"/>
              <a:gd name="connsiteX1" fmla="*/ 0 w 150312"/>
              <a:gd name="connsiteY1" fmla="*/ 0 h 25052"/>
            </a:gdLst>
            <a:ahLst/>
            <a:cxnLst>
              <a:cxn ang="0">
                <a:pos x="connsiteX0" y="connsiteY0"/>
              </a:cxn>
              <a:cxn ang="0">
                <a:pos x="connsiteX1" y="connsiteY1"/>
              </a:cxn>
            </a:cxnLst>
            <a:rect l="l" t="t" r="r" b="b"/>
            <a:pathLst>
              <a:path w="150312" h="25052">
                <a:moveTo>
                  <a:pt x="150312" y="25052"/>
                </a:moveTo>
                <a:lnTo>
                  <a:pt x="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A245755-D50A-C039-E216-08AF421C036A}"/>
              </a:ext>
            </a:extLst>
          </p:cNvPr>
          <p:cNvSpPr txBox="1"/>
          <p:nvPr/>
        </p:nvSpPr>
        <p:spPr>
          <a:xfrm>
            <a:off x="9555480" y="6071616"/>
            <a:ext cx="2256280" cy="400110"/>
          </a:xfrm>
          <a:prstGeom prst="rect">
            <a:avLst/>
          </a:prstGeom>
          <a:noFill/>
        </p:spPr>
        <p:txBody>
          <a:bodyPr wrap="square" rtlCol="0">
            <a:spAutoFit/>
          </a:bodyPr>
          <a:lstStyle/>
          <a:p>
            <a:r>
              <a:rPr lang="en-US" sz="2000" b="1" dirty="0">
                <a:solidFill>
                  <a:srgbClr val="FF0000"/>
                </a:solidFill>
              </a:rPr>
              <a:t>RENEWAPRIL2027</a:t>
            </a:r>
          </a:p>
        </p:txBody>
      </p:sp>
    </p:spTree>
    <p:extLst>
      <p:ext uri="{BB962C8B-B14F-4D97-AF65-F5344CB8AC3E}">
        <p14:creationId xmlns:p14="http://schemas.microsoft.com/office/powerpoint/2010/main" val="23864958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5" name="Rectangle 24">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Rectangle 34">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142D379-65EE-3341-71F9-4A9C0A5B0B9A}"/>
              </a:ext>
            </a:extLst>
          </p:cNvPr>
          <p:cNvSpPr>
            <a:spLocks noGrp="1"/>
          </p:cNvSpPr>
          <p:nvPr>
            <p:ph type="title"/>
          </p:nvPr>
        </p:nvSpPr>
        <p:spPr>
          <a:xfrm>
            <a:off x="466722" y="586855"/>
            <a:ext cx="3201366" cy="3387497"/>
          </a:xfrm>
        </p:spPr>
        <p:txBody>
          <a:bodyPr anchor="b">
            <a:normAutofit/>
          </a:bodyPr>
          <a:lstStyle/>
          <a:p>
            <a:pPr algn="r"/>
            <a:r>
              <a:rPr lang="en-US" sz="4000" b="1" dirty="0">
                <a:solidFill>
                  <a:srgbClr val="FFFFFF"/>
                </a:solidFill>
                <a:latin typeface="Century Gothic" panose="020B0502020202020204" pitchFamily="34" charset="0"/>
              </a:rPr>
              <a:t>NSTR ELIGIBLE ZONES</a:t>
            </a:r>
          </a:p>
        </p:txBody>
      </p:sp>
      <p:graphicFrame>
        <p:nvGraphicFramePr>
          <p:cNvPr id="9" name="Table 8">
            <a:extLst>
              <a:ext uri="{FF2B5EF4-FFF2-40B4-BE49-F238E27FC236}">
                <a16:creationId xmlns:a16="http://schemas.microsoft.com/office/drawing/2014/main" id="{72F9862E-3711-02AC-C504-2EA30E7AFB41}"/>
              </a:ext>
            </a:extLst>
          </p:cNvPr>
          <p:cNvGraphicFramePr>
            <a:graphicFrameLocks noGrp="1"/>
          </p:cNvGraphicFramePr>
          <p:nvPr>
            <p:extLst>
              <p:ext uri="{D42A27DB-BD31-4B8C-83A1-F6EECF244321}">
                <p14:modId xmlns:p14="http://schemas.microsoft.com/office/powerpoint/2010/main" val="1636449145"/>
              </p:ext>
            </p:extLst>
          </p:nvPr>
        </p:nvGraphicFramePr>
        <p:xfrm>
          <a:off x="4367695" y="10136"/>
          <a:ext cx="3156512" cy="6759512"/>
        </p:xfrm>
        <a:graphic>
          <a:graphicData uri="http://schemas.openxmlformats.org/drawingml/2006/table">
            <a:tbl>
              <a:tblPr/>
              <a:tblGrid>
                <a:gridCol w="591846">
                  <a:extLst>
                    <a:ext uri="{9D8B030D-6E8A-4147-A177-3AD203B41FA5}">
                      <a16:colId xmlns:a16="http://schemas.microsoft.com/office/drawing/2014/main" val="1269132673"/>
                    </a:ext>
                  </a:extLst>
                </a:gridCol>
                <a:gridCol w="553907">
                  <a:extLst>
                    <a:ext uri="{9D8B030D-6E8A-4147-A177-3AD203B41FA5}">
                      <a16:colId xmlns:a16="http://schemas.microsoft.com/office/drawing/2014/main" val="3338378009"/>
                    </a:ext>
                  </a:extLst>
                </a:gridCol>
                <a:gridCol w="273160">
                  <a:extLst>
                    <a:ext uri="{9D8B030D-6E8A-4147-A177-3AD203B41FA5}">
                      <a16:colId xmlns:a16="http://schemas.microsoft.com/office/drawing/2014/main" val="3396635931"/>
                    </a:ext>
                  </a:extLst>
                </a:gridCol>
                <a:gridCol w="591846">
                  <a:extLst>
                    <a:ext uri="{9D8B030D-6E8A-4147-A177-3AD203B41FA5}">
                      <a16:colId xmlns:a16="http://schemas.microsoft.com/office/drawing/2014/main" val="2034858189"/>
                    </a:ext>
                  </a:extLst>
                </a:gridCol>
                <a:gridCol w="553907">
                  <a:extLst>
                    <a:ext uri="{9D8B030D-6E8A-4147-A177-3AD203B41FA5}">
                      <a16:colId xmlns:a16="http://schemas.microsoft.com/office/drawing/2014/main" val="3617461152"/>
                    </a:ext>
                  </a:extLst>
                </a:gridCol>
                <a:gridCol w="591846">
                  <a:extLst>
                    <a:ext uri="{9D8B030D-6E8A-4147-A177-3AD203B41FA5}">
                      <a16:colId xmlns:a16="http://schemas.microsoft.com/office/drawing/2014/main" val="3899324804"/>
                    </a:ext>
                  </a:extLst>
                </a:gridCol>
              </a:tblGrid>
              <a:tr h="163177">
                <a:tc>
                  <a:txBody>
                    <a:bodyPr/>
                    <a:lstStyle/>
                    <a:p>
                      <a:pPr algn="ctr" fontAlgn="t"/>
                      <a:r>
                        <a:rPr lang="en-US" sz="1100" b="1" i="0" u="none" strike="noStrike">
                          <a:solidFill>
                            <a:srgbClr val="000000"/>
                          </a:solidFill>
                          <a:effectLst/>
                          <a:latin typeface="Calibri" panose="020F0502020204030204" pitchFamily="34" charset="0"/>
                        </a:rPr>
                        <a:t>ZONE</a:t>
                      </a:r>
                    </a:p>
                  </a:txBody>
                  <a:tcPr marL="5672" marR="5672" marT="567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t"/>
                      <a:r>
                        <a:rPr lang="en-US" sz="1100" b="1" i="0" u="none" strike="noStrike">
                          <a:solidFill>
                            <a:srgbClr val="000000"/>
                          </a:solidFill>
                          <a:effectLst/>
                          <a:latin typeface="Calibri" panose="020F0502020204030204" pitchFamily="34" charset="0"/>
                        </a:rPr>
                        <a:t>NSTR</a:t>
                      </a:r>
                    </a:p>
                  </a:txBody>
                  <a:tcPr marL="5672" marR="5672" marT="567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l" fontAlgn="b"/>
                      <a:endParaRPr lang="en-US" sz="1100" b="0" i="0" u="none" strike="noStrike">
                        <a:solidFill>
                          <a:srgbClr val="000000"/>
                        </a:solidFill>
                        <a:effectLst/>
                        <a:latin typeface="Times New Roman" panose="02020603050405020304" pitchFamily="18" charset="0"/>
                      </a:endParaRPr>
                    </a:p>
                  </a:txBody>
                  <a:tcPr marL="5672" marR="5672" marT="5672" marB="0" anchor="b">
                    <a:lnL w="12700" cap="flat" cmpd="sng" algn="ctr">
                      <a:solidFill>
                        <a:srgbClr val="000000"/>
                      </a:solidFill>
                      <a:prstDash val="solid"/>
                      <a:round/>
                      <a:headEnd type="none" w="med" len="med"/>
                      <a:tailEnd type="none" w="med" len="med"/>
                    </a:lnL>
                    <a:lnR>
                      <a:noFill/>
                    </a:lnR>
                    <a:lnT>
                      <a:noFill/>
                    </a:lnT>
                    <a:lnB>
                      <a:noFill/>
                    </a:lnB>
                  </a:tcPr>
                </a:tc>
                <a:tc rowSpan="5" gridSpan="3">
                  <a:txBody>
                    <a:bodyPr/>
                    <a:lstStyle/>
                    <a:p>
                      <a:pPr algn="l" fontAlgn="t"/>
                      <a:r>
                        <a:rPr lang="en-US" sz="1100" b="0" i="0" u="none" strike="noStrike">
                          <a:solidFill>
                            <a:srgbClr val="000000"/>
                          </a:solidFill>
                          <a:effectLst/>
                          <a:latin typeface="Century Gothic" panose="020B0502020202020204" pitchFamily="34" charset="0"/>
                        </a:rPr>
                        <a:t>Notwithstanding the above, STR is prohibited between the center line of St. Charles Ave., the downriver side of Jackson Ave., the center line of Magazine St., and the downriver side of Louisiana Ave.</a:t>
                      </a:r>
                    </a:p>
                  </a:txBody>
                  <a:tcPr marL="5672" marR="5672" marT="5672" marB="0">
                    <a:lnL>
                      <a:noFill/>
                    </a:lnL>
                    <a:lnR>
                      <a:noFill/>
                    </a:lnR>
                    <a:lnT>
                      <a:noFill/>
                    </a:lnT>
                    <a:lnB>
                      <a:noFill/>
                    </a:lnB>
                  </a:tcPr>
                </a:tc>
                <a:tc rowSpan="5" hMerge="1">
                  <a:txBody>
                    <a:bodyPr/>
                    <a:lstStyle/>
                    <a:p>
                      <a:endParaRPr lang="en-US"/>
                    </a:p>
                  </a:txBody>
                  <a:tcPr/>
                </a:tc>
                <a:tc rowSpan="5" hMerge="1">
                  <a:txBody>
                    <a:bodyPr/>
                    <a:lstStyle/>
                    <a:p>
                      <a:endParaRPr lang="en-US"/>
                    </a:p>
                  </a:txBody>
                  <a:tcPr/>
                </a:tc>
                <a:extLst>
                  <a:ext uri="{0D108BD9-81ED-4DB2-BD59-A6C34878D82A}">
                    <a16:rowId xmlns:a16="http://schemas.microsoft.com/office/drawing/2014/main" val="157773784"/>
                  </a:ext>
                </a:extLst>
              </a:tr>
              <a:tr h="163177">
                <a:tc>
                  <a:txBody>
                    <a:bodyPr/>
                    <a:lstStyle/>
                    <a:p>
                      <a:pPr algn="ctr" fontAlgn="t"/>
                      <a:r>
                        <a:rPr lang="en-US" sz="1100" b="0" i="0" u="none" strike="noStrike">
                          <a:solidFill>
                            <a:srgbClr val="000000"/>
                          </a:solidFill>
                          <a:effectLst/>
                          <a:latin typeface="Calibri" panose="020F0502020204030204" pitchFamily="34" charset="0"/>
                        </a:rPr>
                        <a:t>R-RE</a:t>
                      </a:r>
                    </a:p>
                  </a:txBody>
                  <a:tcPr marL="5672" marR="5672" marT="567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100" b="0" i="0" u="none" strike="noStrike">
                          <a:solidFill>
                            <a:srgbClr val="000000"/>
                          </a:solidFill>
                          <a:effectLst/>
                          <a:latin typeface="Calibri" panose="020F0502020204030204" pitchFamily="34" charset="0"/>
                        </a:rPr>
                        <a:t>L/SE</a:t>
                      </a:r>
                    </a:p>
                  </a:txBody>
                  <a:tcPr marL="5672" marR="5672" marT="567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100" b="0" i="0" u="none" strike="noStrike">
                        <a:solidFill>
                          <a:srgbClr val="000000"/>
                        </a:solidFill>
                        <a:effectLst/>
                        <a:latin typeface="Times New Roman" panose="02020603050405020304" pitchFamily="18" charset="0"/>
                      </a:endParaRPr>
                    </a:p>
                  </a:txBody>
                  <a:tcPr marL="5672" marR="5672" marT="5672" marB="0" anchor="b">
                    <a:lnL w="12700" cap="flat" cmpd="sng" algn="ctr">
                      <a:solidFill>
                        <a:srgbClr val="000000"/>
                      </a:solidFill>
                      <a:prstDash val="solid"/>
                      <a:round/>
                      <a:headEnd type="none" w="med" len="med"/>
                      <a:tailEnd type="none" w="med" len="med"/>
                    </a:lnL>
                    <a:lnR>
                      <a:noFill/>
                    </a:lnR>
                    <a:lnT>
                      <a:noFill/>
                    </a:lnT>
                    <a:lnB>
                      <a:noFill/>
                    </a:lnB>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2116961765"/>
                  </a:ext>
                </a:extLst>
              </a:tr>
              <a:tr h="163177">
                <a:tc>
                  <a:txBody>
                    <a:bodyPr/>
                    <a:lstStyle/>
                    <a:p>
                      <a:pPr algn="ctr" fontAlgn="t"/>
                      <a:r>
                        <a:rPr lang="en-US" sz="1100" b="0" i="0" u="none" strike="noStrike">
                          <a:solidFill>
                            <a:srgbClr val="000000"/>
                          </a:solidFill>
                          <a:effectLst/>
                          <a:latin typeface="Calibri" panose="020F0502020204030204" pitchFamily="34" charset="0"/>
                        </a:rPr>
                        <a:t>M-MU</a:t>
                      </a:r>
                    </a:p>
                  </a:txBody>
                  <a:tcPr marL="5672" marR="5672" marT="567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100" b="0" i="0" u="none" strike="noStrike">
                          <a:solidFill>
                            <a:srgbClr val="000000"/>
                          </a:solidFill>
                          <a:effectLst/>
                          <a:latin typeface="Calibri" panose="020F0502020204030204" pitchFamily="34" charset="0"/>
                        </a:rPr>
                        <a:t>L/SE</a:t>
                      </a:r>
                    </a:p>
                  </a:txBody>
                  <a:tcPr marL="5672" marR="5672" marT="567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100" b="0" i="0" u="none" strike="noStrike">
                        <a:solidFill>
                          <a:srgbClr val="000000"/>
                        </a:solidFill>
                        <a:effectLst/>
                        <a:latin typeface="Times New Roman" panose="02020603050405020304" pitchFamily="18" charset="0"/>
                      </a:endParaRPr>
                    </a:p>
                  </a:txBody>
                  <a:tcPr marL="5672" marR="5672" marT="5672" marB="0" anchor="b">
                    <a:lnL w="12700" cap="flat" cmpd="sng" algn="ctr">
                      <a:solidFill>
                        <a:srgbClr val="000000"/>
                      </a:solidFill>
                      <a:prstDash val="solid"/>
                      <a:round/>
                      <a:headEnd type="none" w="med" len="med"/>
                      <a:tailEnd type="none" w="med" len="med"/>
                    </a:lnL>
                    <a:lnR>
                      <a:noFill/>
                    </a:lnR>
                    <a:lnT>
                      <a:noFill/>
                    </a:lnT>
                    <a:lnB>
                      <a:noFill/>
                    </a:lnB>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680663850"/>
                  </a:ext>
                </a:extLst>
              </a:tr>
              <a:tr h="163177">
                <a:tc>
                  <a:txBody>
                    <a:bodyPr/>
                    <a:lstStyle/>
                    <a:p>
                      <a:pPr algn="ctr" fontAlgn="t"/>
                      <a:r>
                        <a:rPr lang="en-US" sz="1100" b="0" i="0" u="none" strike="noStrike">
                          <a:solidFill>
                            <a:srgbClr val="000000"/>
                          </a:solidFill>
                          <a:effectLst/>
                          <a:latin typeface="Calibri" panose="020F0502020204030204" pitchFamily="34" charset="0"/>
                        </a:rPr>
                        <a:t>HMR-1</a:t>
                      </a:r>
                    </a:p>
                  </a:txBody>
                  <a:tcPr marL="5672" marR="5672" marT="567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100" b="0" i="0" u="none" strike="noStrike">
                          <a:solidFill>
                            <a:srgbClr val="000000"/>
                          </a:solidFill>
                          <a:effectLst/>
                          <a:latin typeface="Calibri" panose="020F0502020204030204" pitchFamily="34" charset="0"/>
                        </a:rPr>
                        <a:t>L/SE</a:t>
                      </a:r>
                    </a:p>
                  </a:txBody>
                  <a:tcPr marL="5672" marR="5672" marT="567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100" b="0" i="0" u="none" strike="noStrike">
                        <a:solidFill>
                          <a:srgbClr val="000000"/>
                        </a:solidFill>
                        <a:effectLst/>
                        <a:latin typeface="Times New Roman" panose="02020603050405020304" pitchFamily="18" charset="0"/>
                      </a:endParaRPr>
                    </a:p>
                  </a:txBody>
                  <a:tcPr marL="5672" marR="5672" marT="5672" marB="0" anchor="b">
                    <a:lnL w="12700" cap="flat" cmpd="sng" algn="ctr">
                      <a:solidFill>
                        <a:srgbClr val="000000"/>
                      </a:solidFill>
                      <a:prstDash val="solid"/>
                      <a:round/>
                      <a:headEnd type="none" w="med" len="med"/>
                      <a:tailEnd type="none" w="med" len="med"/>
                    </a:lnL>
                    <a:lnR>
                      <a:noFill/>
                    </a:lnR>
                    <a:lnT>
                      <a:noFill/>
                    </a:lnT>
                    <a:lnB>
                      <a:noFill/>
                    </a:lnB>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2848087729"/>
                  </a:ext>
                </a:extLst>
              </a:tr>
              <a:tr h="0">
                <a:tc>
                  <a:txBody>
                    <a:bodyPr/>
                    <a:lstStyle/>
                    <a:p>
                      <a:pPr algn="ctr" fontAlgn="t"/>
                      <a:r>
                        <a:rPr lang="en-US" sz="1100" b="0" i="0" u="none" strike="noStrike">
                          <a:solidFill>
                            <a:srgbClr val="000000"/>
                          </a:solidFill>
                          <a:effectLst/>
                          <a:latin typeface="Calibri" panose="020F0502020204030204" pitchFamily="34" charset="0"/>
                        </a:rPr>
                        <a:t>HMR-2</a:t>
                      </a:r>
                    </a:p>
                  </a:txBody>
                  <a:tcPr marL="5672" marR="5672" marT="567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100" b="0" i="0" u="none" strike="noStrike">
                          <a:solidFill>
                            <a:srgbClr val="000000"/>
                          </a:solidFill>
                          <a:effectLst/>
                          <a:latin typeface="Calibri" panose="020F0502020204030204" pitchFamily="34" charset="0"/>
                        </a:rPr>
                        <a:t>L/SE</a:t>
                      </a:r>
                    </a:p>
                  </a:txBody>
                  <a:tcPr marL="5672" marR="5672" marT="567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100" b="0" i="0" u="none" strike="noStrike">
                        <a:solidFill>
                          <a:srgbClr val="000000"/>
                        </a:solidFill>
                        <a:effectLst/>
                        <a:latin typeface="Times New Roman" panose="02020603050405020304" pitchFamily="18" charset="0"/>
                      </a:endParaRPr>
                    </a:p>
                  </a:txBody>
                  <a:tcPr marL="5672" marR="5672" marT="5672" marB="0" anchor="b">
                    <a:lnL w="12700" cap="flat" cmpd="sng" algn="ctr">
                      <a:solidFill>
                        <a:srgbClr val="000000"/>
                      </a:solidFill>
                      <a:prstDash val="solid"/>
                      <a:round/>
                      <a:headEnd type="none" w="med" len="med"/>
                      <a:tailEnd type="none" w="med" len="med"/>
                    </a:lnL>
                    <a:lnR>
                      <a:noFill/>
                    </a:lnR>
                    <a:lnT>
                      <a:noFill/>
                    </a:lnT>
                    <a:lnB>
                      <a:noFill/>
                    </a:lnB>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1835846741"/>
                  </a:ext>
                </a:extLst>
              </a:tr>
              <a:tr h="163177">
                <a:tc>
                  <a:txBody>
                    <a:bodyPr/>
                    <a:lstStyle/>
                    <a:p>
                      <a:pPr algn="ctr" fontAlgn="t"/>
                      <a:r>
                        <a:rPr lang="en-US" sz="1100" b="0" i="0" u="none" strike="noStrike">
                          <a:solidFill>
                            <a:srgbClr val="000000"/>
                          </a:solidFill>
                          <a:effectLst/>
                          <a:latin typeface="Calibri" panose="020F0502020204030204" pitchFamily="34" charset="0"/>
                        </a:rPr>
                        <a:t>HMR-3</a:t>
                      </a:r>
                    </a:p>
                  </a:txBody>
                  <a:tcPr marL="5672" marR="5672" marT="567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100" b="0" i="0" u="none" strike="noStrike">
                          <a:solidFill>
                            <a:srgbClr val="000000"/>
                          </a:solidFill>
                          <a:effectLst/>
                          <a:latin typeface="Calibri" panose="020F0502020204030204" pitchFamily="34" charset="0"/>
                        </a:rPr>
                        <a:t>L/SE</a:t>
                      </a:r>
                    </a:p>
                  </a:txBody>
                  <a:tcPr marL="5672" marR="5672" marT="567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a:noFill/>
                    </a:lnL>
                    <a:lnR>
                      <a:noFill/>
                    </a:lnR>
                    <a:lnT>
                      <a:noFill/>
                    </a:lnT>
                    <a:lnB>
                      <a:noFill/>
                    </a:lnB>
                  </a:tcPr>
                </a:tc>
                <a:extLst>
                  <a:ext uri="{0D108BD9-81ED-4DB2-BD59-A6C34878D82A}">
                    <a16:rowId xmlns:a16="http://schemas.microsoft.com/office/drawing/2014/main" val="2101749041"/>
                  </a:ext>
                </a:extLst>
              </a:tr>
              <a:tr h="163177">
                <a:tc>
                  <a:txBody>
                    <a:bodyPr/>
                    <a:lstStyle/>
                    <a:p>
                      <a:pPr algn="ctr" fontAlgn="t"/>
                      <a:r>
                        <a:rPr lang="en-US" sz="1100" b="0" i="0" u="none" strike="noStrike">
                          <a:solidFill>
                            <a:srgbClr val="000000"/>
                          </a:solidFill>
                          <a:effectLst/>
                          <a:latin typeface="Calibri" panose="020F0502020204030204" pitchFamily="34" charset="0"/>
                        </a:rPr>
                        <a:t>VCE</a:t>
                      </a:r>
                    </a:p>
                  </a:txBody>
                  <a:tcPr marL="5672" marR="5672" marT="567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100" b="0" i="0" u="none" strike="noStrike">
                          <a:solidFill>
                            <a:srgbClr val="000000"/>
                          </a:solidFill>
                          <a:effectLst/>
                          <a:latin typeface="Calibri" panose="020F0502020204030204" pitchFamily="34" charset="0"/>
                        </a:rPr>
                        <a:t>L/SE</a:t>
                      </a:r>
                    </a:p>
                  </a:txBody>
                  <a:tcPr marL="5672" marR="5672" marT="567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a:noFill/>
                    </a:lnL>
                    <a:lnR>
                      <a:noFill/>
                    </a:lnR>
                    <a:lnT>
                      <a:noFill/>
                    </a:lnT>
                    <a:lnB>
                      <a:noFill/>
                    </a:lnB>
                  </a:tcPr>
                </a:tc>
                <a:extLst>
                  <a:ext uri="{0D108BD9-81ED-4DB2-BD59-A6C34878D82A}">
                    <a16:rowId xmlns:a16="http://schemas.microsoft.com/office/drawing/2014/main" val="1967860487"/>
                  </a:ext>
                </a:extLst>
              </a:tr>
              <a:tr h="163177">
                <a:tc>
                  <a:txBody>
                    <a:bodyPr/>
                    <a:lstStyle/>
                    <a:p>
                      <a:pPr algn="ctr" fontAlgn="t"/>
                      <a:r>
                        <a:rPr lang="en-US" sz="1100" b="0" i="0" u="none" strike="noStrike">
                          <a:solidFill>
                            <a:srgbClr val="000000"/>
                          </a:solidFill>
                          <a:effectLst/>
                          <a:latin typeface="Calibri" panose="020F0502020204030204" pitchFamily="34" charset="0"/>
                        </a:rPr>
                        <a:t>HMC-1</a:t>
                      </a:r>
                    </a:p>
                  </a:txBody>
                  <a:tcPr marL="5672" marR="5672" marT="567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100" b="0" i="0" u="none" strike="noStrike">
                          <a:solidFill>
                            <a:srgbClr val="000000"/>
                          </a:solidFill>
                          <a:effectLst/>
                          <a:latin typeface="Calibri" panose="020F0502020204030204" pitchFamily="34" charset="0"/>
                        </a:rPr>
                        <a:t>L/SE</a:t>
                      </a:r>
                    </a:p>
                  </a:txBody>
                  <a:tcPr marL="5672" marR="5672" marT="567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a:noFill/>
                    </a:lnL>
                    <a:lnR>
                      <a:noFill/>
                    </a:lnR>
                    <a:lnT>
                      <a:noFill/>
                    </a:lnT>
                    <a:lnB>
                      <a:noFill/>
                    </a:lnB>
                  </a:tcPr>
                </a:tc>
                <a:extLst>
                  <a:ext uri="{0D108BD9-81ED-4DB2-BD59-A6C34878D82A}">
                    <a16:rowId xmlns:a16="http://schemas.microsoft.com/office/drawing/2014/main" val="642267002"/>
                  </a:ext>
                </a:extLst>
              </a:tr>
              <a:tr h="163177">
                <a:tc>
                  <a:txBody>
                    <a:bodyPr/>
                    <a:lstStyle/>
                    <a:p>
                      <a:pPr algn="ctr" fontAlgn="t"/>
                      <a:r>
                        <a:rPr lang="en-US" sz="1100" b="0" i="0" u="none" strike="noStrike">
                          <a:solidFill>
                            <a:srgbClr val="000000"/>
                          </a:solidFill>
                          <a:effectLst/>
                          <a:latin typeface="Calibri" panose="020F0502020204030204" pitchFamily="34" charset="0"/>
                        </a:rPr>
                        <a:t>HMC-2</a:t>
                      </a:r>
                    </a:p>
                  </a:txBody>
                  <a:tcPr marL="5672" marR="5672" marT="567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100" b="0" i="0" u="none" strike="noStrike">
                          <a:solidFill>
                            <a:srgbClr val="000000"/>
                          </a:solidFill>
                          <a:effectLst/>
                          <a:latin typeface="Calibri" panose="020F0502020204030204" pitchFamily="34" charset="0"/>
                        </a:rPr>
                        <a:t>L/SE</a:t>
                      </a:r>
                    </a:p>
                  </a:txBody>
                  <a:tcPr marL="5672" marR="5672" marT="567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a:noFill/>
                    </a:lnL>
                    <a:lnR>
                      <a:noFill/>
                    </a:lnR>
                    <a:lnT>
                      <a:noFill/>
                    </a:lnT>
                    <a:lnB>
                      <a:noFill/>
                    </a:lnB>
                  </a:tcPr>
                </a:tc>
                <a:extLst>
                  <a:ext uri="{0D108BD9-81ED-4DB2-BD59-A6C34878D82A}">
                    <a16:rowId xmlns:a16="http://schemas.microsoft.com/office/drawing/2014/main" val="703619103"/>
                  </a:ext>
                </a:extLst>
              </a:tr>
              <a:tr h="163177">
                <a:tc>
                  <a:txBody>
                    <a:bodyPr/>
                    <a:lstStyle/>
                    <a:p>
                      <a:pPr algn="ctr" fontAlgn="t"/>
                      <a:r>
                        <a:rPr lang="en-US" sz="1100" b="0" i="0" u="none" strike="noStrike">
                          <a:solidFill>
                            <a:srgbClr val="000000"/>
                          </a:solidFill>
                          <a:effectLst/>
                          <a:latin typeface="Calibri" panose="020F0502020204030204" pitchFamily="34" charset="0"/>
                        </a:rPr>
                        <a:t>HM-MU</a:t>
                      </a:r>
                    </a:p>
                  </a:txBody>
                  <a:tcPr marL="5672" marR="5672" marT="567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100" b="0" i="0" u="none" strike="noStrike">
                          <a:solidFill>
                            <a:srgbClr val="000000"/>
                          </a:solidFill>
                          <a:effectLst/>
                          <a:latin typeface="Calibri" panose="020F0502020204030204" pitchFamily="34" charset="0"/>
                        </a:rPr>
                        <a:t>L/SE</a:t>
                      </a:r>
                    </a:p>
                  </a:txBody>
                  <a:tcPr marL="5672" marR="5672" marT="567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a:noFill/>
                    </a:lnL>
                    <a:lnR>
                      <a:noFill/>
                    </a:lnR>
                    <a:lnT>
                      <a:noFill/>
                    </a:lnT>
                    <a:lnB>
                      <a:noFill/>
                    </a:lnB>
                  </a:tcPr>
                </a:tc>
                <a:extLst>
                  <a:ext uri="{0D108BD9-81ED-4DB2-BD59-A6C34878D82A}">
                    <a16:rowId xmlns:a16="http://schemas.microsoft.com/office/drawing/2014/main" val="1608609194"/>
                  </a:ext>
                </a:extLst>
              </a:tr>
              <a:tr h="163177">
                <a:tc>
                  <a:txBody>
                    <a:bodyPr/>
                    <a:lstStyle/>
                    <a:p>
                      <a:pPr algn="ctr" fontAlgn="t"/>
                      <a:r>
                        <a:rPr lang="en-US" sz="1100" b="0" i="0" u="none" strike="noStrike">
                          <a:solidFill>
                            <a:srgbClr val="000000"/>
                          </a:solidFill>
                          <a:effectLst/>
                          <a:latin typeface="Calibri" panose="020F0502020204030204" pitchFamily="34" charset="0"/>
                        </a:rPr>
                        <a:t>HU-RS</a:t>
                      </a:r>
                    </a:p>
                  </a:txBody>
                  <a:tcPr marL="5672" marR="5672" marT="567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100" b="0" i="0" u="none" strike="noStrike">
                          <a:solidFill>
                            <a:srgbClr val="000000"/>
                          </a:solidFill>
                          <a:effectLst/>
                          <a:latin typeface="Calibri" panose="020F0502020204030204" pitchFamily="34" charset="0"/>
                        </a:rPr>
                        <a:t>L/SE</a:t>
                      </a:r>
                    </a:p>
                  </a:txBody>
                  <a:tcPr marL="5672" marR="5672" marT="567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a:noFill/>
                    </a:lnL>
                    <a:lnR>
                      <a:noFill/>
                    </a:lnR>
                    <a:lnT>
                      <a:noFill/>
                    </a:lnT>
                    <a:lnB>
                      <a:noFill/>
                    </a:lnB>
                  </a:tcPr>
                </a:tc>
                <a:extLst>
                  <a:ext uri="{0D108BD9-81ED-4DB2-BD59-A6C34878D82A}">
                    <a16:rowId xmlns:a16="http://schemas.microsoft.com/office/drawing/2014/main" val="1223987203"/>
                  </a:ext>
                </a:extLst>
              </a:tr>
              <a:tr h="163177">
                <a:tc>
                  <a:txBody>
                    <a:bodyPr/>
                    <a:lstStyle/>
                    <a:p>
                      <a:pPr algn="ctr" fontAlgn="t"/>
                      <a:r>
                        <a:rPr lang="en-US" sz="1100" b="0" i="0" u="none" strike="noStrike">
                          <a:solidFill>
                            <a:srgbClr val="000000"/>
                          </a:solidFill>
                          <a:effectLst/>
                          <a:latin typeface="Calibri" panose="020F0502020204030204" pitchFamily="34" charset="0"/>
                        </a:rPr>
                        <a:t>HU-RD1</a:t>
                      </a:r>
                    </a:p>
                  </a:txBody>
                  <a:tcPr marL="5672" marR="5672" marT="567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100" b="0" i="0" u="none" strike="noStrike">
                          <a:solidFill>
                            <a:srgbClr val="000000"/>
                          </a:solidFill>
                          <a:effectLst/>
                          <a:latin typeface="Calibri" panose="020F0502020204030204" pitchFamily="34" charset="0"/>
                        </a:rPr>
                        <a:t>L/SE</a:t>
                      </a:r>
                    </a:p>
                  </a:txBody>
                  <a:tcPr marL="5672" marR="5672" marT="567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a:noFill/>
                    </a:lnL>
                    <a:lnR>
                      <a:noFill/>
                    </a:lnR>
                    <a:lnT>
                      <a:noFill/>
                    </a:lnT>
                    <a:lnB>
                      <a:noFill/>
                    </a:lnB>
                  </a:tcPr>
                </a:tc>
                <a:extLst>
                  <a:ext uri="{0D108BD9-81ED-4DB2-BD59-A6C34878D82A}">
                    <a16:rowId xmlns:a16="http://schemas.microsoft.com/office/drawing/2014/main" val="1144972458"/>
                  </a:ext>
                </a:extLst>
              </a:tr>
              <a:tr h="163177">
                <a:tc>
                  <a:txBody>
                    <a:bodyPr/>
                    <a:lstStyle/>
                    <a:p>
                      <a:pPr algn="ctr" fontAlgn="t"/>
                      <a:r>
                        <a:rPr lang="en-US" sz="1100" b="0" i="0" u="none" strike="noStrike">
                          <a:solidFill>
                            <a:srgbClr val="000000"/>
                          </a:solidFill>
                          <a:effectLst/>
                          <a:latin typeface="Calibri" panose="020F0502020204030204" pitchFamily="34" charset="0"/>
                        </a:rPr>
                        <a:t>HU-RD2</a:t>
                      </a:r>
                    </a:p>
                  </a:txBody>
                  <a:tcPr marL="5672" marR="5672" marT="567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100" b="0" i="0" u="none" strike="noStrike">
                          <a:solidFill>
                            <a:srgbClr val="000000"/>
                          </a:solidFill>
                          <a:effectLst/>
                          <a:latin typeface="Calibri" panose="020F0502020204030204" pitchFamily="34" charset="0"/>
                        </a:rPr>
                        <a:t>L/SE</a:t>
                      </a:r>
                    </a:p>
                  </a:txBody>
                  <a:tcPr marL="5672" marR="5672" marT="567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a:noFill/>
                    </a:lnL>
                    <a:lnR>
                      <a:noFill/>
                    </a:lnR>
                    <a:lnT>
                      <a:noFill/>
                    </a:lnT>
                    <a:lnB>
                      <a:noFill/>
                    </a:lnB>
                  </a:tcPr>
                </a:tc>
                <a:extLst>
                  <a:ext uri="{0D108BD9-81ED-4DB2-BD59-A6C34878D82A}">
                    <a16:rowId xmlns:a16="http://schemas.microsoft.com/office/drawing/2014/main" val="2559741617"/>
                  </a:ext>
                </a:extLst>
              </a:tr>
              <a:tr h="163177">
                <a:tc>
                  <a:txBody>
                    <a:bodyPr/>
                    <a:lstStyle/>
                    <a:p>
                      <a:pPr algn="ctr" fontAlgn="t"/>
                      <a:r>
                        <a:rPr lang="en-US" sz="1100" b="0" i="0" u="none" strike="noStrike">
                          <a:solidFill>
                            <a:srgbClr val="000000"/>
                          </a:solidFill>
                          <a:effectLst/>
                          <a:latin typeface="Calibri" panose="020F0502020204030204" pitchFamily="34" charset="0"/>
                        </a:rPr>
                        <a:t>HU-RM1</a:t>
                      </a:r>
                    </a:p>
                  </a:txBody>
                  <a:tcPr marL="5672" marR="5672" marT="567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100" b="0" i="0" u="none" strike="noStrike">
                          <a:solidFill>
                            <a:srgbClr val="000000"/>
                          </a:solidFill>
                          <a:effectLst/>
                          <a:latin typeface="Calibri" panose="020F0502020204030204" pitchFamily="34" charset="0"/>
                        </a:rPr>
                        <a:t>L/SE</a:t>
                      </a:r>
                    </a:p>
                  </a:txBody>
                  <a:tcPr marL="5672" marR="5672" marT="567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a:noFill/>
                    </a:lnL>
                    <a:lnR>
                      <a:noFill/>
                    </a:lnR>
                    <a:lnT>
                      <a:noFill/>
                    </a:lnT>
                    <a:lnB>
                      <a:noFill/>
                    </a:lnB>
                  </a:tcPr>
                </a:tc>
                <a:extLst>
                  <a:ext uri="{0D108BD9-81ED-4DB2-BD59-A6C34878D82A}">
                    <a16:rowId xmlns:a16="http://schemas.microsoft.com/office/drawing/2014/main" val="2818488929"/>
                  </a:ext>
                </a:extLst>
              </a:tr>
              <a:tr h="163177">
                <a:tc>
                  <a:txBody>
                    <a:bodyPr/>
                    <a:lstStyle/>
                    <a:p>
                      <a:pPr algn="ctr" fontAlgn="t"/>
                      <a:r>
                        <a:rPr lang="en-US" sz="1100" b="0" i="0" u="none" strike="noStrike">
                          <a:solidFill>
                            <a:srgbClr val="000000"/>
                          </a:solidFill>
                          <a:effectLst/>
                          <a:latin typeface="Calibri" panose="020F0502020204030204" pitchFamily="34" charset="0"/>
                        </a:rPr>
                        <a:t>HU-RM2</a:t>
                      </a:r>
                    </a:p>
                  </a:txBody>
                  <a:tcPr marL="5672" marR="5672" marT="567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100" b="0" i="0" u="none" strike="noStrike">
                          <a:solidFill>
                            <a:srgbClr val="000000"/>
                          </a:solidFill>
                          <a:effectLst/>
                          <a:latin typeface="Calibri" panose="020F0502020204030204" pitchFamily="34" charset="0"/>
                        </a:rPr>
                        <a:t>L/SE</a:t>
                      </a:r>
                    </a:p>
                  </a:txBody>
                  <a:tcPr marL="5672" marR="5672" marT="567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a:noFill/>
                    </a:lnL>
                    <a:lnR>
                      <a:noFill/>
                    </a:lnR>
                    <a:lnT>
                      <a:noFill/>
                    </a:lnT>
                    <a:lnB>
                      <a:noFill/>
                    </a:lnB>
                  </a:tcPr>
                </a:tc>
                <a:extLst>
                  <a:ext uri="{0D108BD9-81ED-4DB2-BD59-A6C34878D82A}">
                    <a16:rowId xmlns:a16="http://schemas.microsoft.com/office/drawing/2014/main" val="3572192184"/>
                  </a:ext>
                </a:extLst>
              </a:tr>
              <a:tr h="163177">
                <a:tc>
                  <a:txBody>
                    <a:bodyPr/>
                    <a:lstStyle/>
                    <a:p>
                      <a:pPr algn="ctr" fontAlgn="t"/>
                      <a:r>
                        <a:rPr lang="en-US" sz="1100" b="0" i="0" u="none" strike="noStrike">
                          <a:solidFill>
                            <a:srgbClr val="000000"/>
                          </a:solidFill>
                          <a:effectLst/>
                          <a:latin typeface="Calibri" panose="020F0502020204030204" pitchFamily="34" charset="0"/>
                        </a:rPr>
                        <a:t>HU-B1A</a:t>
                      </a:r>
                    </a:p>
                  </a:txBody>
                  <a:tcPr marL="5672" marR="5672" marT="567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100" b="0" i="0" u="none" strike="noStrike">
                          <a:solidFill>
                            <a:srgbClr val="000000"/>
                          </a:solidFill>
                          <a:effectLst/>
                          <a:latin typeface="Calibri" panose="020F0502020204030204" pitchFamily="34" charset="0"/>
                        </a:rPr>
                        <a:t>L/SE</a:t>
                      </a:r>
                    </a:p>
                  </a:txBody>
                  <a:tcPr marL="5672" marR="5672" marT="567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a:noFill/>
                    </a:lnL>
                    <a:lnR>
                      <a:noFill/>
                    </a:lnR>
                    <a:lnT>
                      <a:noFill/>
                    </a:lnT>
                    <a:lnB>
                      <a:noFill/>
                    </a:lnB>
                  </a:tcPr>
                </a:tc>
                <a:extLst>
                  <a:ext uri="{0D108BD9-81ED-4DB2-BD59-A6C34878D82A}">
                    <a16:rowId xmlns:a16="http://schemas.microsoft.com/office/drawing/2014/main" val="1325079668"/>
                  </a:ext>
                </a:extLst>
              </a:tr>
              <a:tr h="163177">
                <a:tc>
                  <a:txBody>
                    <a:bodyPr/>
                    <a:lstStyle/>
                    <a:p>
                      <a:pPr algn="ctr" fontAlgn="t"/>
                      <a:r>
                        <a:rPr lang="en-US" sz="1100" b="0" i="0" u="none" strike="noStrike">
                          <a:solidFill>
                            <a:srgbClr val="000000"/>
                          </a:solidFill>
                          <a:effectLst/>
                          <a:latin typeface="Calibri" panose="020F0502020204030204" pitchFamily="34" charset="0"/>
                        </a:rPr>
                        <a:t>HU-B1</a:t>
                      </a:r>
                    </a:p>
                  </a:txBody>
                  <a:tcPr marL="5672" marR="5672" marT="567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100" b="0" i="0" u="none" strike="noStrike">
                          <a:solidFill>
                            <a:srgbClr val="000000"/>
                          </a:solidFill>
                          <a:effectLst/>
                          <a:latin typeface="Calibri" panose="020F0502020204030204" pitchFamily="34" charset="0"/>
                        </a:rPr>
                        <a:t>L/SE</a:t>
                      </a:r>
                    </a:p>
                  </a:txBody>
                  <a:tcPr marL="5672" marR="5672" marT="567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a:noFill/>
                    </a:lnL>
                    <a:lnR>
                      <a:noFill/>
                    </a:lnR>
                    <a:lnT>
                      <a:noFill/>
                    </a:lnT>
                    <a:lnB>
                      <a:noFill/>
                    </a:lnB>
                  </a:tcPr>
                </a:tc>
                <a:extLst>
                  <a:ext uri="{0D108BD9-81ED-4DB2-BD59-A6C34878D82A}">
                    <a16:rowId xmlns:a16="http://schemas.microsoft.com/office/drawing/2014/main" val="1749782115"/>
                  </a:ext>
                </a:extLst>
              </a:tr>
              <a:tr h="163177">
                <a:tc>
                  <a:txBody>
                    <a:bodyPr/>
                    <a:lstStyle/>
                    <a:p>
                      <a:pPr algn="ctr" fontAlgn="t"/>
                      <a:r>
                        <a:rPr lang="en-US" sz="1100" b="0" i="0" u="none" strike="noStrike">
                          <a:solidFill>
                            <a:srgbClr val="000000"/>
                          </a:solidFill>
                          <a:effectLst/>
                          <a:latin typeface="Calibri" panose="020F0502020204030204" pitchFamily="34" charset="0"/>
                        </a:rPr>
                        <a:t>HU-MU</a:t>
                      </a:r>
                    </a:p>
                  </a:txBody>
                  <a:tcPr marL="5672" marR="5672" marT="567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100" b="0" i="0" u="none" strike="noStrike">
                          <a:solidFill>
                            <a:srgbClr val="000000"/>
                          </a:solidFill>
                          <a:effectLst/>
                          <a:latin typeface="Calibri" panose="020F0502020204030204" pitchFamily="34" charset="0"/>
                        </a:rPr>
                        <a:t>L/SE</a:t>
                      </a:r>
                    </a:p>
                  </a:txBody>
                  <a:tcPr marL="5672" marR="5672" marT="567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a:noFill/>
                    </a:lnL>
                    <a:lnR>
                      <a:noFill/>
                    </a:lnR>
                    <a:lnT>
                      <a:noFill/>
                    </a:lnT>
                    <a:lnB>
                      <a:noFill/>
                    </a:lnB>
                  </a:tcPr>
                </a:tc>
                <a:extLst>
                  <a:ext uri="{0D108BD9-81ED-4DB2-BD59-A6C34878D82A}">
                    <a16:rowId xmlns:a16="http://schemas.microsoft.com/office/drawing/2014/main" val="178022777"/>
                  </a:ext>
                </a:extLst>
              </a:tr>
              <a:tr h="163177">
                <a:tc>
                  <a:txBody>
                    <a:bodyPr/>
                    <a:lstStyle/>
                    <a:p>
                      <a:pPr algn="ctr" fontAlgn="t"/>
                      <a:r>
                        <a:rPr lang="en-US" sz="1100" b="0" i="0" u="none" strike="noStrike">
                          <a:solidFill>
                            <a:srgbClr val="000000"/>
                          </a:solidFill>
                          <a:effectLst/>
                          <a:latin typeface="Calibri" panose="020F0502020204030204" pitchFamily="34" charset="0"/>
                        </a:rPr>
                        <a:t>S-RS</a:t>
                      </a:r>
                    </a:p>
                  </a:txBody>
                  <a:tcPr marL="5672" marR="5672" marT="567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100" b="0" i="0" u="none" strike="noStrike">
                          <a:solidFill>
                            <a:srgbClr val="000000"/>
                          </a:solidFill>
                          <a:effectLst/>
                          <a:latin typeface="Calibri" panose="020F0502020204030204" pitchFamily="34" charset="0"/>
                        </a:rPr>
                        <a:t>L/SE</a:t>
                      </a:r>
                    </a:p>
                  </a:txBody>
                  <a:tcPr marL="5672" marR="5672" marT="567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a:noFill/>
                    </a:lnL>
                    <a:lnR>
                      <a:noFill/>
                    </a:lnR>
                    <a:lnT>
                      <a:noFill/>
                    </a:lnT>
                    <a:lnB>
                      <a:noFill/>
                    </a:lnB>
                  </a:tcPr>
                </a:tc>
                <a:extLst>
                  <a:ext uri="{0D108BD9-81ED-4DB2-BD59-A6C34878D82A}">
                    <a16:rowId xmlns:a16="http://schemas.microsoft.com/office/drawing/2014/main" val="3365337782"/>
                  </a:ext>
                </a:extLst>
              </a:tr>
              <a:tr h="163177">
                <a:tc>
                  <a:txBody>
                    <a:bodyPr/>
                    <a:lstStyle/>
                    <a:p>
                      <a:pPr algn="ctr" fontAlgn="t"/>
                      <a:r>
                        <a:rPr lang="en-US" sz="1100" b="0" i="0" u="none" strike="noStrike">
                          <a:solidFill>
                            <a:srgbClr val="000000"/>
                          </a:solidFill>
                          <a:effectLst/>
                          <a:latin typeface="Calibri" panose="020F0502020204030204" pitchFamily="34" charset="0"/>
                        </a:rPr>
                        <a:t>S-RD</a:t>
                      </a:r>
                    </a:p>
                  </a:txBody>
                  <a:tcPr marL="5672" marR="5672" marT="567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100" b="0" i="0" u="none" strike="noStrike">
                          <a:solidFill>
                            <a:srgbClr val="000000"/>
                          </a:solidFill>
                          <a:effectLst/>
                          <a:latin typeface="Calibri" panose="020F0502020204030204" pitchFamily="34" charset="0"/>
                        </a:rPr>
                        <a:t>L/SE</a:t>
                      </a:r>
                    </a:p>
                  </a:txBody>
                  <a:tcPr marL="5672" marR="5672" marT="567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a:noFill/>
                    </a:lnL>
                    <a:lnR>
                      <a:noFill/>
                    </a:lnR>
                    <a:lnT>
                      <a:noFill/>
                    </a:lnT>
                    <a:lnB>
                      <a:noFill/>
                    </a:lnB>
                  </a:tcPr>
                </a:tc>
                <a:extLst>
                  <a:ext uri="{0D108BD9-81ED-4DB2-BD59-A6C34878D82A}">
                    <a16:rowId xmlns:a16="http://schemas.microsoft.com/office/drawing/2014/main" val="2743003130"/>
                  </a:ext>
                </a:extLst>
              </a:tr>
              <a:tr h="163177">
                <a:tc>
                  <a:txBody>
                    <a:bodyPr/>
                    <a:lstStyle/>
                    <a:p>
                      <a:pPr algn="ctr" fontAlgn="t"/>
                      <a:r>
                        <a:rPr lang="en-US" sz="1100" b="0" i="0" u="none" strike="noStrike">
                          <a:solidFill>
                            <a:srgbClr val="000000"/>
                          </a:solidFill>
                          <a:effectLst/>
                          <a:latin typeface="Calibri" panose="020F0502020204030204" pitchFamily="34" charset="0"/>
                        </a:rPr>
                        <a:t>S-RM1</a:t>
                      </a:r>
                    </a:p>
                  </a:txBody>
                  <a:tcPr marL="5672" marR="5672" marT="567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100" b="0" i="0" u="none" strike="noStrike">
                          <a:solidFill>
                            <a:srgbClr val="000000"/>
                          </a:solidFill>
                          <a:effectLst/>
                          <a:latin typeface="Calibri" panose="020F0502020204030204" pitchFamily="34" charset="0"/>
                        </a:rPr>
                        <a:t>L/SE</a:t>
                      </a:r>
                    </a:p>
                  </a:txBody>
                  <a:tcPr marL="5672" marR="5672" marT="567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a:noFill/>
                    </a:lnL>
                    <a:lnR>
                      <a:noFill/>
                    </a:lnR>
                    <a:lnT>
                      <a:noFill/>
                    </a:lnT>
                    <a:lnB>
                      <a:noFill/>
                    </a:lnB>
                  </a:tcPr>
                </a:tc>
                <a:extLst>
                  <a:ext uri="{0D108BD9-81ED-4DB2-BD59-A6C34878D82A}">
                    <a16:rowId xmlns:a16="http://schemas.microsoft.com/office/drawing/2014/main" val="844727292"/>
                  </a:ext>
                </a:extLst>
              </a:tr>
              <a:tr h="163177">
                <a:tc>
                  <a:txBody>
                    <a:bodyPr/>
                    <a:lstStyle/>
                    <a:p>
                      <a:pPr algn="ctr" fontAlgn="t"/>
                      <a:r>
                        <a:rPr lang="en-US" sz="1100" b="0" i="0" u="none" strike="noStrike">
                          <a:solidFill>
                            <a:srgbClr val="000000"/>
                          </a:solidFill>
                          <a:effectLst/>
                          <a:latin typeface="Calibri" panose="020F0502020204030204" pitchFamily="34" charset="0"/>
                        </a:rPr>
                        <a:t>S-RM2</a:t>
                      </a:r>
                    </a:p>
                  </a:txBody>
                  <a:tcPr marL="5672" marR="5672" marT="567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100" b="0" i="0" u="none" strike="noStrike">
                          <a:solidFill>
                            <a:srgbClr val="000000"/>
                          </a:solidFill>
                          <a:effectLst/>
                          <a:latin typeface="Calibri" panose="020F0502020204030204" pitchFamily="34" charset="0"/>
                        </a:rPr>
                        <a:t>L/SE</a:t>
                      </a:r>
                    </a:p>
                  </a:txBody>
                  <a:tcPr marL="5672" marR="5672" marT="567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a:noFill/>
                    </a:lnL>
                    <a:lnR>
                      <a:noFill/>
                    </a:lnR>
                    <a:lnT>
                      <a:noFill/>
                    </a:lnT>
                    <a:lnB>
                      <a:noFill/>
                    </a:lnB>
                  </a:tcPr>
                </a:tc>
                <a:extLst>
                  <a:ext uri="{0D108BD9-81ED-4DB2-BD59-A6C34878D82A}">
                    <a16:rowId xmlns:a16="http://schemas.microsoft.com/office/drawing/2014/main" val="2129264594"/>
                  </a:ext>
                </a:extLst>
              </a:tr>
              <a:tr h="163177">
                <a:tc>
                  <a:txBody>
                    <a:bodyPr/>
                    <a:lstStyle/>
                    <a:p>
                      <a:pPr algn="ctr" fontAlgn="t"/>
                      <a:r>
                        <a:rPr lang="en-US" sz="1100" b="0" i="0" u="none" strike="noStrike">
                          <a:solidFill>
                            <a:srgbClr val="000000"/>
                          </a:solidFill>
                          <a:effectLst/>
                          <a:latin typeface="Calibri" panose="020F0502020204030204" pitchFamily="34" charset="0"/>
                        </a:rPr>
                        <a:t>S-LRS1</a:t>
                      </a:r>
                    </a:p>
                  </a:txBody>
                  <a:tcPr marL="5672" marR="5672" marT="567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100" b="0" i="0" u="none" strike="noStrike">
                          <a:solidFill>
                            <a:srgbClr val="000000"/>
                          </a:solidFill>
                          <a:effectLst/>
                          <a:latin typeface="Calibri" panose="020F0502020204030204" pitchFamily="34" charset="0"/>
                        </a:rPr>
                        <a:t>L/SE</a:t>
                      </a:r>
                    </a:p>
                  </a:txBody>
                  <a:tcPr marL="5672" marR="5672" marT="567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a:noFill/>
                    </a:lnL>
                    <a:lnR>
                      <a:noFill/>
                    </a:lnR>
                    <a:lnT>
                      <a:noFill/>
                    </a:lnT>
                    <a:lnB>
                      <a:noFill/>
                    </a:lnB>
                  </a:tcPr>
                </a:tc>
                <a:extLst>
                  <a:ext uri="{0D108BD9-81ED-4DB2-BD59-A6C34878D82A}">
                    <a16:rowId xmlns:a16="http://schemas.microsoft.com/office/drawing/2014/main" val="918821667"/>
                  </a:ext>
                </a:extLst>
              </a:tr>
              <a:tr h="163177">
                <a:tc>
                  <a:txBody>
                    <a:bodyPr/>
                    <a:lstStyle/>
                    <a:p>
                      <a:pPr algn="ctr" fontAlgn="t"/>
                      <a:r>
                        <a:rPr lang="en-US" sz="1100" b="0" i="0" u="none" strike="noStrike">
                          <a:solidFill>
                            <a:srgbClr val="000000"/>
                          </a:solidFill>
                          <a:effectLst/>
                          <a:latin typeface="Calibri" panose="020F0502020204030204" pitchFamily="34" charset="0"/>
                        </a:rPr>
                        <a:t>S-LB1</a:t>
                      </a:r>
                    </a:p>
                  </a:txBody>
                  <a:tcPr marL="5672" marR="5672" marT="567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100" b="0" i="0" u="none" strike="noStrike">
                          <a:solidFill>
                            <a:srgbClr val="000000"/>
                          </a:solidFill>
                          <a:effectLst/>
                          <a:latin typeface="Times New Roman" panose="02020603050405020304" pitchFamily="18" charset="0"/>
                        </a:rPr>
                        <a:t>L/SE</a:t>
                      </a:r>
                    </a:p>
                  </a:txBody>
                  <a:tcPr marL="5672" marR="5672" marT="567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a:noFill/>
                    </a:lnL>
                    <a:lnR>
                      <a:noFill/>
                    </a:lnR>
                    <a:lnT>
                      <a:noFill/>
                    </a:lnT>
                    <a:lnB>
                      <a:noFill/>
                    </a:lnB>
                  </a:tcPr>
                </a:tc>
                <a:extLst>
                  <a:ext uri="{0D108BD9-81ED-4DB2-BD59-A6C34878D82A}">
                    <a16:rowId xmlns:a16="http://schemas.microsoft.com/office/drawing/2014/main" val="3605197725"/>
                  </a:ext>
                </a:extLst>
              </a:tr>
              <a:tr h="163177">
                <a:tc>
                  <a:txBody>
                    <a:bodyPr/>
                    <a:lstStyle/>
                    <a:p>
                      <a:pPr algn="ctr" fontAlgn="t"/>
                      <a:r>
                        <a:rPr lang="en-US" sz="1100" b="0" i="0" u="none" strike="noStrike">
                          <a:solidFill>
                            <a:srgbClr val="000000"/>
                          </a:solidFill>
                          <a:effectLst/>
                          <a:latin typeface="Calibri" panose="020F0502020204030204" pitchFamily="34" charset="0"/>
                        </a:rPr>
                        <a:t>S-LB2</a:t>
                      </a:r>
                    </a:p>
                  </a:txBody>
                  <a:tcPr marL="5672" marR="5672" marT="567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100" b="0" i="0" u="none" strike="noStrike">
                          <a:solidFill>
                            <a:srgbClr val="000000"/>
                          </a:solidFill>
                          <a:effectLst/>
                          <a:latin typeface="Calibri" panose="020F0502020204030204" pitchFamily="34" charset="0"/>
                        </a:rPr>
                        <a:t>L/SE</a:t>
                      </a:r>
                    </a:p>
                  </a:txBody>
                  <a:tcPr marL="5672" marR="5672" marT="567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a:noFill/>
                    </a:lnL>
                    <a:lnR>
                      <a:noFill/>
                    </a:lnR>
                    <a:lnT>
                      <a:noFill/>
                    </a:lnT>
                    <a:lnB>
                      <a:noFill/>
                    </a:lnB>
                  </a:tcPr>
                </a:tc>
                <a:extLst>
                  <a:ext uri="{0D108BD9-81ED-4DB2-BD59-A6C34878D82A}">
                    <a16:rowId xmlns:a16="http://schemas.microsoft.com/office/drawing/2014/main" val="4247436316"/>
                  </a:ext>
                </a:extLst>
              </a:tr>
              <a:tr h="163177">
                <a:tc>
                  <a:txBody>
                    <a:bodyPr/>
                    <a:lstStyle/>
                    <a:p>
                      <a:pPr algn="ctr" fontAlgn="t"/>
                      <a:r>
                        <a:rPr lang="en-US" sz="1100" b="0" i="0" u="none" strike="noStrike">
                          <a:solidFill>
                            <a:srgbClr val="000000"/>
                          </a:solidFill>
                          <a:effectLst/>
                          <a:latin typeface="Calibri" panose="020F0502020204030204" pitchFamily="34" charset="0"/>
                        </a:rPr>
                        <a:t>S-LC</a:t>
                      </a:r>
                    </a:p>
                  </a:txBody>
                  <a:tcPr marL="5672" marR="5672" marT="567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100" b="0" i="0" u="none" strike="noStrike">
                          <a:solidFill>
                            <a:srgbClr val="000000"/>
                          </a:solidFill>
                          <a:effectLst/>
                          <a:latin typeface="Calibri" panose="020F0502020204030204" pitchFamily="34" charset="0"/>
                        </a:rPr>
                        <a:t>L/SE</a:t>
                      </a:r>
                    </a:p>
                  </a:txBody>
                  <a:tcPr marL="5672" marR="5672" marT="567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a:noFill/>
                    </a:lnL>
                    <a:lnR>
                      <a:noFill/>
                    </a:lnR>
                    <a:lnT>
                      <a:noFill/>
                    </a:lnT>
                    <a:lnB>
                      <a:noFill/>
                    </a:lnB>
                  </a:tcPr>
                </a:tc>
                <a:extLst>
                  <a:ext uri="{0D108BD9-81ED-4DB2-BD59-A6C34878D82A}">
                    <a16:rowId xmlns:a16="http://schemas.microsoft.com/office/drawing/2014/main" val="2181428910"/>
                  </a:ext>
                </a:extLst>
              </a:tr>
              <a:tr h="163177">
                <a:tc>
                  <a:txBody>
                    <a:bodyPr/>
                    <a:lstStyle/>
                    <a:p>
                      <a:pPr algn="ctr" fontAlgn="t"/>
                      <a:r>
                        <a:rPr lang="en-US" sz="1100" b="0" i="0" u="none" strike="noStrike">
                          <a:solidFill>
                            <a:srgbClr val="000000"/>
                          </a:solidFill>
                          <a:effectLst/>
                          <a:latin typeface="Calibri" panose="020F0502020204030204" pitchFamily="34" charset="0"/>
                        </a:rPr>
                        <a:t>S-MU</a:t>
                      </a:r>
                    </a:p>
                  </a:txBody>
                  <a:tcPr marL="5672" marR="5672" marT="567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100" b="0" i="0" u="none" strike="noStrike">
                          <a:solidFill>
                            <a:srgbClr val="000000"/>
                          </a:solidFill>
                          <a:effectLst/>
                          <a:latin typeface="Calibri" panose="020F0502020204030204" pitchFamily="34" charset="0"/>
                        </a:rPr>
                        <a:t>L/SE</a:t>
                      </a:r>
                    </a:p>
                  </a:txBody>
                  <a:tcPr marL="5672" marR="5672" marT="567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a:noFill/>
                    </a:lnL>
                    <a:lnR>
                      <a:noFill/>
                    </a:lnR>
                    <a:lnT>
                      <a:noFill/>
                    </a:lnT>
                    <a:lnB>
                      <a:noFill/>
                    </a:lnB>
                  </a:tcPr>
                </a:tc>
                <a:extLst>
                  <a:ext uri="{0D108BD9-81ED-4DB2-BD59-A6C34878D82A}">
                    <a16:rowId xmlns:a16="http://schemas.microsoft.com/office/drawing/2014/main" val="3068047882"/>
                  </a:ext>
                </a:extLst>
              </a:tr>
              <a:tr h="163177">
                <a:tc>
                  <a:txBody>
                    <a:bodyPr/>
                    <a:lstStyle/>
                    <a:p>
                      <a:pPr algn="ctr" fontAlgn="t"/>
                      <a:r>
                        <a:rPr lang="en-US" sz="1100" b="0" i="0" u="none" strike="noStrike">
                          <a:solidFill>
                            <a:srgbClr val="000000"/>
                          </a:solidFill>
                          <a:effectLst/>
                          <a:latin typeface="Calibri" panose="020F0502020204030204" pitchFamily="34" charset="0"/>
                        </a:rPr>
                        <a:t>MU-1</a:t>
                      </a:r>
                    </a:p>
                  </a:txBody>
                  <a:tcPr marL="5672" marR="5672" marT="567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100" b="0" i="0" u="none" strike="noStrike">
                          <a:solidFill>
                            <a:srgbClr val="000000"/>
                          </a:solidFill>
                          <a:effectLst/>
                          <a:latin typeface="Calibri" panose="020F0502020204030204" pitchFamily="34" charset="0"/>
                        </a:rPr>
                        <a:t>L/SE</a:t>
                      </a:r>
                    </a:p>
                  </a:txBody>
                  <a:tcPr marL="5672" marR="5672" marT="567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a:noFill/>
                    </a:lnL>
                    <a:lnR>
                      <a:noFill/>
                    </a:lnR>
                    <a:lnT>
                      <a:noFill/>
                    </a:lnT>
                    <a:lnB>
                      <a:noFill/>
                    </a:lnB>
                  </a:tcPr>
                </a:tc>
                <a:extLst>
                  <a:ext uri="{0D108BD9-81ED-4DB2-BD59-A6C34878D82A}">
                    <a16:rowId xmlns:a16="http://schemas.microsoft.com/office/drawing/2014/main" val="129113411"/>
                  </a:ext>
                </a:extLst>
              </a:tr>
              <a:tr h="163177">
                <a:tc>
                  <a:txBody>
                    <a:bodyPr/>
                    <a:lstStyle/>
                    <a:p>
                      <a:pPr algn="ctr" fontAlgn="t"/>
                      <a:r>
                        <a:rPr lang="en-US" sz="1100" b="0" i="0" u="none" strike="noStrike">
                          <a:solidFill>
                            <a:srgbClr val="000000"/>
                          </a:solidFill>
                          <a:effectLst/>
                          <a:latin typeface="Calibri" panose="020F0502020204030204" pitchFamily="34" charset="0"/>
                        </a:rPr>
                        <a:t>MU-2</a:t>
                      </a:r>
                    </a:p>
                  </a:txBody>
                  <a:tcPr marL="5672" marR="5672" marT="567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100" b="0" i="0" u="none" strike="noStrike">
                          <a:solidFill>
                            <a:srgbClr val="000000"/>
                          </a:solidFill>
                          <a:effectLst/>
                          <a:latin typeface="Calibri" panose="020F0502020204030204" pitchFamily="34" charset="0"/>
                        </a:rPr>
                        <a:t>L/SE</a:t>
                      </a:r>
                    </a:p>
                  </a:txBody>
                  <a:tcPr marL="5672" marR="5672" marT="567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a:noFill/>
                    </a:lnL>
                    <a:lnR>
                      <a:noFill/>
                    </a:lnR>
                    <a:lnT>
                      <a:noFill/>
                    </a:lnT>
                    <a:lnB>
                      <a:noFill/>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a:noFill/>
                    </a:lnL>
                    <a:lnR>
                      <a:noFill/>
                    </a:lnR>
                    <a:lnT>
                      <a:noFill/>
                    </a:lnT>
                    <a:lnB>
                      <a:noFill/>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a:noFill/>
                    </a:lnL>
                    <a:lnR>
                      <a:noFill/>
                    </a:lnR>
                    <a:lnT>
                      <a:noFill/>
                    </a:lnT>
                    <a:lnB>
                      <a:noFill/>
                    </a:lnB>
                  </a:tcPr>
                </a:tc>
                <a:extLst>
                  <a:ext uri="{0D108BD9-81ED-4DB2-BD59-A6C34878D82A}">
                    <a16:rowId xmlns:a16="http://schemas.microsoft.com/office/drawing/2014/main" val="1970716569"/>
                  </a:ext>
                </a:extLst>
              </a:tr>
              <a:tr h="163177">
                <a:tc>
                  <a:txBody>
                    <a:bodyPr/>
                    <a:lstStyle/>
                    <a:p>
                      <a:pPr algn="ctr" fontAlgn="t"/>
                      <a:r>
                        <a:rPr lang="en-US" sz="1100" b="0" i="0" u="none" strike="noStrike">
                          <a:solidFill>
                            <a:srgbClr val="000000"/>
                          </a:solidFill>
                          <a:effectLst/>
                          <a:latin typeface="Calibri" panose="020F0502020204030204" pitchFamily="34" charset="0"/>
                        </a:rPr>
                        <a:t>EC</a:t>
                      </a:r>
                    </a:p>
                  </a:txBody>
                  <a:tcPr marL="5672" marR="5672" marT="567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100" b="0" i="0" u="none" strike="noStrike">
                          <a:solidFill>
                            <a:srgbClr val="000000"/>
                          </a:solidFill>
                          <a:effectLst/>
                          <a:latin typeface="Calibri" panose="020F0502020204030204" pitchFamily="34" charset="0"/>
                        </a:rPr>
                        <a:t>L/SE</a:t>
                      </a:r>
                    </a:p>
                  </a:txBody>
                  <a:tcPr marL="5672" marR="5672" marT="567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a:noFill/>
                    </a:lnL>
                    <a:lnR>
                      <a:noFill/>
                    </a:lnR>
                    <a:lnT>
                      <a:noFill/>
                    </a:lnT>
                    <a:lnB>
                      <a:noFill/>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a:noFill/>
                    </a:lnL>
                    <a:lnR>
                      <a:noFill/>
                    </a:lnR>
                    <a:lnT>
                      <a:noFill/>
                    </a:lnT>
                    <a:lnB>
                      <a:noFill/>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a:noFill/>
                    </a:lnL>
                    <a:lnR>
                      <a:noFill/>
                    </a:lnR>
                    <a:lnT>
                      <a:noFill/>
                    </a:lnT>
                    <a:lnB>
                      <a:noFill/>
                    </a:lnB>
                  </a:tcPr>
                </a:tc>
                <a:extLst>
                  <a:ext uri="{0D108BD9-81ED-4DB2-BD59-A6C34878D82A}">
                    <a16:rowId xmlns:a16="http://schemas.microsoft.com/office/drawing/2014/main" val="3770966312"/>
                  </a:ext>
                </a:extLst>
              </a:tr>
              <a:tr h="163177">
                <a:tc>
                  <a:txBody>
                    <a:bodyPr/>
                    <a:lstStyle/>
                    <a:p>
                      <a:pPr algn="ctr" fontAlgn="t"/>
                      <a:r>
                        <a:rPr lang="en-US" sz="1100" b="0" i="0" u="none" strike="noStrike">
                          <a:solidFill>
                            <a:srgbClr val="000000"/>
                          </a:solidFill>
                          <a:effectLst/>
                          <a:latin typeface="Calibri" panose="020F0502020204030204" pitchFamily="34" charset="0"/>
                        </a:rPr>
                        <a:t>CBD-1</a:t>
                      </a:r>
                    </a:p>
                  </a:txBody>
                  <a:tcPr marL="5672" marR="5672" marT="567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100" b="0" i="0" u="none" strike="noStrike">
                          <a:solidFill>
                            <a:srgbClr val="000000"/>
                          </a:solidFill>
                          <a:effectLst/>
                          <a:latin typeface="Calibri" panose="020F0502020204030204" pitchFamily="34" charset="0"/>
                        </a:rPr>
                        <a:t>L/SE</a:t>
                      </a:r>
                    </a:p>
                  </a:txBody>
                  <a:tcPr marL="5672" marR="5672" marT="567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extLst>
                  <a:ext uri="{0D108BD9-81ED-4DB2-BD59-A6C34878D82A}">
                    <a16:rowId xmlns:a16="http://schemas.microsoft.com/office/drawing/2014/main" val="1896360782"/>
                  </a:ext>
                </a:extLst>
              </a:tr>
              <a:tr h="163177">
                <a:tc>
                  <a:txBody>
                    <a:bodyPr/>
                    <a:lstStyle/>
                    <a:p>
                      <a:pPr algn="ctr" fontAlgn="t"/>
                      <a:r>
                        <a:rPr lang="en-US" sz="1100" b="0" i="0" u="none" strike="noStrike">
                          <a:solidFill>
                            <a:srgbClr val="000000"/>
                          </a:solidFill>
                          <a:effectLst/>
                          <a:latin typeface="Calibri" panose="020F0502020204030204" pitchFamily="34" charset="0"/>
                        </a:rPr>
                        <a:t>CBD-2</a:t>
                      </a:r>
                    </a:p>
                  </a:txBody>
                  <a:tcPr marL="5672" marR="5672" marT="567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100" b="0" i="0" u="none" strike="noStrike">
                          <a:solidFill>
                            <a:srgbClr val="000000"/>
                          </a:solidFill>
                          <a:effectLst/>
                          <a:latin typeface="Calibri" panose="020F0502020204030204" pitchFamily="34" charset="0"/>
                        </a:rPr>
                        <a:t>L/SE</a:t>
                      </a:r>
                    </a:p>
                  </a:txBody>
                  <a:tcPr marL="5672" marR="5672" marT="567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extLst>
                  <a:ext uri="{0D108BD9-81ED-4DB2-BD59-A6C34878D82A}">
                    <a16:rowId xmlns:a16="http://schemas.microsoft.com/office/drawing/2014/main" val="1694092186"/>
                  </a:ext>
                </a:extLst>
              </a:tr>
              <a:tr h="177526">
                <a:tc>
                  <a:txBody>
                    <a:bodyPr/>
                    <a:lstStyle/>
                    <a:p>
                      <a:pPr algn="ctr" fontAlgn="t"/>
                      <a:r>
                        <a:rPr lang="en-US" sz="1200" b="0" i="0" u="none" strike="noStrike">
                          <a:solidFill>
                            <a:srgbClr val="000000"/>
                          </a:solidFill>
                          <a:effectLst/>
                          <a:latin typeface="Calibri" panose="020F0502020204030204" pitchFamily="34" charset="0"/>
                        </a:rPr>
                        <a:t>CBD-3</a:t>
                      </a:r>
                    </a:p>
                  </a:txBody>
                  <a:tcPr marL="5672" marR="5672" marT="567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200" b="0" i="0" u="none" strike="noStrike">
                          <a:solidFill>
                            <a:srgbClr val="000000"/>
                          </a:solidFill>
                          <a:effectLst/>
                          <a:latin typeface="Calibri" panose="020F0502020204030204" pitchFamily="34" charset="0"/>
                        </a:rPr>
                        <a:t>L/SE</a:t>
                      </a:r>
                    </a:p>
                  </a:txBody>
                  <a:tcPr marL="5672" marR="5672" marT="567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extLst>
                  <a:ext uri="{0D108BD9-81ED-4DB2-BD59-A6C34878D82A}">
                    <a16:rowId xmlns:a16="http://schemas.microsoft.com/office/drawing/2014/main" val="2043442933"/>
                  </a:ext>
                </a:extLst>
              </a:tr>
              <a:tr h="177526">
                <a:tc>
                  <a:txBody>
                    <a:bodyPr/>
                    <a:lstStyle/>
                    <a:p>
                      <a:pPr algn="ctr" fontAlgn="t"/>
                      <a:r>
                        <a:rPr lang="en-US" sz="1200" b="0" i="0" u="none" strike="noStrike">
                          <a:solidFill>
                            <a:srgbClr val="000000"/>
                          </a:solidFill>
                          <a:effectLst/>
                          <a:latin typeface="Calibri" panose="020F0502020204030204" pitchFamily="34" charset="0"/>
                        </a:rPr>
                        <a:t>CBD-5</a:t>
                      </a:r>
                    </a:p>
                  </a:txBody>
                  <a:tcPr marL="5672" marR="5672" marT="567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200" b="0" i="0" u="none" strike="noStrike">
                          <a:solidFill>
                            <a:srgbClr val="000000"/>
                          </a:solidFill>
                          <a:effectLst/>
                          <a:latin typeface="Calibri" panose="020F0502020204030204" pitchFamily="34" charset="0"/>
                        </a:rPr>
                        <a:t>L/SE</a:t>
                      </a:r>
                    </a:p>
                  </a:txBody>
                  <a:tcPr marL="5672" marR="5672" marT="567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extLst>
                  <a:ext uri="{0D108BD9-81ED-4DB2-BD59-A6C34878D82A}">
                    <a16:rowId xmlns:a16="http://schemas.microsoft.com/office/drawing/2014/main" val="580162290"/>
                  </a:ext>
                </a:extLst>
              </a:tr>
              <a:tr h="177526">
                <a:tc>
                  <a:txBody>
                    <a:bodyPr/>
                    <a:lstStyle/>
                    <a:p>
                      <a:pPr algn="ctr" fontAlgn="t"/>
                      <a:r>
                        <a:rPr lang="en-US" sz="1200" b="0" i="0" u="none" strike="noStrike">
                          <a:solidFill>
                            <a:srgbClr val="000000"/>
                          </a:solidFill>
                          <a:effectLst/>
                          <a:latin typeface="Calibri" panose="020F0502020204030204" pitchFamily="34" charset="0"/>
                        </a:rPr>
                        <a:t>CBD-6</a:t>
                      </a:r>
                    </a:p>
                  </a:txBody>
                  <a:tcPr marL="5672" marR="5672" marT="567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en-US" sz="1200" b="0" i="0" u="none" strike="noStrike">
                          <a:solidFill>
                            <a:srgbClr val="000000"/>
                          </a:solidFill>
                          <a:effectLst/>
                          <a:latin typeface="Calibri" panose="020F0502020204030204" pitchFamily="34" charset="0"/>
                        </a:rPr>
                        <a:t>L/SE</a:t>
                      </a:r>
                    </a:p>
                  </a:txBody>
                  <a:tcPr marL="5672" marR="5672" marT="567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US" sz="600" b="0" i="0" u="none" strike="noStrike">
                        <a:solidFill>
                          <a:srgbClr val="000000"/>
                        </a:solidFill>
                        <a:effectLst/>
                        <a:latin typeface="Times New Roman" panose="02020603050405020304" pitchFamily="18" charset="0"/>
                      </a:endParaRPr>
                    </a:p>
                  </a:txBody>
                  <a:tcPr marL="5672" marR="5672" marT="5672"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tc>
                  <a:txBody>
                    <a:bodyPr/>
                    <a:lstStyle/>
                    <a:p>
                      <a:pPr algn="l" fontAlgn="t"/>
                      <a:endParaRPr lang="en-US" sz="600" b="0" i="0" u="none" strike="noStrike">
                        <a:solidFill>
                          <a:srgbClr val="000000"/>
                        </a:solidFill>
                        <a:effectLst/>
                        <a:latin typeface="Times New Roman" panose="02020603050405020304" pitchFamily="18" charset="0"/>
                      </a:endParaRPr>
                    </a:p>
                  </a:txBody>
                  <a:tcPr marL="5672" marR="5672" marT="5672" marB="0">
                    <a:lnL>
                      <a:noFill/>
                    </a:lnL>
                    <a:lnR>
                      <a:noFill/>
                    </a:lnR>
                    <a:lnT>
                      <a:noFill/>
                    </a:lnT>
                    <a:lnB>
                      <a:noFill/>
                    </a:lnB>
                  </a:tcPr>
                </a:tc>
                <a:extLst>
                  <a:ext uri="{0D108BD9-81ED-4DB2-BD59-A6C34878D82A}">
                    <a16:rowId xmlns:a16="http://schemas.microsoft.com/office/drawing/2014/main" val="2859606298"/>
                  </a:ext>
                </a:extLst>
              </a:tr>
            </a:tbl>
          </a:graphicData>
        </a:graphic>
      </p:graphicFrame>
      <p:pic>
        <p:nvPicPr>
          <p:cNvPr id="8" name="image1.jpeg">
            <a:extLst>
              <a:ext uri="{FF2B5EF4-FFF2-40B4-BE49-F238E27FC236}">
                <a16:creationId xmlns:a16="http://schemas.microsoft.com/office/drawing/2014/main" id="{00000000-0008-0000-0000-00000200000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587325" y="1611087"/>
            <a:ext cx="6470998" cy="4093282"/>
          </a:xfrm>
          <a:prstGeom prst="rect">
            <a:avLst/>
          </a:prstGeom>
        </p:spPr>
      </p:pic>
    </p:spTree>
    <p:extLst>
      <p:ext uri="{BB962C8B-B14F-4D97-AF65-F5344CB8AC3E}">
        <p14:creationId xmlns:p14="http://schemas.microsoft.com/office/powerpoint/2010/main" val="37446304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F238F8C-3263-062E-76E5-D1E416B942B4}"/>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4000" b="1" kern="1200" dirty="0">
                <a:solidFill>
                  <a:srgbClr val="FFFFFF"/>
                </a:solidFill>
                <a:latin typeface="Century Gothic" panose="020B0502020202020204" pitchFamily="34" charset="0"/>
              </a:rPr>
              <a:t>HOW DO I FIND MY ZONE?</a:t>
            </a:r>
          </a:p>
        </p:txBody>
      </p:sp>
      <p:pic>
        <p:nvPicPr>
          <p:cNvPr id="5" name="Content Placeholder 4" descr="Graphical user interface&#10;&#10;Description automatically generated with low confidence">
            <a:extLst>
              <a:ext uri="{FF2B5EF4-FFF2-40B4-BE49-F238E27FC236}">
                <a16:creationId xmlns:a16="http://schemas.microsoft.com/office/drawing/2014/main" id="{424EBCCD-2602-F245-B586-C444447AFA9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32225" y="2054298"/>
            <a:ext cx="11327549" cy="4276150"/>
          </a:xfrm>
          <a:prstGeom prst="rect">
            <a:avLst/>
          </a:prstGeom>
        </p:spPr>
      </p:pic>
    </p:spTree>
    <p:extLst>
      <p:ext uri="{BB962C8B-B14F-4D97-AF65-F5344CB8AC3E}">
        <p14:creationId xmlns:p14="http://schemas.microsoft.com/office/powerpoint/2010/main" val="11936931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itle 5">
            <a:extLst>
              <a:ext uri="{FF2B5EF4-FFF2-40B4-BE49-F238E27FC236}">
                <a16:creationId xmlns:a16="http://schemas.microsoft.com/office/drawing/2014/main" id="{5B153653-F8F6-B9DD-AEB1-6E9418FDA194}"/>
              </a:ext>
            </a:extLst>
          </p:cNvPr>
          <p:cNvSpPr>
            <a:spLocks noGrp="1"/>
          </p:cNvSpPr>
          <p:nvPr>
            <p:ph type="title"/>
          </p:nvPr>
        </p:nvSpPr>
        <p:spPr>
          <a:xfrm>
            <a:off x="117695" y="1901228"/>
            <a:ext cx="3423174" cy="3937784"/>
          </a:xfrm>
        </p:spPr>
        <p:txBody>
          <a:bodyPr vert="horz" lIns="91440" tIns="45720" rIns="91440" bIns="45720" rtlCol="0" anchor="t">
            <a:normAutofit/>
          </a:bodyPr>
          <a:lstStyle/>
          <a:p>
            <a:r>
              <a:rPr lang="en-US" sz="3400" b="1" kern="1200" dirty="0">
                <a:solidFill>
                  <a:srgbClr val="FFFFFF"/>
                </a:solidFill>
                <a:latin typeface="Century Gothic" panose="020B0502020202020204" pitchFamily="34" charset="0"/>
              </a:rPr>
              <a:t>NSTR LICENSE MAP via NOLA.GOV/STR</a:t>
            </a:r>
          </a:p>
        </p:txBody>
      </p:sp>
      <p:pic>
        <p:nvPicPr>
          <p:cNvPr id="1026" name="Picture 2" descr="QR code for this page">
            <a:extLst>
              <a:ext uri="{FF2B5EF4-FFF2-40B4-BE49-F238E27FC236}">
                <a16:creationId xmlns:a16="http://schemas.microsoft.com/office/drawing/2014/main" id="{7013CEE6-345D-DC00-B1EB-55963B7EFD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38898" y="5792281"/>
            <a:ext cx="1065291" cy="106529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E1964227-5889-B3D9-382E-2668780F809F}"/>
              </a:ext>
            </a:extLst>
          </p:cNvPr>
          <p:cNvPicPr>
            <a:picLocks noChangeAspect="1"/>
          </p:cNvPicPr>
          <p:nvPr/>
        </p:nvPicPr>
        <p:blipFill>
          <a:blip r:embed="rId4"/>
          <a:stretch>
            <a:fillRect/>
          </a:stretch>
        </p:blipFill>
        <p:spPr>
          <a:xfrm>
            <a:off x="4045288" y="845422"/>
            <a:ext cx="8115176" cy="4281068"/>
          </a:xfrm>
          <a:prstGeom prst="rect">
            <a:avLst/>
          </a:prstGeom>
        </p:spPr>
      </p:pic>
      <p:sp>
        <p:nvSpPr>
          <p:cNvPr id="19" name="Arrow: Right 18">
            <a:extLst>
              <a:ext uri="{FF2B5EF4-FFF2-40B4-BE49-F238E27FC236}">
                <a16:creationId xmlns:a16="http://schemas.microsoft.com/office/drawing/2014/main" id="{04833DD4-8C62-93B3-5088-645648B8F4E8}"/>
              </a:ext>
            </a:extLst>
          </p:cNvPr>
          <p:cNvSpPr/>
          <p:nvPr/>
        </p:nvSpPr>
        <p:spPr>
          <a:xfrm flipH="1">
            <a:off x="4870988" y="3465341"/>
            <a:ext cx="640329" cy="258318"/>
          </a:xfrm>
          <a:prstGeom prst="rightArrow">
            <a:avLst/>
          </a:prstGeom>
          <a:solidFill>
            <a:srgbClr val="FF0000"/>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901790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itle 5">
            <a:extLst>
              <a:ext uri="{FF2B5EF4-FFF2-40B4-BE49-F238E27FC236}">
                <a16:creationId xmlns:a16="http://schemas.microsoft.com/office/drawing/2014/main" id="{5B153653-F8F6-B9DD-AEB1-6E9418FDA194}"/>
              </a:ext>
            </a:extLst>
          </p:cNvPr>
          <p:cNvSpPr>
            <a:spLocks noGrp="1"/>
          </p:cNvSpPr>
          <p:nvPr>
            <p:ph type="title"/>
          </p:nvPr>
        </p:nvSpPr>
        <p:spPr>
          <a:xfrm>
            <a:off x="117695" y="1901228"/>
            <a:ext cx="3423174" cy="3937784"/>
          </a:xfrm>
        </p:spPr>
        <p:txBody>
          <a:bodyPr vert="horz" lIns="91440" tIns="45720" rIns="91440" bIns="45720" rtlCol="0" anchor="t">
            <a:normAutofit/>
          </a:bodyPr>
          <a:lstStyle/>
          <a:p>
            <a:r>
              <a:rPr lang="en-US" sz="3400" b="1" kern="1200">
                <a:solidFill>
                  <a:srgbClr val="FFFFFF"/>
                </a:solidFill>
                <a:latin typeface="Century Gothic" panose="020B0502020202020204" pitchFamily="34" charset="0"/>
              </a:rPr>
              <a:t>NSTR LICENSE MAP via NOLA.GOV/STR</a:t>
            </a:r>
          </a:p>
        </p:txBody>
      </p:sp>
      <p:pic>
        <p:nvPicPr>
          <p:cNvPr id="5" name="Content Placeholder 4" descr="A screenshot of a computer">
            <a:extLst>
              <a:ext uri="{FF2B5EF4-FFF2-40B4-BE49-F238E27FC236}">
                <a16:creationId xmlns:a16="http://schemas.microsoft.com/office/drawing/2014/main" id="{C134FDE7-1AFD-40AC-3346-5A8E045ACE0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064637" y="1282148"/>
            <a:ext cx="8101330" cy="4293704"/>
          </a:xfrm>
          <a:prstGeom prst="rect">
            <a:avLst/>
          </a:prstGeom>
        </p:spPr>
      </p:pic>
      <p:pic>
        <p:nvPicPr>
          <p:cNvPr id="2050" name="Picture 2" descr="QR code for this page">
            <a:extLst>
              <a:ext uri="{FF2B5EF4-FFF2-40B4-BE49-F238E27FC236}">
                <a16:creationId xmlns:a16="http://schemas.microsoft.com/office/drawing/2014/main" id="{05A98E49-569F-6973-A8F8-EB9BA03206B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2617" y="5681206"/>
            <a:ext cx="1176366" cy="11763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36091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08cbf485-1cb7-4a02-9a21-0dd9b45b9ff7}" enabled="0" method="" siteId="{08cbf485-1cb7-4a02-9a21-0dd9b45b9ff7}" removed="1"/>
</clbl:labelList>
</file>

<file path=docProps/app.xml><?xml version="1.0" encoding="utf-8"?>
<Properties xmlns="http://schemas.openxmlformats.org/officeDocument/2006/extended-properties" xmlns:vt="http://schemas.openxmlformats.org/officeDocument/2006/docPropsVTypes">
  <Template>Ion</Template>
  <TotalTime>671</TotalTime>
  <Words>2905</Words>
  <Application>Microsoft Office PowerPoint</Application>
  <PresentationFormat>Widescreen</PresentationFormat>
  <Paragraphs>261</Paragraphs>
  <Slides>59</Slides>
  <Notes>30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59</vt:i4>
      </vt:variant>
    </vt:vector>
  </HeadingPairs>
  <TitlesOfParts>
    <vt:vector size="66" baseType="lpstr">
      <vt:lpstr>Arial</vt:lpstr>
      <vt:lpstr>Calibri</vt:lpstr>
      <vt:lpstr>Calibri Light</vt:lpstr>
      <vt:lpstr>Century Gothic</vt:lpstr>
      <vt:lpstr>Symbol</vt:lpstr>
      <vt:lpstr>Times New Roman</vt:lpstr>
      <vt:lpstr>Office Theme</vt:lpstr>
      <vt:lpstr>Non-Commercial Short-Term Rental  Application Training</vt:lpstr>
      <vt:lpstr>WHAT IS A SHORT-TERM RENTAL?</vt:lpstr>
      <vt:lpstr>IMPORTANT INFO FOR NSTR LICENSES</vt:lpstr>
      <vt:lpstr>WHAT IS A SQUARE?</vt:lpstr>
      <vt:lpstr>VCC STR RESTRICTIONS</vt:lpstr>
      <vt:lpstr>NSTR ELIGIBLE ZONES</vt:lpstr>
      <vt:lpstr>HOW DO I FIND MY ZONE?</vt:lpstr>
      <vt:lpstr>NSTR LICENSE MAP via NOLA.GOV/STR</vt:lpstr>
      <vt:lpstr>NSTR LICENSE MAP via NOLA.GOV/STR</vt:lpstr>
      <vt:lpstr>PowerPoint Presentation</vt:lpstr>
      <vt:lpstr>PowerPoint Presentation</vt:lpstr>
      <vt:lpstr>NON-COMMERCIAL STR LOTTERY </vt:lpstr>
      <vt:lpstr>PowerPoint Presentation</vt:lpstr>
      <vt:lpstr>PowerPoint Presentation</vt:lpstr>
      <vt:lpstr>PowerPoint Presentation</vt:lpstr>
      <vt:lpstr>Safety &amp; Permits Contacts Contact the respective division to close out permits &amp; violations</vt:lpstr>
      <vt:lpstr>PERMIT APP &amp; ELIGIBILITY</vt:lpstr>
      <vt:lpstr>COMPLETE NSTR APPLICATION</vt:lpstr>
      <vt:lpstr>PowerPoint Presentation</vt:lpstr>
      <vt:lpstr>PowerPoint Presentation</vt:lpstr>
      <vt:lpstr>Sample Floor Plan - You MUST label your floor plan. If property is single-family, guests MUST have access to the kitchen.</vt:lpstr>
      <vt:lpstr>Sample Floor Plan – If multifamily property you must show all units on the parcel and indicate which unit is occupied by the operator </vt:lpstr>
      <vt:lpstr>Sample Evac Plan - you must label the emergency devices (fire extinguisher, smoke/carbon monoxide detectors)</vt:lpstr>
      <vt:lpstr>Important Info Re: Kitchens &amp; Bedrooms</vt:lpstr>
      <vt:lpstr>PowerPoint Presentation</vt:lpstr>
      <vt:lpstr>NOISE ABATEMENT PLAN</vt:lpstr>
      <vt:lpstr>SANITATION PLAN</vt:lpstr>
      <vt:lpstr>ONESTOPAPP.NOLA.GOV</vt:lpstr>
      <vt:lpstr>PowerPoint Presentation</vt:lpstr>
      <vt:lpstr>PowerPoint Presentation</vt:lpstr>
      <vt:lpstr>PowerPoint Presentation</vt:lpstr>
      <vt:lpstr>PowerPoint Presentation</vt:lpstr>
      <vt:lpstr>PowerPoint Presentation</vt:lpstr>
      <vt:lpstr>Sample List of Units – you must provide owner’s contact information</vt:lpstr>
      <vt:lpstr>ONESTOPAPP.NOLA.GOV</vt:lpstr>
      <vt:lpstr>ONESTOPAPP.NOLA.GOV</vt:lpstr>
      <vt:lpstr>ONESTOPAPP.NOLA.GOV</vt:lpstr>
      <vt:lpstr>ONESTOPAPP.NOLA.GOV</vt:lpstr>
      <vt:lpstr>ONESTOPAPP.NOLA.GOV</vt:lpstr>
      <vt:lpstr>ONESTOPAPP.NOLA.GOV</vt:lpstr>
      <vt:lpstr>ONESTOPAPP.NOLA.GOV</vt:lpstr>
      <vt:lpstr>   ONESTOPAPP@NOLA.GOV    ONE STOP APP HELP DESK</vt:lpstr>
      <vt:lpstr>   Please double check your application for completion. We WILL NOT send review comments &amp; you CANNOT make changes after your application review has been completed. If there are errors or documents missing, your application WILL BE denied. NO EXCEPTIONS! Only complete applications, including payment of the application fee, will be eligible for the lottery process.</vt:lpstr>
      <vt:lpstr>   If you fail to submit your complete application timely, your application WILL BE denied. NO EXCEPTIONS! Applicants are responsible for ensuring all documents are properly attached &amp; submitted. Denied applications will not be reopened for any reason, even if the request to reopen is accompanied by an email from your Councilperson. Please utilize the office hours to ensure you receive any assistance you need to submit your complete application by July 27. </vt:lpstr>
      <vt:lpstr>  Please save noreply@nola.gov to your email address book so your decision email does not go to the spam folder. </vt:lpstr>
      <vt:lpstr>NSTR LOTTERY</vt:lpstr>
      <vt:lpstr>LOTTERY FREQUENCY</vt:lpstr>
      <vt:lpstr>LOTTERY PROCEDURES</vt:lpstr>
      <vt:lpstr>PERMIT DURATION</vt:lpstr>
      <vt:lpstr>RENEWALS – Please note that renewal season will begin  in April to ensure all licenses are renewed prior to the expiration date. </vt:lpstr>
      <vt:lpstr>LEGAL DUTIES &amp; PROHIBITED ACTS - OWNER</vt:lpstr>
      <vt:lpstr>PowerPoint Presentation</vt:lpstr>
      <vt:lpstr>LEGAL DUTIES &amp; PROHIBITED ACTS - OPERATOR</vt:lpstr>
      <vt:lpstr>PowerPoint Presentation</vt:lpstr>
      <vt:lpstr>Violation of the Legal Duties and/or Prohibited Acts May Be Grounds For Suspension or Revocation of a Short-Term Rental Owner and/or Operator License.   </vt:lpstr>
      <vt:lpstr>STAY UP TO DATE</vt:lpstr>
      <vt:lpstr>PowerPoint Presentation</vt:lpstr>
      <vt:lpstr>PowerPoint Presentation</vt:lpstr>
      <vt:lpstr>QUESTIONS? </vt:lpstr>
    </vt:vector>
  </TitlesOfParts>
  <Company>City Of New Orleans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Celeste A. Sparks</dc:creator>
  <cp:lastModifiedBy>Celeste A. Sparks</cp:lastModifiedBy>
  <cp:revision>59</cp:revision>
  <cp:lastPrinted>2026-02-26T20:53:35Z</cp:lastPrinted>
  <dcterms:created xsi:type="dcterms:W3CDTF">2023-04-25T16:03:53Z</dcterms:created>
  <dcterms:modified xsi:type="dcterms:W3CDTF">2026-07-13T19:28:36Z</dcterms:modified>
</cp:coreProperties>
</file>